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0.xml" ContentType="application/vnd.openxmlformats-officedocument.drawingml.chart+xml"/>
  <Override PartName="/ppt/notesSlides/notesSlide10.xml" ContentType="application/vnd.openxmlformats-officedocument.presentationml.notesSlide+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3.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1.xml" ContentType="application/vnd.openxmlformats-officedocument.presentationml.notesSlide+xml"/>
  <Override PartName="/ppt/charts/chart24.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5.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5.xml" ContentType="application/vnd.openxmlformats-officedocument.presentationml.notesSlide+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7FFFC754_257B07B3.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7FFFC73C_0.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4C_13FECE1.xml" ContentType="application/vnd.ms-powerpoint.comments+xml"/>
  <Override PartName="/ppt/notesSlides/notesSlide33.xml" ContentType="application/vnd.openxmlformats-officedocument.presentationml.notesSlide+xml"/>
  <Override PartName="/ppt/comments/modernComment_7FFFC75B_57F39C5C.xml" ContentType="application/vnd.ms-powerpoint.comments+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1"/>
  </p:notesMasterIdLst>
  <p:handoutMasterIdLst>
    <p:handoutMasterId r:id="rId52"/>
  </p:handoutMasterIdLst>
  <p:sldIdLst>
    <p:sldId id="313" r:id="rId5"/>
    <p:sldId id="2147308865" r:id="rId6"/>
    <p:sldId id="2147308867" r:id="rId7"/>
    <p:sldId id="2147308868" r:id="rId8"/>
    <p:sldId id="2147308869" r:id="rId9"/>
    <p:sldId id="2147308870" r:id="rId10"/>
    <p:sldId id="2147308871" r:id="rId11"/>
    <p:sldId id="2147308872" r:id="rId12"/>
    <p:sldId id="2147308884" r:id="rId13"/>
    <p:sldId id="2147308873" r:id="rId14"/>
    <p:sldId id="2147308874" r:id="rId15"/>
    <p:sldId id="2147308875" r:id="rId16"/>
    <p:sldId id="2147308876" r:id="rId17"/>
    <p:sldId id="2147308879" r:id="rId18"/>
    <p:sldId id="2147308880" r:id="rId19"/>
    <p:sldId id="2147308881" r:id="rId20"/>
    <p:sldId id="2147308882" r:id="rId21"/>
    <p:sldId id="258" r:id="rId22"/>
    <p:sldId id="2147308858" r:id="rId23"/>
    <p:sldId id="327" r:id="rId24"/>
    <p:sldId id="2147308842" r:id="rId25"/>
    <p:sldId id="2147308843" r:id="rId26"/>
    <p:sldId id="2147308859" r:id="rId27"/>
    <p:sldId id="329" r:id="rId28"/>
    <p:sldId id="328" r:id="rId29"/>
    <p:sldId id="2147308845" r:id="rId30"/>
    <p:sldId id="2147308848" r:id="rId31"/>
    <p:sldId id="2147308861" r:id="rId32"/>
    <p:sldId id="2147308862" r:id="rId33"/>
    <p:sldId id="2147308847" r:id="rId34"/>
    <p:sldId id="335" r:id="rId35"/>
    <p:sldId id="2147308857" r:id="rId36"/>
    <p:sldId id="2147308855" r:id="rId37"/>
    <p:sldId id="2147308863" r:id="rId38"/>
    <p:sldId id="334" r:id="rId39"/>
    <p:sldId id="271" r:id="rId40"/>
    <p:sldId id="325" r:id="rId41"/>
    <p:sldId id="2147308885" r:id="rId42"/>
    <p:sldId id="2147469140" r:id="rId43"/>
    <p:sldId id="2147469129" r:id="rId44"/>
    <p:sldId id="2147469116" r:id="rId45"/>
    <p:sldId id="2147469141" r:id="rId46"/>
    <p:sldId id="332" r:id="rId47"/>
    <p:sldId id="2147469147" r:id="rId48"/>
    <p:sldId id="2147469148" r:id="rId49"/>
    <p:sldId id="318" r:id="rId5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3F4E11-B662-E8B9-F1A4-A36D017E53C9}" name="Kirchheimer, Evan" initials="KE" userId="S::Evan.Kirchheimer@informa.com::f5ea65c8-70f4-4b7f-8039-2b10637b47c9" providerId="AD"/>
  <p188:author id="{E6AA36D1-B41A-3D17-B124-F7CD5FCFAD93}" name="Washburn, Brian" initials="WB" userId="S::Brian.Washburn@informa.com::483760f4-67d4-4236-9d10-2235b5b684e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2AAAE"/>
    <a:srgbClr val="FF3399"/>
    <a:srgbClr val="D8CDE3"/>
    <a:srgbClr val="6D2CA7"/>
    <a:srgbClr val="EEF2F8"/>
    <a:srgbClr val="F2F0F4"/>
    <a:srgbClr val="3372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25491E-D840-466B-AB5A-4E0BF109D3CC}" v="26" dt="2023-06-27T15:13:31.4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1"/>
    <p:restoredTop sz="96110" autoAdjust="0"/>
  </p:normalViewPr>
  <p:slideViewPr>
    <p:cSldViewPr snapToGrid="0">
      <p:cViewPr varScale="1">
        <p:scale>
          <a:sx n="62" d="100"/>
          <a:sy n="62" d="100"/>
        </p:scale>
        <p:origin x="848" y="56"/>
      </p:cViewPr>
      <p:guideLst/>
    </p:cSldViewPr>
  </p:slideViewPr>
  <p:notesTextViewPr>
    <p:cViewPr>
      <p:scale>
        <a:sx n="1" d="1"/>
        <a:sy n="1" d="1"/>
      </p:scale>
      <p:origin x="0" y="0"/>
    </p:cViewPr>
  </p:notesTextViewPr>
  <p:notesViewPr>
    <p:cSldViewPr snapToGrid="0">
      <p:cViewPr>
        <p:scale>
          <a:sx n="1" d="2"/>
          <a:sy n="1" d="2"/>
        </p:scale>
        <p:origin x="4050" y="9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informaplc-my.sharepoint.com/personal/ronan_derenesse_informa_com/Documents/Consulting/Ericsson/5G%20tracker%20May%202021/05.30.23%20-%20KPI%20Deployment%20Tracker_1Q23_REPORT_CHARTS2.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informaplc-my.sharepoint.com/personal/ronan_derenesse_informa_com/Documents/Consulting/Ericsson/5G%20tracker%20May%202021/05.30.23%20-%20KPI%20Deployment%20Tracker_1Q23_REPORT_CHARTS2.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informaplc-my.sharepoint.com/personal/ronan_derenesse_informa_com/Documents/Consulting/Ericsson/5G%20tracker%20May%202021/05.30.23%20-%20KPI%20Deployment%20Tracker_1Q23_REPORT_CHARTS2.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informaplc-my.sharepoint.com/personal/ronan_derenesse_informa_com/Documents/Consulting/Ericsson/5G%20tracker%20May%202021/05.30.23%20-%20KPI%20Deployment%20Tracker_1Q23_REPORT_CHARTS2.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informaplc-my.sharepoint.com/personal/ronan_derenesse_informa_com/Documents/Consulting/Ericsson/5G%20tracker%20May%202021/05.30.23%20-%20KPI%20Deployment%20Tracker_1Q23_REPORT_CHARTS2.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informaplc-my.sharepoint.com/personal/ronan_derenesse_informa_com/Documents/Consulting/Ericsson/5G%20tracker%20May%202021/05.30.23%20-%20KPI%20Deployment%20Tracker_1Q23_REPORT_CHARTS2.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oleObject" Target="file:///C:\Users\lambertp\AppData\Local\Temp\Network_Traffic_Forecast_2019___24_UPLOAD.xlsm" TargetMode="External"/></Relationships>
</file>

<file path=ppt/charts/_rels/chart21.xml.rels><?xml version="1.0" encoding="UTF-8" standalone="yes"?>
<Relationships xmlns="http://schemas.openxmlformats.org/package/2006/relationships"><Relationship Id="rId3" Type="http://schemas.openxmlformats.org/officeDocument/2006/relationships/oleObject" Target="https://d.docs.live.net/17cafc1719c4de25/Documents/Rich%20work/Service%20provider%20pillar/Events/5.5G%20Era/Copy%20of%20Converged%20Market%20Analysis%20v0a.xlsx" TargetMode="External"/><Relationship Id="rId2" Type="http://schemas.microsoft.com/office/2011/relationships/chartColorStyle" Target="colors20.xml"/><Relationship Id="rId1" Type="http://schemas.microsoft.com/office/2011/relationships/chartStyle" Target="style20.xml"/></Relationships>
</file>

<file path=ppt/charts/_rels/chart22.xml.rels><?xml version="1.0" encoding="UTF-8" standalone="yes"?>
<Relationships xmlns="http://schemas.openxmlformats.org/package/2006/relationships"><Relationship Id="rId3" Type="http://schemas.openxmlformats.org/officeDocument/2006/relationships/oleObject" Target="https://d.docs.live.net/17cafc1719c4de25/Documents/Rich%20work/Service%20provider%20pillar/Events/5.5G%20Era/Copy%20of%20Converged%20Market%20Analysis%20v0a.xlsx" TargetMode="External"/><Relationship Id="rId2" Type="http://schemas.microsoft.com/office/2011/relationships/chartColorStyle" Target="colors21.xml"/><Relationship Id="rId1" Type="http://schemas.microsoft.com/office/2011/relationships/chartStyle" Target="style21.xml"/></Relationships>
</file>

<file path=ppt/charts/_rels/chart23.xml.rels><?xml version="1.0" encoding="UTF-8" standalone="yes"?>
<Relationships xmlns="http://schemas.openxmlformats.org/package/2006/relationships"><Relationship Id="rId3" Type="http://schemas.openxmlformats.org/officeDocument/2006/relationships/oleObject" Target="https://d.docs.live.net/17cafc1719c4de25/Documents/Rich%20work/Service%20provider%20pillar/Events/5.5G%20Era/RM%20charts%20for%20preso%20V0a.xlsx" TargetMode="External"/><Relationship Id="rId2" Type="http://schemas.microsoft.com/office/2011/relationships/chartColorStyle" Target="colors22.xml"/><Relationship Id="rId1" Type="http://schemas.microsoft.com/office/2011/relationships/chartStyle" Target="style22.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3.xml"/><Relationship Id="rId1" Type="http://schemas.microsoft.com/office/2011/relationships/chartStyle" Target="style23.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4.xml"/><Relationship Id="rId1" Type="http://schemas.microsoft.com/office/2011/relationships/chartStyle" Target="style24.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informaplc-my.sharepoint.com/personal/ronan_derenesse_informa_com/Documents/Presentations/ME%20sales%20tour%202023/5G%20stats%20for%20pr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informaplc-my.sharepoint.com/personal/ronan_derenesse_informa_com/Documents/Consulting/Ericsson/5G%20tracker%20May%202021/05.30.23%20-%20KPI%20Deployment%20Tracker_1Q23_REPORT_CHARTS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informaplc-my.sharepoint.com/personal/ronan_derenesse_informa_com/Documents/Consulting/Ericsson/5G%20tracker%20May%202021/05.30.23%20-%20KPI%20Deployment%20Tracker_1Q23_REPORT_CHARTS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Technology</a:t>
            </a:r>
            <a:r>
              <a:rPr lang="en-GB" baseline="0"/>
              <a:t> share of mobile subscriptions from launch</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informa!$F$39</c:f>
              <c:strCache>
                <c:ptCount val="1"/>
                <c:pt idx="0">
                  <c:v>3G</c:v>
                </c:pt>
              </c:strCache>
            </c:strRef>
          </c:tx>
          <c:spPr>
            <a:ln w="28575" cap="rnd">
              <a:solidFill>
                <a:schemeClr val="accent1"/>
              </a:solidFill>
              <a:round/>
            </a:ln>
            <a:effectLst/>
          </c:spPr>
          <c:marker>
            <c:symbol val="none"/>
          </c:marker>
          <c:cat>
            <c:multiLvlStrRef>
              <c:f>informa!$G$30:$Z$31</c:f>
              <c:multiLvlStrCache>
                <c:ptCount val="20"/>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lvl>
                <c:lvl>
                  <c:pt idx="0">
                    <c:v>Year 1</c:v>
                  </c:pt>
                  <c:pt idx="4">
                    <c:v>Year 2</c:v>
                  </c:pt>
                  <c:pt idx="8">
                    <c:v>Year 3</c:v>
                  </c:pt>
                  <c:pt idx="12">
                    <c:v>Year 4</c:v>
                  </c:pt>
                  <c:pt idx="16">
                    <c:v>Year 5</c:v>
                  </c:pt>
                </c:lvl>
              </c:multiLvlStrCache>
            </c:multiLvlStrRef>
          </c:cat>
          <c:val>
            <c:numRef>
              <c:f>informa!$G$39:$Z$39</c:f>
              <c:numCache>
                <c:formatCode>0.0%</c:formatCode>
                <c:ptCount val="20"/>
                <c:pt idx="0">
                  <c:v>2.8726805889793645E-5</c:v>
                </c:pt>
                <c:pt idx="1">
                  <c:v>9.0379764053028579E-5</c:v>
                </c:pt>
                <c:pt idx="2">
                  <c:v>1.1429024416996691E-4</c:v>
                </c:pt>
                <c:pt idx="3">
                  <c:v>1.4267417737460518E-4</c:v>
                </c:pt>
                <c:pt idx="4">
                  <c:v>3.2771570744330063E-4</c:v>
                </c:pt>
                <c:pt idx="5">
                  <c:v>9.0568976892197535E-4</c:v>
                </c:pt>
                <c:pt idx="6">
                  <c:v>2.0410287630806753E-3</c:v>
                </c:pt>
                <c:pt idx="7">
                  <c:v>4.3546011886786522E-3</c:v>
                </c:pt>
                <c:pt idx="8">
                  <c:v>5.1616672878411042E-3</c:v>
                </c:pt>
                <c:pt idx="9">
                  <c:v>7.6467398453863872E-3</c:v>
                </c:pt>
                <c:pt idx="10">
                  <c:v>1.0054896408454703E-2</c:v>
                </c:pt>
                <c:pt idx="11">
                  <c:v>1.2980331294800872E-2</c:v>
                </c:pt>
                <c:pt idx="12">
                  <c:v>1.6400495910432474E-2</c:v>
                </c:pt>
                <c:pt idx="13">
                  <c:v>2.0249635900151865E-2</c:v>
                </c:pt>
                <c:pt idx="14">
                  <c:v>2.3410620142845121E-2</c:v>
                </c:pt>
                <c:pt idx="15">
                  <c:v>2.7420689627904109E-2</c:v>
                </c:pt>
                <c:pt idx="16">
                  <c:v>3.2427005449335848E-2</c:v>
                </c:pt>
                <c:pt idx="17">
                  <c:v>3.8241186381784711E-2</c:v>
                </c:pt>
                <c:pt idx="18">
                  <c:v>4.3955047693124721E-2</c:v>
                </c:pt>
                <c:pt idx="19">
                  <c:v>4.9653086420428746E-2</c:v>
                </c:pt>
              </c:numCache>
            </c:numRef>
          </c:val>
          <c:smooth val="0"/>
          <c:extLst>
            <c:ext xmlns:c16="http://schemas.microsoft.com/office/drawing/2014/chart" uri="{C3380CC4-5D6E-409C-BE32-E72D297353CC}">
              <c16:uniqueId val="{00000000-7747-4A38-B50E-AA173BF1FD45}"/>
            </c:ext>
          </c:extLst>
        </c:ser>
        <c:ser>
          <c:idx val="1"/>
          <c:order val="1"/>
          <c:tx>
            <c:strRef>
              <c:f>informa!$F$40</c:f>
              <c:strCache>
                <c:ptCount val="1"/>
                <c:pt idx="0">
                  <c:v>4G</c:v>
                </c:pt>
              </c:strCache>
            </c:strRef>
          </c:tx>
          <c:spPr>
            <a:ln w="28575" cap="rnd">
              <a:solidFill>
                <a:schemeClr val="accent2"/>
              </a:solidFill>
              <a:round/>
            </a:ln>
            <a:effectLst/>
          </c:spPr>
          <c:marker>
            <c:symbol val="none"/>
          </c:marker>
          <c:cat>
            <c:multiLvlStrRef>
              <c:f>informa!$G$30:$Z$31</c:f>
              <c:multiLvlStrCache>
                <c:ptCount val="20"/>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lvl>
                <c:lvl>
                  <c:pt idx="0">
                    <c:v>Year 1</c:v>
                  </c:pt>
                  <c:pt idx="4">
                    <c:v>Year 2</c:v>
                  </c:pt>
                  <c:pt idx="8">
                    <c:v>Year 3</c:v>
                  </c:pt>
                  <c:pt idx="12">
                    <c:v>Year 4</c:v>
                  </c:pt>
                  <c:pt idx="16">
                    <c:v>Year 5</c:v>
                  </c:pt>
                </c:lvl>
              </c:multiLvlStrCache>
            </c:multiLvlStrRef>
          </c:cat>
          <c:val>
            <c:numRef>
              <c:f>informa!$G$40:$Z$40</c:f>
              <c:numCache>
                <c:formatCode>0.0%</c:formatCode>
                <c:ptCount val="20"/>
                <c:pt idx="0">
                  <c:v>2.1378229567399755E-7</c:v>
                </c:pt>
                <c:pt idx="1">
                  <c:v>3.6200540333526337E-7</c:v>
                </c:pt>
                <c:pt idx="2">
                  <c:v>4.2083583906172842E-7</c:v>
                </c:pt>
                <c:pt idx="3">
                  <c:v>4.4990853281156776E-6</c:v>
                </c:pt>
                <c:pt idx="4">
                  <c:v>4.2046932621250691E-5</c:v>
                </c:pt>
                <c:pt idx="5">
                  <c:v>1.5128275157430258E-4</c:v>
                </c:pt>
                <c:pt idx="6">
                  <c:v>3.9570748038753311E-4</c:v>
                </c:pt>
                <c:pt idx="7">
                  <c:v>7.7164180394439467E-4</c:v>
                </c:pt>
                <c:pt idx="8">
                  <c:v>1.5610935990872515E-3</c:v>
                </c:pt>
                <c:pt idx="9">
                  <c:v>2.9102637308014343E-3</c:v>
                </c:pt>
                <c:pt idx="10">
                  <c:v>4.5485465534542578E-3</c:v>
                </c:pt>
                <c:pt idx="11">
                  <c:v>7.4407549286300322E-3</c:v>
                </c:pt>
                <c:pt idx="12">
                  <c:v>1.1781057700222525E-2</c:v>
                </c:pt>
                <c:pt idx="13">
                  <c:v>1.6076281734597238E-2</c:v>
                </c:pt>
                <c:pt idx="14">
                  <c:v>1.9949762262713795E-2</c:v>
                </c:pt>
                <c:pt idx="15">
                  <c:v>2.4623472945073756E-2</c:v>
                </c:pt>
                <c:pt idx="16">
                  <c:v>3.081909851085585E-2</c:v>
                </c:pt>
                <c:pt idx="17">
                  <c:v>3.6819214169389852E-2</c:v>
                </c:pt>
                <c:pt idx="18">
                  <c:v>4.4529743495064472E-2</c:v>
                </c:pt>
                <c:pt idx="19">
                  <c:v>5.5555292148129459E-2</c:v>
                </c:pt>
              </c:numCache>
            </c:numRef>
          </c:val>
          <c:smooth val="0"/>
          <c:extLst>
            <c:ext xmlns:c16="http://schemas.microsoft.com/office/drawing/2014/chart" uri="{C3380CC4-5D6E-409C-BE32-E72D297353CC}">
              <c16:uniqueId val="{00000001-7747-4A38-B50E-AA173BF1FD45}"/>
            </c:ext>
          </c:extLst>
        </c:ser>
        <c:ser>
          <c:idx val="2"/>
          <c:order val="2"/>
          <c:tx>
            <c:strRef>
              <c:f>informa!$F$41</c:f>
              <c:strCache>
                <c:ptCount val="1"/>
                <c:pt idx="0">
                  <c:v>5G</c:v>
                </c:pt>
              </c:strCache>
            </c:strRef>
          </c:tx>
          <c:spPr>
            <a:ln w="28575" cap="rnd">
              <a:solidFill>
                <a:schemeClr val="accent3"/>
              </a:solidFill>
              <a:round/>
            </a:ln>
            <a:effectLst/>
          </c:spPr>
          <c:marker>
            <c:symbol val="none"/>
          </c:marker>
          <c:cat>
            <c:multiLvlStrRef>
              <c:f>informa!$G$30:$Z$31</c:f>
              <c:multiLvlStrCache>
                <c:ptCount val="20"/>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lvl>
                <c:lvl>
                  <c:pt idx="0">
                    <c:v>Year 1</c:v>
                  </c:pt>
                  <c:pt idx="4">
                    <c:v>Year 2</c:v>
                  </c:pt>
                  <c:pt idx="8">
                    <c:v>Year 3</c:v>
                  </c:pt>
                  <c:pt idx="12">
                    <c:v>Year 4</c:v>
                  </c:pt>
                  <c:pt idx="16">
                    <c:v>Year 5</c:v>
                  </c:pt>
                </c:lvl>
              </c:multiLvlStrCache>
            </c:multiLvlStrRef>
          </c:cat>
          <c:val>
            <c:numRef>
              <c:f>informa!$G$41:$Z$41</c:f>
              <c:numCache>
                <c:formatCode>0.0%</c:formatCode>
                <c:ptCount val="20"/>
                <c:pt idx="0">
                  <c:v>1.668575478709131E-4</c:v>
                </c:pt>
                <c:pt idx="1">
                  <c:v>4.5194779543134814E-4</c:v>
                </c:pt>
                <c:pt idx="2">
                  <c:v>1.1353891450477768E-3</c:v>
                </c:pt>
                <c:pt idx="3">
                  <c:v>3.6910762129765563E-3</c:v>
                </c:pt>
                <c:pt idx="4">
                  <c:v>8.1612692532548395E-3</c:v>
                </c:pt>
                <c:pt idx="5">
                  <c:v>1.4563681532782809E-2</c:v>
                </c:pt>
                <c:pt idx="6">
                  <c:v>2.2225132033790139E-2</c:v>
                </c:pt>
                <c:pt idx="7">
                  <c:v>2.9903436767676206E-2</c:v>
                </c:pt>
                <c:pt idx="8">
                  <c:v>3.8631486615467003E-2</c:v>
                </c:pt>
                <c:pt idx="9">
                  <c:v>4.8816937073345661E-2</c:v>
                </c:pt>
                <c:pt idx="10">
                  <c:v>5.8809951769427368E-2</c:v>
                </c:pt>
                <c:pt idx="11">
                  <c:v>6.7739671258902415E-2</c:v>
                </c:pt>
                <c:pt idx="12">
                  <c:v>7.693868718160296E-2</c:v>
                </c:pt>
                <c:pt idx="13">
                  <c:v>8.6373940232137042E-2</c:v>
                </c:pt>
                <c:pt idx="14">
                  <c:v>9.6960052890867357E-2</c:v>
                </c:pt>
              </c:numCache>
            </c:numRef>
          </c:val>
          <c:smooth val="0"/>
          <c:extLst>
            <c:ext xmlns:c16="http://schemas.microsoft.com/office/drawing/2014/chart" uri="{C3380CC4-5D6E-409C-BE32-E72D297353CC}">
              <c16:uniqueId val="{00000002-7747-4A38-B50E-AA173BF1FD45}"/>
            </c:ext>
          </c:extLst>
        </c:ser>
        <c:ser>
          <c:idx val="3"/>
          <c:order val="3"/>
          <c:tx>
            <c:strRef>
              <c:f>informa!$F$42</c:f>
              <c:strCache>
                <c:ptCount val="1"/>
                <c:pt idx="0">
                  <c:v>5G excl. China</c:v>
                </c:pt>
              </c:strCache>
            </c:strRef>
          </c:tx>
          <c:spPr>
            <a:ln w="28575" cap="rnd">
              <a:solidFill>
                <a:schemeClr val="accent4"/>
              </a:solidFill>
              <a:round/>
            </a:ln>
            <a:effectLst/>
          </c:spPr>
          <c:marker>
            <c:symbol val="none"/>
          </c:marker>
          <c:cat>
            <c:multiLvlStrRef>
              <c:f>informa!$G$30:$Z$31</c:f>
              <c:multiLvlStrCache>
                <c:ptCount val="20"/>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lvl>
                <c:lvl>
                  <c:pt idx="0">
                    <c:v>Year 1</c:v>
                  </c:pt>
                  <c:pt idx="4">
                    <c:v>Year 2</c:v>
                  </c:pt>
                  <c:pt idx="8">
                    <c:v>Year 3</c:v>
                  </c:pt>
                  <c:pt idx="12">
                    <c:v>Year 4</c:v>
                  </c:pt>
                  <c:pt idx="16">
                    <c:v>Year 5</c:v>
                  </c:pt>
                </c:lvl>
              </c:multiLvlStrCache>
            </c:multiLvlStrRef>
          </c:cat>
          <c:val>
            <c:numRef>
              <c:f>informa!$G$42:$Z$42</c:f>
              <c:numCache>
                <c:formatCode>0.0%</c:formatCode>
                <c:ptCount val="20"/>
                <c:pt idx="0">
                  <c:v>2.2861705621813296E-4</c:v>
                </c:pt>
                <c:pt idx="1">
                  <c:v>6.2315796856985306E-4</c:v>
                </c:pt>
                <c:pt idx="2">
                  <c:v>1.0345049665685527E-3</c:v>
                </c:pt>
                <c:pt idx="3">
                  <c:v>1.510916279049677E-3</c:v>
                </c:pt>
                <c:pt idx="4">
                  <c:v>2.2653509488277579E-3</c:v>
                </c:pt>
                <c:pt idx="5">
                  <c:v>4.0224324410253831E-3</c:v>
                </c:pt>
                <c:pt idx="6">
                  <c:v>6.9861038872693852E-3</c:v>
                </c:pt>
                <c:pt idx="7">
                  <c:v>1.0345609904560599E-2</c:v>
                </c:pt>
                <c:pt idx="8">
                  <c:v>1.438342438714057E-2</c:v>
                </c:pt>
                <c:pt idx="9">
                  <c:v>1.849603488409084E-2</c:v>
                </c:pt>
                <c:pt idx="10">
                  <c:v>2.4101308708455026E-2</c:v>
                </c:pt>
                <c:pt idx="11">
                  <c:v>2.9240421460714369E-2</c:v>
                </c:pt>
                <c:pt idx="12">
                  <c:v>3.5103901624862217E-2</c:v>
                </c:pt>
                <c:pt idx="13">
                  <c:v>4.0619425675822309E-2</c:v>
                </c:pt>
                <c:pt idx="14">
                  <c:v>4.801028745542623E-2</c:v>
                </c:pt>
              </c:numCache>
            </c:numRef>
          </c:val>
          <c:smooth val="0"/>
          <c:extLst>
            <c:ext xmlns:c16="http://schemas.microsoft.com/office/drawing/2014/chart" uri="{C3380CC4-5D6E-409C-BE32-E72D297353CC}">
              <c16:uniqueId val="{00000003-7747-4A38-B50E-AA173BF1FD45}"/>
            </c:ext>
          </c:extLst>
        </c:ser>
        <c:dLbls>
          <c:showLegendKey val="0"/>
          <c:showVal val="0"/>
          <c:showCatName val="0"/>
          <c:showSerName val="0"/>
          <c:showPercent val="0"/>
          <c:showBubbleSize val="0"/>
        </c:dLbls>
        <c:smooth val="0"/>
        <c:axId val="886722256"/>
        <c:axId val="886721928"/>
      </c:lineChart>
      <c:catAx>
        <c:axId val="886722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6721928"/>
        <c:crosses val="autoZero"/>
        <c:auto val="1"/>
        <c:lblAlgn val="ctr"/>
        <c:lblOffset val="100"/>
        <c:noMultiLvlLbl val="0"/>
      </c:catAx>
      <c:valAx>
        <c:axId val="88672192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6722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HKT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'Report charts'!$B$222</c:f>
              <c:strCache>
                <c:ptCount val="1"/>
                <c:pt idx="0">
                  <c:v>HKT mobile revenue growth</c:v>
                </c:pt>
              </c:strCache>
            </c:strRef>
          </c:tx>
          <c:spPr>
            <a:solidFill>
              <a:schemeClr val="accent2"/>
            </a:solidFill>
            <a:ln>
              <a:noFill/>
            </a:ln>
            <a:effectLst/>
          </c:spPr>
          <c:invertIfNegative val="0"/>
          <c:trendline>
            <c:spPr>
              <a:ln w="19050" cap="rnd">
                <a:solidFill>
                  <a:schemeClr val="accent2"/>
                </a:solidFill>
                <a:prstDash val="sysDot"/>
              </a:ln>
              <a:effectLst/>
            </c:spPr>
            <c:trendlineType val="linear"/>
            <c:dispRSqr val="0"/>
            <c:dispEq val="0"/>
          </c:trendline>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charts'!$C$222:$K$222</c:f>
              <c:numCache>
                <c:formatCode>0.0%</c:formatCode>
                <c:ptCount val="9"/>
                <c:pt idx="0">
                  <c:v>1.1195067867754707E-3</c:v>
                </c:pt>
                <c:pt idx="1">
                  <c:v>1.1195067867754707E-3</c:v>
                </c:pt>
                <c:pt idx="2">
                  <c:v>1.362332773358302E-2</c:v>
                </c:pt>
                <c:pt idx="3">
                  <c:v>1.362332773358302E-2</c:v>
                </c:pt>
                <c:pt idx="4">
                  <c:v>1.9569471581382423E-2</c:v>
                </c:pt>
                <c:pt idx="5">
                  <c:v>1.9569471581382423E-2</c:v>
                </c:pt>
                <c:pt idx="6">
                  <c:v>1.2732844405671941E-2</c:v>
                </c:pt>
                <c:pt idx="7">
                  <c:v>1.2732844405671941E-2</c:v>
                </c:pt>
                <c:pt idx="8">
                  <c:v>4.1952288541761383E-2</c:v>
                </c:pt>
              </c:numCache>
            </c:numRef>
          </c:val>
          <c:extLst>
            <c:ext xmlns:c16="http://schemas.microsoft.com/office/drawing/2014/chart" uri="{C3380CC4-5D6E-409C-BE32-E72D297353CC}">
              <c16:uniqueId val="{00000001-83C4-4DAD-ACA5-453A35620F89}"/>
            </c:ext>
          </c:extLst>
        </c:ser>
        <c:dLbls>
          <c:showLegendKey val="0"/>
          <c:showVal val="0"/>
          <c:showCatName val="0"/>
          <c:showSerName val="0"/>
          <c:showPercent val="0"/>
          <c:showBubbleSize val="0"/>
        </c:dLbls>
        <c:gapWidth val="150"/>
        <c:axId val="1421379583"/>
        <c:axId val="1421384159"/>
      </c:barChart>
      <c:lineChart>
        <c:grouping val="standard"/>
        <c:varyColors val="0"/>
        <c:ser>
          <c:idx val="0"/>
          <c:order val="0"/>
          <c:tx>
            <c:strRef>
              <c:f>'Report charts'!$B$221</c:f>
              <c:strCache>
                <c:ptCount val="1"/>
                <c:pt idx="0">
                  <c:v>HKT 5G share of mobile subscriptons</c:v>
                </c:pt>
              </c:strCache>
            </c:strRef>
          </c:tx>
          <c:spPr>
            <a:ln w="28575" cap="rnd">
              <a:solidFill>
                <a:schemeClr val="accent1"/>
              </a:solidFill>
              <a:round/>
            </a:ln>
            <a:effectLst/>
          </c:spPr>
          <c:marker>
            <c:symbol val="none"/>
          </c:marker>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charts'!$C$221:$K$221</c:f>
              <c:numCache>
                <c:formatCode>0.0%</c:formatCode>
                <c:ptCount val="9"/>
                <c:pt idx="0">
                  <c:v>6.7619348149483838E-2</c:v>
                </c:pt>
                <c:pt idx="1">
                  <c:v>9.8456170441433302E-2</c:v>
                </c:pt>
                <c:pt idx="2">
                  <c:v>0.12104284538156292</c:v>
                </c:pt>
                <c:pt idx="3">
                  <c:v>0.13549878587342326</c:v>
                </c:pt>
                <c:pt idx="4">
                  <c:v>0.15034125092647202</c:v>
                </c:pt>
                <c:pt idx="5">
                  <c:v>0.16930369714227853</c:v>
                </c:pt>
                <c:pt idx="6">
                  <c:v>0.18453025164039469</c:v>
                </c:pt>
                <c:pt idx="7">
                  <c:v>0.20242432220762707</c:v>
                </c:pt>
                <c:pt idx="8">
                  <c:v>0.21782353470756713</c:v>
                </c:pt>
              </c:numCache>
            </c:numRef>
          </c:val>
          <c:smooth val="0"/>
          <c:extLst>
            <c:ext xmlns:c16="http://schemas.microsoft.com/office/drawing/2014/chart" uri="{C3380CC4-5D6E-409C-BE32-E72D297353CC}">
              <c16:uniqueId val="{00000002-83C4-4DAD-ACA5-453A35620F89}"/>
            </c:ext>
          </c:extLst>
        </c:ser>
        <c:dLbls>
          <c:showLegendKey val="0"/>
          <c:showVal val="0"/>
          <c:showCatName val="0"/>
          <c:showSerName val="0"/>
          <c:showPercent val="0"/>
          <c:showBubbleSize val="0"/>
        </c:dLbls>
        <c:marker val="1"/>
        <c:smooth val="0"/>
        <c:axId val="63099152"/>
        <c:axId val="63099568"/>
      </c:lineChart>
      <c:catAx>
        <c:axId val="63099152"/>
        <c:scaling>
          <c:orientation val="minMax"/>
        </c:scaling>
        <c:delete val="1"/>
        <c:axPos val="b"/>
        <c:numFmt formatCode="General" sourceLinked="1"/>
        <c:majorTickMark val="none"/>
        <c:minorTickMark val="none"/>
        <c:tickLblPos val="nextTo"/>
        <c:crossAx val="63099568"/>
        <c:crosses val="autoZero"/>
        <c:auto val="1"/>
        <c:lblAlgn val="ctr"/>
        <c:lblOffset val="100"/>
        <c:noMultiLvlLbl val="0"/>
      </c:catAx>
      <c:valAx>
        <c:axId val="63099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5G SIM penetration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099152"/>
        <c:crosses val="autoZero"/>
        <c:crossBetween val="between"/>
      </c:valAx>
      <c:valAx>
        <c:axId val="142138415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Annual mobile revenue growth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1379583"/>
        <c:crosses val="max"/>
        <c:crossBetween val="between"/>
      </c:valAx>
      <c:catAx>
        <c:axId val="1421379583"/>
        <c:scaling>
          <c:orientation val="minMax"/>
        </c:scaling>
        <c:delete val="1"/>
        <c:axPos val="b"/>
        <c:numFmt formatCode="General" sourceLinked="1"/>
        <c:majorTickMark val="out"/>
        <c:minorTickMark val="none"/>
        <c:tickLblPos val="nextTo"/>
        <c:crossAx val="14213841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Telstra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'Report charts'!$B$216</c:f>
              <c:strCache>
                <c:ptCount val="1"/>
                <c:pt idx="0">
                  <c:v>Telstra mobile revenue growth</c:v>
                </c:pt>
              </c:strCache>
            </c:strRef>
          </c:tx>
          <c:spPr>
            <a:solidFill>
              <a:schemeClr val="accent2"/>
            </a:solidFill>
            <a:ln w="25400">
              <a:noFill/>
            </a:ln>
            <a:effectLst/>
          </c:spPr>
          <c:invertIfNegative val="0"/>
          <c:dPt>
            <c:idx val="0"/>
            <c:invertIfNegative val="0"/>
            <c:bubble3D val="0"/>
            <c:spPr>
              <a:solidFill>
                <a:schemeClr val="accent6"/>
              </a:solidFill>
              <a:ln w="25400">
                <a:noFill/>
              </a:ln>
              <a:effectLst/>
            </c:spPr>
            <c:extLst>
              <c:ext xmlns:c16="http://schemas.microsoft.com/office/drawing/2014/chart" uri="{C3380CC4-5D6E-409C-BE32-E72D297353CC}">
                <c16:uniqueId val="{00000001-1DE5-4D10-87CA-AD4D7F6A1915}"/>
              </c:ext>
            </c:extLst>
          </c:dPt>
          <c:dPt>
            <c:idx val="1"/>
            <c:invertIfNegative val="0"/>
            <c:bubble3D val="0"/>
            <c:spPr>
              <a:solidFill>
                <a:schemeClr val="accent6"/>
              </a:solidFill>
              <a:ln w="25400">
                <a:noFill/>
              </a:ln>
              <a:effectLst/>
            </c:spPr>
            <c:extLst>
              <c:ext xmlns:c16="http://schemas.microsoft.com/office/drawing/2014/chart" uri="{C3380CC4-5D6E-409C-BE32-E72D297353CC}">
                <c16:uniqueId val="{00000003-1DE5-4D10-87CA-AD4D7F6A1915}"/>
              </c:ext>
            </c:extLst>
          </c:dPt>
          <c:trendline>
            <c:spPr>
              <a:ln w="19050" cap="rnd">
                <a:solidFill>
                  <a:schemeClr val="accent2"/>
                </a:solidFill>
                <a:prstDash val="sysDot"/>
              </a:ln>
              <a:effectLst/>
            </c:spPr>
            <c:trendlineType val="linear"/>
            <c:dispRSqr val="0"/>
            <c:dispEq val="0"/>
          </c:trendline>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charts'!$C$216:$K$216</c:f>
              <c:numCache>
                <c:formatCode>0.0%</c:formatCode>
                <c:ptCount val="9"/>
                <c:pt idx="0">
                  <c:v>-1.9580022488848294E-2</c:v>
                </c:pt>
                <c:pt idx="1">
                  <c:v>-1.9580022488848294E-2</c:v>
                </c:pt>
                <c:pt idx="2">
                  <c:v>6.3439567861819424E-2</c:v>
                </c:pt>
                <c:pt idx="3">
                  <c:v>6.3439567861819424E-2</c:v>
                </c:pt>
                <c:pt idx="4">
                  <c:v>6.5412445839469799E-2</c:v>
                </c:pt>
                <c:pt idx="5">
                  <c:v>6.5412445839469799E-2</c:v>
                </c:pt>
                <c:pt idx="6">
                  <c:v>8.3081707017185299E-2</c:v>
                </c:pt>
                <c:pt idx="7">
                  <c:v>9.3299405805806812E-2</c:v>
                </c:pt>
                <c:pt idx="8">
                  <c:v>7.2392213702344138E-2</c:v>
                </c:pt>
              </c:numCache>
            </c:numRef>
          </c:val>
          <c:extLst>
            <c:ext xmlns:c16="http://schemas.microsoft.com/office/drawing/2014/chart" uri="{C3380CC4-5D6E-409C-BE32-E72D297353CC}">
              <c16:uniqueId val="{00000005-1DE5-4D10-87CA-AD4D7F6A1915}"/>
            </c:ext>
          </c:extLst>
        </c:ser>
        <c:dLbls>
          <c:showLegendKey val="0"/>
          <c:showVal val="0"/>
          <c:showCatName val="0"/>
          <c:showSerName val="0"/>
          <c:showPercent val="0"/>
          <c:showBubbleSize val="0"/>
        </c:dLbls>
        <c:gapWidth val="150"/>
        <c:axId val="1421379583"/>
        <c:axId val="1421384159"/>
      </c:barChart>
      <c:lineChart>
        <c:grouping val="standard"/>
        <c:varyColors val="0"/>
        <c:ser>
          <c:idx val="0"/>
          <c:order val="0"/>
          <c:tx>
            <c:strRef>
              <c:f>'Report charts'!$B$215</c:f>
              <c:strCache>
                <c:ptCount val="1"/>
                <c:pt idx="0">
                  <c:v>Telstra 5G share of mobile subscriptons</c:v>
                </c:pt>
              </c:strCache>
            </c:strRef>
          </c:tx>
          <c:spPr>
            <a:ln w="28575" cap="rnd">
              <a:solidFill>
                <a:schemeClr val="accent1"/>
              </a:solidFill>
              <a:round/>
            </a:ln>
            <a:effectLst/>
          </c:spPr>
          <c:marker>
            <c:symbol val="none"/>
          </c:marker>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charts'!$C$215:$K$215</c:f>
              <c:numCache>
                <c:formatCode>0.0%</c:formatCode>
                <c:ptCount val="9"/>
                <c:pt idx="0">
                  <c:v>5.4466230936819175E-2</c:v>
                </c:pt>
                <c:pt idx="1">
                  <c:v>0.10814464346062859</c:v>
                </c:pt>
                <c:pt idx="2">
                  <c:v>0.14974482943862477</c:v>
                </c:pt>
                <c:pt idx="3">
                  <c:v>0.18765498290999263</c:v>
                </c:pt>
                <c:pt idx="4">
                  <c:v>0.22189349112426035</c:v>
                </c:pt>
                <c:pt idx="5">
                  <c:v>0.23172669491525424</c:v>
                </c:pt>
                <c:pt idx="6">
                  <c:v>0.24135681669928244</c:v>
                </c:pt>
                <c:pt idx="7">
                  <c:v>0.26140373807345446</c:v>
                </c:pt>
                <c:pt idx="8">
                  <c:v>0.28209955294711442</c:v>
                </c:pt>
              </c:numCache>
            </c:numRef>
          </c:val>
          <c:smooth val="0"/>
          <c:extLst>
            <c:ext xmlns:c16="http://schemas.microsoft.com/office/drawing/2014/chart" uri="{C3380CC4-5D6E-409C-BE32-E72D297353CC}">
              <c16:uniqueId val="{00000006-1DE5-4D10-87CA-AD4D7F6A1915}"/>
            </c:ext>
          </c:extLst>
        </c:ser>
        <c:dLbls>
          <c:showLegendKey val="0"/>
          <c:showVal val="0"/>
          <c:showCatName val="0"/>
          <c:showSerName val="0"/>
          <c:showPercent val="0"/>
          <c:showBubbleSize val="0"/>
        </c:dLbls>
        <c:marker val="1"/>
        <c:smooth val="0"/>
        <c:axId val="63099152"/>
        <c:axId val="63099568"/>
      </c:lineChart>
      <c:catAx>
        <c:axId val="63099152"/>
        <c:scaling>
          <c:orientation val="minMax"/>
        </c:scaling>
        <c:delete val="1"/>
        <c:axPos val="b"/>
        <c:numFmt formatCode="General" sourceLinked="1"/>
        <c:majorTickMark val="none"/>
        <c:minorTickMark val="none"/>
        <c:tickLblPos val="nextTo"/>
        <c:crossAx val="63099568"/>
        <c:crosses val="autoZero"/>
        <c:auto val="1"/>
        <c:lblAlgn val="ctr"/>
        <c:lblOffset val="100"/>
        <c:noMultiLvlLbl val="0"/>
      </c:catAx>
      <c:valAx>
        <c:axId val="63099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5G SIM penetration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099152"/>
        <c:crosses val="autoZero"/>
        <c:crossBetween val="between"/>
      </c:valAx>
      <c:valAx>
        <c:axId val="142138415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Annual mobile revenue growth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1379583"/>
        <c:crosses val="max"/>
        <c:crossBetween val="between"/>
      </c:valAx>
      <c:catAx>
        <c:axId val="1421379583"/>
        <c:scaling>
          <c:orientation val="minMax"/>
        </c:scaling>
        <c:delete val="1"/>
        <c:axPos val="b"/>
        <c:numFmt formatCode="General" sourceLinked="1"/>
        <c:majorTickMark val="none"/>
        <c:minorTickMark val="none"/>
        <c:tickLblPos val="nextTo"/>
        <c:crossAx val="14213841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T-Mobile</a:t>
            </a:r>
            <a:r>
              <a:rPr lang="en-GB" baseline="0"/>
              <a:t> US</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'Report charts'!$B$212</c:f>
              <c:strCache>
                <c:ptCount val="1"/>
                <c:pt idx="0">
                  <c:v>T-Mobile mobile revenue growth</c:v>
                </c:pt>
              </c:strCache>
            </c:strRef>
          </c:tx>
          <c:spPr>
            <a:solidFill>
              <a:schemeClr val="accent2"/>
            </a:solidFill>
            <a:ln>
              <a:noFill/>
            </a:ln>
            <a:effectLst/>
          </c:spPr>
          <c:invertIfNegative val="0"/>
          <c:trendline>
            <c:spPr>
              <a:ln w="19050" cap="rnd">
                <a:solidFill>
                  <a:schemeClr val="accent2"/>
                </a:solidFill>
                <a:prstDash val="sysDot"/>
              </a:ln>
              <a:effectLst/>
            </c:spPr>
            <c:trendlineType val="linear"/>
            <c:dispRSqr val="0"/>
            <c:dispEq val="0"/>
          </c:trendline>
          <c:cat>
            <c:strRef>
              <c:f>'Report charts'!$D$208:$K$208</c:f>
              <c:strCache>
                <c:ptCount val="8"/>
                <c:pt idx="0">
                  <c:v>Q2 2021</c:v>
                </c:pt>
                <c:pt idx="1">
                  <c:v>Q3 2021</c:v>
                </c:pt>
                <c:pt idx="2">
                  <c:v>Q42021</c:v>
                </c:pt>
                <c:pt idx="3">
                  <c:v>Q1 2022</c:v>
                </c:pt>
                <c:pt idx="4">
                  <c:v>Q2 2022</c:v>
                </c:pt>
                <c:pt idx="5">
                  <c:v>Q3 2022</c:v>
                </c:pt>
                <c:pt idx="6">
                  <c:v>Q4 2022</c:v>
                </c:pt>
                <c:pt idx="7">
                  <c:v>Q1 2023</c:v>
                </c:pt>
              </c:strCache>
            </c:strRef>
          </c:cat>
          <c:val>
            <c:numRef>
              <c:f>'Report charts'!$D$212:$K$212</c:f>
              <c:numCache>
                <c:formatCode>0.0%</c:formatCode>
                <c:ptCount val="8"/>
                <c:pt idx="0">
                  <c:v>9.5132848861192734E-2</c:v>
                </c:pt>
                <c:pt idx="1">
                  <c:v>3.9418508119012749E-2</c:v>
                </c:pt>
                <c:pt idx="2">
                  <c:v>5.0595328434794799E-2</c:v>
                </c:pt>
                <c:pt idx="3">
                  <c:v>5.8594171623117475E-2</c:v>
                </c:pt>
                <c:pt idx="4">
                  <c:v>4.5467771688683593E-2</c:v>
                </c:pt>
                <c:pt idx="5">
                  <c:v>2.8077609535796969E-2</c:v>
                </c:pt>
                <c:pt idx="6">
                  <c:v>1.8641565773268216E-2</c:v>
                </c:pt>
                <c:pt idx="7">
                  <c:v>6.9346935266640965E-3</c:v>
                </c:pt>
              </c:numCache>
            </c:numRef>
          </c:val>
          <c:extLst>
            <c:ext xmlns:c16="http://schemas.microsoft.com/office/drawing/2014/chart" uri="{C3380CC4-5D6E-409C-BE32-E72D297353CC}">
              <c16:uniqueId val="{00000001-6D3C-4D52-BB89-BE2CC5E0FAA1}"/>
            </c:ext>
          </c:extLst>
        </c:ser>
        <c:dLbls>
          <c:showLegendKey val="0"/>
          <c:showVal val="0"/>
          <c:showCatName val="0"/>
          <c:showSerName val="0"/>
          <c:showPercent val="0"/>
          <c:showBubbleSize val="0"/>
        </c:dLbls>
        <c:gapWidth val="150"/>
        <c:axId val="1421379583"/>
        <c:axId val="1421384159"/>
      </c:barChart>
      <c:lineChart>
        <c:grouping val="standard"/>
        <c:varyColors val="0"/>
        <c:ser>
          <c:idx val="0"/>
          <c:order val="0"/>
          <c:tx>
            <c:strRef>
              <c:f>'Report charts'!$B$211</c:f>
              <c:strCache>
                <c:ptCount val="1"/>
                <c:pt idx="0">
                  <c:v>T-Mobile 5G share of mobile subscriptons</c:v>
                </c:pt>
              </c:strCache>
            </c:strRef>
          </c:tx>
          <c:spPr>
            <a:ln w="28575" cap="rnd">
              <a:solidFill>
                <a:schemeClr val="accent1"/>
              </a:solidFill>
              <a:round/>
            </a:ln>
            <a:effectLst/>
          </c:spPr>
          <c:marker>
            <c:symbol val="none"/>
          </c:marker>
          <c:cat>
            <c:strRef>
              <c:f>'Report charts'!$D$208:$K$208</c:f>
              <c:strCache>
                <c:ptCount val="8"/>
                <c:pt idx="0">
                  <c:v>Q2 2021</c:v>
                </c:pt>
                <c:pt idx="1">
                  <c:v>Q3 2021</c:v>
                </c:pt>
                <c:pt idx="2">
                  <c:v>Q42021</c:v>
                </c:pt>
                <c:pt idx="3">
                  <c:v>Q1 2022</c:v>
                </c:pt>
                <c:pt idx="4">
                  <c:v>Q2 2022</c:v>
                </c:pt>
                <c:pt idx="5">
                  <c:v>Q3 2022</c:v>
                </c:pt>
                <c:pt idx="6">
                  <c:v>Q4 2022</c:v>
                </c:pt>
                <c:pt idx="7">
                  <c:v>Q1 2023</c:v>
                </c:pt>
              </c:strCache>
            </c:strRef>
          </c:cat>
          <c:val>
            <c:numRef>
              <c:f>'Report charts'!$D$211:$K$211</c:f>
              <c:numCache>
                <c:formatCode>0.0%</c:formatCode>
                <c:ptCount val="8"/>
                <c:pt idx="0">
                  <c:v>0.13140198314245377</c:v>
                </c:pt>
                <c:pt idx="1">
                  <c:v>0.16429276315789473</c:v>
                </c:pt>
                <c:pt idx="2">
                  <c:v>0.19969351711467093</c:v>
                </c:pt>
                <c:pt idx="3">
                  <c:v>0.22241910871385701</c:v>
                </c:pt>
                <c:pt idx="4">
                  <c:v>0.25528622538937551</c:v>
                </c:pt>
                <c:pt idx="5">
                  <c:v>0.2802317899143173</c:v>
                </c:pt>
                <c:pt idx="6">
                  <c:v>0.30557041299716226</c:v>
                </c:pt>
                <c:pt idx="7">
                  <c:v>0.34103974909775753</c:v>
                </c:pt>
              </c:numCache>
            </c:numRef>
          </c:val>
          <c:smooth val="0"/>
          <c:extLst>
            <c:ext xmlns:c16="http://schemas.microsoft.com/office/drawing/2014/chart" uri="{C3380CC4-5D6E-409C-BE32-E72D297353CC}">
              <c16:uniqueId val="{00000002-6D3C-4D52-BB89-BE2CC5E0FAA1}"/>
            </c:ext>
          </c:extLst>
        </c:ser>
        <c:dLbls>
          <c:showLegendKey val="0"/>
          <c:showVal val="0"/>
          <c:showCatName val="0"/>
          <c:showSerName val="0"/>
          <c:showPercent val="0"/>
          <c:showBubbleSize val="0"/>
        </c:dLbls>
        <c:marker val="1"/>
        <c:smooth val="0"/>
        <c:axId val="63099152"/>
        <c:axId val="63099568"/>
      </c:lineChart>
      <c:catAx>
        <c:axId val="63099152"/>
        <c:scaling>
          <c:orientation val="minMax"/>
        </c:scaling>
        <c:delete val="1"/>
        <c:axPos val="b"/>
        <c:numFmt formatCode="General" sourceLinked="1"/>
        <c:majorTickMark val="none"/>
        <c:minorTickMark val="none"/>
        <c:tickLblPos val="nextTo"/>
        <c:crossAx val="63099568"/>
        <c:crosses val="autoZero"/>
        <c:auto val="1"/>
        <c:lblAlgn val="ctr"/>
        <c:lblOffset val="100"/>
        <c:noMultiLvlLbl val="0"/>
      </c:catAx>
      <c:valAx>
        <c:axId val="63099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5G SIM penetration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099152"/>
        <c:crosses val="autoZero"/>
        <c:crossBetween val="between"/>
      </c:valAx>
      <c:valAx>
        <c:axId val="142138415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Annual mobile revenue growth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1379583"/>
        <c:crosses val="max"/>
        <c:crossBetween val="between"/>
      </c:valAx>
      <c:catAx>
        <c:axId val="1421379583"/>
        <c:scaling>
          <c:orientation val="minMax"/>
        </c:scaling>
        <c:delete val="1"/>
        <c:axPos val="b"/>
        <c:numFmt formatCode="General" sourceLinked="1"/>
        <c:majorTickMark val="out"/>
        <c:minorTickMark val="none"/>
        <c:tickLblPos val="nextTo"/>
        <c:crossAx val="14213841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SK Telecom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'Report charts'!$B$218</c:f>
              <c:strCache>
                <c:ptCount val="1"/>
                <c:pt idx="0">
                  <c:v>SK Telecom mobile revenue growth</c:v>
                </c:pt>
              </c:strCache>
            </c:strRef>
          </c:tx>
          <c:spPr>
            <a:solidFill>
              <a:schemeClr val="accent2"/>
            </a:solidFill>
            <a:ln>
              <a:noFill/>
            </a:ln>
            <a:effectLst/>
          </c:spPr>
          <c:invertIfNegative val="0"/>
          <c:trendline>
            <c:spPr>
              <a:ln w="19050" cap="rnd">
                <a:solidFill>
                  <a:schemeClr val="accent2"/>
                </a:solidFill>
                <a:prstDash val="sysDot"/>
              </a:ln>
              <a:effectLst/>
            </c:spPr>
            <c:trendlineType val="linear"/>
            <c:dispRSqr val="0"/>
            <c:dispEq val="0"/>
          </c:trendline>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charts'!$C$218:$K$218</c:f>
              <c:numCache>
                <c:formatCode>0.0%</c:formatCode>
                <c:ptCount val="9"/>
                <c:pt idx="0">
                  <c:v>1.7056101510716563E-2</c:v>
                </c:pt>
                <c:pt idx="1">
                  <c:v>2.4045358952322911E-2</c:v>
                </c:pt>
                <c:pt idx="2">
                  <c:v>2.6260307448729706E-2</c:v>
                </c:pt>
                <c:pt idx="3">
                  <c:v>3.8639606267072177E-2</c:v>
                </c:pt>
                <c:pt idx="4">
                  <c:v>2.2547095686353755E-2</c:v>
                </c:pt>
                <c:pt idx="5">
                  <c:v>2.1803904983620531E-2</c:v>
                </c:pt>
                <c:pt idx="6">
                  <c:v>1.8462166552243208E-2</c:v>
                </c:pt>
                <c:pt idx="7">
                  <c:v>3.8621368616596264E-3</c:v>
                </c:pt>
                <c:pt idx="8">
                  <c:v>8.4126869613033346E-3</c:v>
                </c:pt>
              </c:numCache>
            </c:numRef>
          </c:val>
          <c:extLst>
            <c:ext xmlns:c16="http://schemas.microsoft.com/office/drawing/2014/chart" uri="{C3380CC4-5D6E-409C-BE32-E72D297353CC}">
              <c16:uniqueId val="{00000001-D3AD-43A0-B5A9-43F019A7FDBA}"/>
            </c:ext>
          </c:extLst>
        </c:ser>
        <c:dLbls>
          <c:showLegendKey val="0"/>
          <c:showVal val="0"/>
          <c:showCatName val="0"/>
          <c:showSerName val="0"/>
          <c:showPercent val="0"/>
          <c:showBubbleSize val="0"/>
        </c:dLbls>
        <c:gapWidth val="150"/>
        <c:axId val="1421379583"/>
        <c:axId val="1421384159"/>
      </c:barChart>
      <c:lineChart>
        <c:grouping val="standard"/>
        <c:varyColors val="0"/>
        <c:ser>
          <c:idx val="0"/>
          <c:order val="0"/>
          <c:tx>
            <c:strRef>
              <c:f>'Report charts'!$B$217</c:f>
              <c:strCache>
                <c:ptCount val="1"/>
                <c:pt idx="0">
                  <c:v>SK Telecom 5G share of mobile subscriptons</c:v>
                </c:pt>
              </c:strCache>
            </c:strRef>
          </c:tx>
          <c:spPr>
            <a:ln w="28575" cap="rnd">
              <a:solidFill>
                <a:schemeClr val="accent1"/>
              </a:solidFill>
              <a:round/>
            </a:ln>
            <a:effectLst/>
          </c:spPr>
          <c:marker>
            <c:symbol val="none"/>
          </c:marker>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charts'!$C$217:$K$217</c:f>
              <c:numCache>
                <c:formatCode>0.0%</c:formatCode>
                <c:ptCount val="9"/>
                <c:pt idx="0">
                  <c:v>0.26001388310469081</c:v>
                </c:pt>
                <c:pt idx="1">
                  <c:v>0.29943389640731072</c:v>
                </c:pt>
                <c:pt idx="2">
                  <c:v>0.34026873126260077</c:v>
                </c:pt>
                <c:pt idx="3">
                  <c:v>0.39231007100955317</c:v>
                </c:pt>
                <c:pt idx="4">
                  <c:v>0.43126139697137872</c:v>
                </c:pt>
                <c:pt idx="5">
                  <c:v>0.46856581957945714</c:v>
                </c:pt>
                <c:pt idx="6">
                  <c:v>0.50105304326429068</c:v>
                </c:pt>
                <c:pt idx="7">
                  <c:v>0.54325327138415325</c:v>
                </c:pt>
                <c:pt idx="8">
                  <c:v>0.57436775499098702</c:v>
                </c:pt>
              </c:numCache>
            </c:numRef>
          </c:val>
          <c:smooth val="0"/>
          <c:extLst>
            <c:ext xmlns:c16="http://schemas.microsoft.com/office/drawing/2014/chart" uri="{C3380CC4-5D6E-409C-BE32-E72D297353CC}">
              <c16:uniqueId val="{00000002-D3AD-43A0-B5A9-43F019A7FDBA}"/>
            </c:ext>
          </c:extLst>
        </c:ser>
        <c:dLbls>
          <c:showLegendKey val="0"/>
          <c:showVal val="0"/>
          <c:showCatName val="0"/>
          <c:showSerName val="0"/>
          <c:showPercent val="0"/>
          <c:showBubbleSize val="0"/>
        </c:dLbls>
        <c:marker val="1"/>
        <c:smooth val="0"/>
        <c:axId val="63099152"/>
        <c:axId val="63099568"/>
      </c:lineChart>
      <c:catAx>
        <c:axId val="63099152"/>
        <c:scaling>
          <c:orientation val="minMax"/>
        </c:scaling>
        <c:delete val="1"/>
        <c:axPos val="b"/>
        <c:numFmt formatCode="General" sourceLinked="1"/>
        <c:majorTickMark val="none"/>
        <c:minorTickMark val="none"/>
        <c:tickLblPos val="nextTo"/>
        <c:crossAx val="63099568"/>
        <c:crosses val="autoZero"/>
        <c:auto val="1"/>
        <c:lblAlgn val="ctr"/>
        <c:lblOffset val="100"/>
        <c:noMultiLvlLbl val="0"/>
      </c:catAx>
      <c:valAx>
        <c:axId val="63099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5G SIM penetration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099152"/>
        <c:crosses val="autoZero"/>
        <c:crossBetween val="between"/>
      </c:valAx>
      <c:valAx>
        <c:axId val="142138415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Annual mobile revenue growth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1379583"/>
        <c:crosses val="max"/>
        <c:crossBetween val="between"/>
      </c:valAx>
      <c:catAx>
        <c:axId val="1421379583"/>
        <c:scaling>
          <c:orientation val="minMax"/>
        </c:scaling>
        <c:delete val="1"/>
        <c:axPos val="b"/>
        <c:numFmt formatCode="General" sourceLinked="1"/>
        <c:majorTickMark val="out"/>
        <c:minorTickMark val="none"/>
        <c:tickLblPos val="nextTo"/>
        <c:crossAx val="14213841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China Mobile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'Report charts'!$B$228</c:f>
              <c:strCache>
                <c:ptCount val="1"/>
                <c:pt idx="0">
                  <c:v>China Mobile mobile revenue growth</c:v>
                </c:pt>
              </c:strCache>
            </c:strRef>
          </c:tx>
          <c:spPr>
            <a:solidFill>
              <a:schemeClr val="accent2"/>
            </a:solidFill>
            <a:ln>
              <a:noFill/>
            </a:ln>
            <a:effectLst/>
          </c:spPr>
          <c:invertIfNegative val="0"/>
          <c:trendline>
            <c:spPr>
              <a:ln w="19050" cap="rnd">
                <a:solidFill>
                  <a:schemeClr val="accent2"/>
                </a:solidFill>
                <a:prstDash val="sysDot"/>
              </a:ln>
              <a:effectLst/>
            </c:spPr>
            <c:trendlineType val="linear"/>
            <c:dispRSqr val="0"/>
            <c:dispEq val="0"/>
          </c:trendline>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charts'!$C$228:$K$228</c:f>
              <c:numCache>
                <c:formatCode>0.0%</c:formatCode>
                <c:ptCount val="9"/>
                <c:pt idx="0">
                  <c:v>2.8705794614590451E-2</c:v>
                </c:pt>
                <c:pt idx="1">
                  <c:v>2.8705794614590451E-2</c:v>
                </c:pt>
                <c:pt idx="2">
                  <c:v>3.5549381578180578E-2</c:v>
                </c:pt>
                <c:pt idx="3">
                  <c:v>3.5549381578180578E-2</c:v>
                </c:pt>
                <c:pt idx="4">
                  <c:v>2.6885819910668071E-2</c:v>
                </c:pt>
                <c:pt idx="5">
                  <c:v>2.6885819910668071E-2</c:v>
                </c:pt>
                <c:pt idx="6">
                  <c:v>2.3925122527976801E-2</c:v>
                </c:pt>
                <c:pt idx="7">
                  <c:v>2.3925122527976801E-2</c:v>
                </c:pt>
                <c:pt idx="8">
                  <c:v>7.5851918891126514E-3</c:v>
                </c:pt>
              </c:numCache>
            </c:numRef>
          </c:val>
          <c:extLst>
            <c:ext xmlns:c16="http://schemas.microsoft.com/office/drawing/2014/chart" uri="{C3380CC4-5D6E-409C-BE32-E72D297353CC}">
              <c16:uniqueId val="{00000001-68AF-45AE-B36A-F0F5D5336291}"/>
            </c:ext>
          </c:extLst>
        </c:ser>
        <c:dLbls>
          <c:showLegendKey val="0"/>
          <c:showVal val="0"/>
          <c:showCatName val="0"/>
          <c:showSerName val="0"/>
          <c:showPercent val="0"/>
          <c:showBubbleSize val="0"/>
        </c:dLbls>
        <c:gapWidth val="150"/>
        <c:axId val="1421379583"/>
        <c:axId val="1421384159"/>
      </c:barChart>
      <c:lineChart>
        <c:grouping val="standard"/>
        <c:varyColors val="0"/>
        <c:ser>
          <c:idx val="0"/>
          <c:order val="0"/>
          <c:tx>
            <c:strRef>
              <c:f>'Report charts'!$B$227</c:f>
              <c:strCache>
                <c:ptCount val="1"/>
                <c:pt idx="0">
                  <c:v>China Mobile 5G share of mobile subscriptons</c:v>
                </c:pt>
              </c:strCache>
            </c:strRef>
          </c:tx>
          <c:spPr>
            <a:ln w="28575" cap="rnd">
              <a:solidFill>
                <a:schemeClr val="accent1"/>
              </a:solidFill>
              <a:round/>
            </a:ln>
            <a:effectLst/>
          </c:spPr>
          <c:marker>
            <c:symbol val="none"/>
          </c:marker>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charts'!$C$227:$K$227</c:f>
              <c:numCache>
                <c:formatCode>0.0%</c:formatCode>
                <c:ptCount val="9"/>
                <c:pt idx="0">
                  <c:v>0.11021273017920506</c:v>
                </c:pt>
                <c:pt idx="1">
                  <c:v>0.1317807320916754</c:v>
                </c:pt>
                <c:pt idx="2">
                  <c:v>0.15705143720239129</c:v>
                </c:pt>
                <c:pt idx="3">
                  <c:v>0.18102916740691197</c:v>
                </c:pt>
                <c:pt idx="4">
                  <c:v>0.2131097678623127</c:v>
                </c:pt>
                <c:pt idx="5">
                  <c:v>0.24642986003358267</c:v>
                </c:pt>
                <c:pt idx="6">
                  <c:v>0.27380805716397683</c:v>
                </c:pt>
                <c:pt idx="7">
                  <c:v>0.30619401316504719</c:v>
                </c:pt>
                <c:pt idx="8">
                  <c:v>0.34317484584623453</c:v>
                </c:pt>
              </c:numCache>
            </c:numRef>
          </c:val>
          <c:smooth val="0"/>
          <c:extLst>
            <c:ext xmlns:c16="http://schemas.microsoft.com/office/drawing/2014/chart" uri="{C3380CC4-5D6E-409C-BE32-E72D297353CC}">
              <c16:uniqueId val="{00000002-68AF-45AE-B36A-F0F5D5336291}"/>
            </c:ext>
          </c:extLst>
        </c:ser>
        <c:dLbls>
          <c:showLegendKey val="0"/>
          <c:showVal val="0"/>
          <c:showCatName val="0"/>
          <c:showSerName val="0"/>
          <c:showPercent val="0"/>
          <c:showBubbleSize val="0"/>
        </c:dLbls>
        <c:marker val="1"/>
        <c:smooth val="0"/>
        <c:axId val="63099152"/>
        <c:axId val="63099568"/>
      </c:lineChart>
      <c:catAx>
        <c:axId val="63099152"/>
        <c:scaling>
          <c:orientation val="minMax"/>
        </c:scaling>
        <c:delete val="1"/>
        <c:axPos val="b"/>
        <c:numFmt formatCode="General" sourceLinked="1"/>
        <c:majorTickMark val="none"/>
        <c:minorTickMark val="none"/>
        <c:tickLblPos val="nextTo"/>
        <c:crossAx val="63099568"/>
        <c:crosses val="autoZero"/>
        <c:auto val="1"/>
        <c:lblAlgn val="ctr"/>
        <c:lblOffset val="100"/>
        <c:noMultiLvlLbl val="0"/>
      </c:catAx>
      <c:valAx>
        <c:axId val="63099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5G SIM penetration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099152"/>
        <c:crosses val="autoZero"/>
        <c:crossBetween val="between"/>
      </c:valAx>
      <c:valAx>
        <c:axId val="142138415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Annual mobile revenue growth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1379583"/>
        <c:crosses val="max"/>
        <c:crossBetween val="between"/>
      </c:valAx>
      <c:catAx>
        <c:axId val="1421379583"/>
        <c:scaling>
          <c:orientation val="minMax"/>
        </c:scaling>
        <c:delete val="1"/>
        <c:axPos val="b"/>
        <c:numFmt formatCode="General" sourceLinked="1"/>
        <c:majorTickMark val="out"/>
        <c:minorTickMark val="none"/>
        <c:tickLblPos val="nextTo"/>
        <c:crossAx val="14213841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AT&amp;T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'Report charts'!$B$210</c:f>
              <c:strCache>
                <c:ptCount val="1"/>
                <c:pt idx="0">
                  <c:v>AT&amp;T mobile revenue growth</c:v>
                </c:pt>
              </c:strCache>
            </c:strRef>
          </c:tx>
          <c:spPr>
            <a:solidFill>
              <a:schemeClr val="accent2"/>
            </a:solidFill>
            <a:ln>
              <a:noFill/>
            </a:ln>
            <a:effectLst/>
          </c:spPr>
          <c:invertIfNegative val="0"/>
          <c:trendline>
            <c:spPr>
              <a:ln w="19050" cap="rnd">
                <a:solidFill>
                  <a:schemeClr val="accent2"/>
                </a:solidFill>
                <a:prstDash val="sysDot"/>
              </a:ln>
              <a:effectLst/>
            </c:spPr>
            <c:trendlineType val="linear"/>
            <c:dispRSqr val="0"/>
            <c:dispEq val="0"/>
          </c:trendline>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charts'!$C$210:$K$210</c:f>
              <c:numCache>
                <c:formatCode>0.0%</c:formatCode>
                <c:ptCount val="9"/>
                <c:pt idx="0">
                  <c:v>5.7273768613974848E-3</c:v>
                </c:pt>
                <c:pt idx="1">
                  <c:v>4.9528129343770544E-2</c:v>
                </c:pt>
                <c:pt idx="2">
                  <c:v>4.6387668371389482E-2</c:v>
                </c:pt>
                <c:pt idx="3">
                  <c:v>4.6141777207245771E-2</c:v>
                </c:pt>
                <c:pt idx="4">
                  <c:v>4.812072892938498E-2</c:v>
                </c:pt>
                <c:pt idx="5">
                  <c:v>4.586644360797431E-2</c:v>
                </c:pt>
                <c:pt idx="6">
                  <c:v>5.575824327115031E-2</c:v>
                </c:pt>
                <c:pt idx="7">
                  <c:v>5.2150794191833036E-2</c:v>
                </c:pt>
                <c:pt idx="8">
                  <c:v>5.1548492257538735E-2</c:v>
                </c:pt>
              </c:numCache>
            </c:numRef>
          </c:val>
          <c:extLst>
            <c:ext xmlns:c16="http://schemas.microsoft.com/office/drawing/2014/chart" uri="{C3380CC4-5D6E-409C-BE32-E72D297353CC}">
              <c16:uniqueId val="{00000001-A401-4C25-802D-FBA83CF202C1}"/>
            </c:ext>
          </c:extLst>
        </c:ser>
        <c:dLbls>
          <c:showLegendKey val="0"/>
          <c:showVal val="0"/>
          <c:showCatName val="0"/>
          <c:showSerName val="0"/>
          <c:showPercent val="0"/>
          <c:showBubbleSize val="0"/>
        </c:dLbls>
        <c:gapWidth val="150"/>
        <c:axId val="1421379583"/>
        <c:axId val="1421384159"/>
      </c:barChart>
      <c:lineChart>
        <c:grouping val="standard"/>
        <c:varyColors val="0"/>
        <c:ser>
          <c:idx val="0"/>
          <c:order val="0"/>
          <c:tx>
            <c:strRef>
              <c:f>'Report charts'!$B$209</c:f>
              <c:strCache>
                <c:ptCount val="1"/>
                <c:pt idx="0">
                  <c:v>AT&amp;T 5G share of mobile subscriptons</c:v>
                </c:pt>
              </c:strCache>
            </c:strRef>
          </c:tx>
          <c:spPr>
            <a:ln w="28575" cap="rnd">
              <a:solidFill>
                <a:schemeClr val="accent1"/>
              </a:solidFill>
              <a:round/>
            </a:ln>
            <a:effectLst/>
          </c:spPr>
          <c:marker>
            <c:symbol val="none"/>
          </c:marker>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charts'!$C$209:$K$209</c:f>
              <c:numCache>
                <c:formatCode>0.0%</c:formatCode>
                <c:ptCount val="9"/>
                <c:pt idx="0">
                  <c:v>7.5859251911069611E-2</c:v>
                </c:pt>
                <c:pt idx="1">
                  <c:v>9.4098669175964517E-2</c:v>
                </c:pt>
                <c:pt idx="2">
                  <c:v>0.11559598256585181</c:v>
                </c:pt>
                <c:pt idx="3">
                  <c:v>0.15467541598312631</c:v>
                </c:pt>
                <c:pt idx="4">
                  <c:v>0.18133565039997734</c:v>
                </c:pt>
                <c:pt idx="5">
                  <c:v>0.23305894526843729</c:v>
                </c:pt>
                <c:pt idx="6">
                  <c:v>0.26223052363295085</c:v>
                </c:pt>
                <c:pt idx="7">
                  <c:v>0.29112346364140868</c:v>
                </c:pt>
                <c:pt idx="8">
                  <c:v>0.31733592291365154</c:v>
                </c:pt>
              </c:numCache>
            </c:numRef>
          </c:val>
          <c:smooth val="0"/>
          <c:extLst>
            <c:ext xmlns:c16="http://schemas.microsoft.com/office/drawing/2014/chart" uri="{C3380CC4-5D6E-409C-BE32-E72D297353CC}">
              <c16:uniqueId val="{00000002-A401-4C25-802D-FBA83CF202C1}"/>
            </c:ext>
          </c:extLst>
        </c:ser>
        <c:dLbls>
          <c:showLegendKey val="0"/>
          <c:showVal val="0"/>
          <c:showCatName val="0"/>
          <c:showSerName val="0"/>
          <c:showPercent val="0"/>
          <c:showBubbleSize val="0"/>
        </c:dLbls>
        <c:marker val="1"/>
        <c:smooth val="0"/>
        <c:axId val="63099152"/>
        <c:axId val="63099568"/>
      </c:lineChart>
      <c:catAx>
        <c:axId val="63099152"/>
        <c:scaling>
          <c:orientation val="minMax"/>
        </c:scaling>
        <c:delete val="1"/>
        <c:axPos val="b"/>
        <c:numFmt formatCode="General" sourceLinked="1"/>
        <c:majorTickMark val="none"/>
        <c:minorTickMark val="none"/>
        <c:tickLblPos val="nextTo"/>
        <c:crossAx val="63099568"/>
        <c:crosses val="autoZero"/>
        <c:auto val="1"/>
        <c:lblAlgn val="ctr"/>
        <c:lblOffset val="100"/>
        <c:noMultiLvlLbl val="0"/>
      </c:catAx>
      <c:valAx>
        <c:axId val="63099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5G SIM penetration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099152"/>
        <c:crosses val="autoZero"/>
        <c:crossBetween val="between"/>
      </c:valAx>
      <c:valAx>
        <c:axId val="142138415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Annual mobile revenue growth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1379583"/>
        <c:crosses val="max"/>
        <c:crossBetween val="between"/>
      </c:valAx>
      <c:catAx>
        <c:axId val="1421379583"/>
        <c:scaling>
          <c:orientation val="minMax"/>
        </c:scaling>
        <c:delete val="1"/>
        <c:axPos val="b"/>
        <c:numFmt formatCode="General" sourceLinked="1"/>
        <c:majorTickMark val="out"/>
        <c:minorTickMark val="none"/>
        <c:tickLblPos val="nextTo"/>
        <c:crossAx val="14213841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GB"/>
              <a:t>Private network rollouts by technology Q4 2022</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9E6-428E-A3DA-9725804687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9E6-428E-A3DA-9725804687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9E6-428E-A3DA-9725804687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9E6-428E-A3DA-97258046873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9E6-428E-A3DA-97258046873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9E6-428E-A3DA-97258046873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9E6-428E-A3DA-972580468738}"/>
              </c:ext>
            </c:extLst>
          </c:dPt>
          <c:dLbls>
            <c:dLbl>
              <c:idx val="5"/>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09E6-428E-A3DA-972580468738}"/>
                </c:ext>
              </c:extLst>
            </c:dLbl>
            <c:dLbl>
              <c:idx val="6"/>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D-09E6-428E-A3DA-972580468738}"/>
                </c:ext>
              </c:extLst>
            </c:dLbl>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B2B!$C$40:$C$46</c:f>
              <c:strCache>
                <c:ptCount val="7"/>
                <c:pt idx="0">
                  <c:v>Private 5G</c:v>
                </c:pt>
                <c:pt idx="1">
                  <c:v>Private LTE</c:v>
                </c:pt>
                <c:pt idx="2">
                  <c:v>CBRS</c:v>
                </c:pt>
                <c:pt idx="3">
                  <c:v>Private 5G; Private LTE</c:v>
                </c:pt>
                <c:pt idx="4">
                  <c:v>Private 5G; CBRS</c:v>
                </c:pt>
                <c:pt idx="5">
                  <c:v>Private LTE; CBRS</c:v>
                </c:pt>
                <c:pt idx="6">
                  <c:v>Private 5G; Private LTE; CBRS</c:v>
                </c:pt>
              </c:strCache>
            </c:strRef>
          </c:cat>
          <c:val>
            <c:numRef>
              <c:f>B2B!$D$40:$D$46</c:f>
              <c:numCache>
                <c:formatCode>General</c:formatCode>
                <c:ptCount val="7"/>
                <c:pt idx="0">
                  <c:v>128</c:v>
                </c:pt>
                <c:pt idx="1">
                  <c:v>123</c:v>
                </c:pt>
                <c:pt idx="2">
                  <c:v>38</c:v>
                </c:pt>
                <c:pt idx="3">
                  <c:v>13</c:v>
                </c:pt>
                <c:pt idx="4">
                  <c:v>5</c:v>
                </c:pt>
                <c:pt idx="5">
                  <c:v>3</c:v>
                </c:pt>
                <c:pt idx="6">
                  <c:v>1</c:v>
                </c:pt>
              </c:numCache>
            </c:numRef>
          </c:val>
          <c:extLst>
            <c:ext xmlns:c16="http://schemas.microsoft.com/office/drawing/2014/chart" uri="{C3380CC4-5D6E-409C-BE32-E72D297353CC}">
              <c16:uniqueId val="{0000000E-09E6-428E-A3DA-97258046873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r>
              <a:rPr lang="en-GB" b="1"/>
              <a:t>Mobile subscriptions by technology (billion)</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informa!$C$2</c:f>
              <c:strCache>
                <c:ptCount val="1"/>
                <c:pt idx="0">
                  <c:v>1G</c:v>
                </c:pt>
              </c:strCache>
            </c:strRef>
          </c:tx>
          <c:spPr>
            <a:solidFill>
              <a:schemeClr val="accent1"/>
            </a:solidFill>
            <a:ln>
              <a:noFill/>
            </a:ln>
            <a:effectLst/>
          </c:spPr>
          <c:invertIfNegative val="0"/>
          <c:cat>
            <c:strRef>
              <c:f>informa!$D$1:$S$1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informa!$D$2:$S$2</c:f>
              <c:numCache>
                <c:formatCode>#,###</c:formatCode>
                <c:ptCount val="16"/>
                <c:pt idx="0">
                  <c:v>2.9390000000000002E-5</c:v>
                </c:pt>
                <c:pt idx="1">
                  <c:v>2.2623999999999999E-5</c:v>
                </c:pt>
                <c:pt idx="2">
                  <c:v>1.6107999999999999E-5</c:v>
                </c:pt>
                <c:pt idx="3">
                  <c:v>1.395E-5</c:v>
                </c:pt>
                <c:pt idx="4">
                  <c:v>8.7499999999999992E-6</c:v>
                </c:pt>
                <c:pt idx="5">
                  <c:v>6.3219999999999998E-6</c:v>
                </c:pt>
                <c:pt idx="7" formatCode="General">
                  <c:v>0</c:v>
                </c:pt>
                <c:pt idx="8" formatCode="General">
                  <c:v>0</c:v>
                </c:pt>
                <c:pt idx="9" formatCode="General">
                  <c:v>0</c:v>
                </c:pt>
                <c:pt idx="10" formatCode="General">
                  <c:v>0</c:v>
                </c:pt>
                <c:pt idx="11" formatCode="General">
                  <c:v>0</c:v>
                </c:pt>
                <c:pt idx="12" formatCode="General">
                  <c:v>0</c:v>
                </c:pt>
                <c:pt idx="13" formatCode="General">
                  <c:v>0</c:v>
                </c:pt>
                <c:pt idx="14" formatCode="General">
                  <c:v>0</c:v>
                </c:pt>
                <c:pt idx="15" formatCode="General">
                  <c:v>0</c:v>
                </c:pt>
              </c:numCache>
            </c:numRef>
          </c:val>
          <c:extLst>
            <c:ext xmlns:c16="http://schemas.microsoft.com/office/drawing/2014/chart" uri="{C3380CC4-5D6E-409C-BE32-E72D297353CC}">
              <c16:uniqueId val="{00000000-F9BC-4419-A4C2-704277A3421F}"/>
            </c:ext>
          </c:extLst>
        </c:ser>
        <c:ser>
          <c:idx val="1"/>
          <c:order val="1"/>
          <c:tx>
            <c:strRef>
              <c:f>informa!$C$3</c:f>
              <c:strCache>
                <c:ptCount val="1"/>
                <c:pt idx="0">
                  <c:v>2G</c:v>
                </c:pt>
              </c:strCache>
            </c:strRef>
          </c:tx>
          <c:spPr>
            <a:solidFill>
              <a:schemeClr val="accent2"/>
            </a:solidFill>
            <a:ln>
              <a:noFill/>
            </a:ln>
            <a:effectLst/>
          </c:spPr>
          <c:invertIfNegative val="0"/>
          <c:cat>
            <c:strRef>
              <c:f>informa!$D$1:$S$1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informa!$D$3:$S$3</c:f>
              <c:numCache>
                <c:formatCode>#,###</c:formatCode>
                <c:ptCount val="16"/>
                <c:pt idx="0">
                  <c:v>4.7235580239999999</c:v>
                </c:pt>
                <c:pt idx="1">
                  <c:v>4.5661603719999997</c:v>
                </c:pt>
                <c:pt idx="2">
                  <c:v>4.2544496680000004</c:v>
                </c:pt>
                <c:pt idx="3">
                  <c:v>3.711745906</c:v>
                </c:pt>
                <c:pt idx="4">
                  <c:v>3.1908381819999998</c:v>
                </c:pt>
                <c:pt idx="5">
                  <c:v>2.7228848569999999</c:v>
                </c:pt>
                <c:pt idx="6">
                  <c:v>2.176092814</c:v>
                </c:pt>
                <c:pt idx="7">
                  <c:v>1.8198521110000001</c:v>
                </c:pt>
                <c:pt idx="8">
                  <c:v>1.481785538</c:v>
                </c:pt>
                <c:pt idx="9">
                  <c:v>1.195649602</c:v>
                </c:pt>
                <c:pt idx="10">
                  <c:v>1.0177468140000001</c:v>
                </c:pt>
                <c:pt idx="11">
                  <c:v>0.78885478399999998</c:v>
                </c:pt>
                <c:pt idx="12">
                  <c:v>0.63536093500000002</c:v>
                </c:pt>
                <c:pt idx="13">
                  <c:v>0.50510929599999999</c:v>
                </c:pt>
                <c:pt idx="14">
                  <c:v>0.40480761199999998</c:v>
                </c:pt>
                <c:pt idx="15">
                  <c:v>0.32782945099999999</c:v>
                </c:pt>
              </c:numCache>
            </c:numRef>
          </c:val>
          <c:extLst>
            <c:ext xmlns:c16="http://schemas.microsoft.com/office/drawing/2014/chart" uri="{C3380CC4-5D6E-409C-BE32-E72D297353CC}">
              <c16:uniqueId val="{00000001-F9BC-4419-A4C2-704277A3421F}"/>
            </c:ext>
          </c:extLst>
        </c:ser>
        <c:ser>
          <c:idx val="2"/>
          <c:order val="2"/>
          <c:tx>
            <c:strRef>
              <c:f>informa!$C$4</c:f>
              <c:strCache>
                <c:ptCount val="1"/>
                <c:pt idx="0">
                  <c:v>3G</c:v>
                </c:pt>
              </c:strCache>
            </c:strRef>
          </c:tx>
          <c:spPr>
            <a:solidFill>
              <a:schemeClr val="accent3"/>
            </a:solidFill>
            <a:ln>
              <a:noFill/>
            </a:ln>
            <a:effectLst/>
          </c:spPr>
          <c:invertIfNegative val="0"/>
          <c:cat>
            <c:strRef>
              <c:f>informa!$D$1:$S$1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informa!$D$4:$S$4</c:f>
              <c:numCache>
                <c:formatCode>#,###</c:formatCode>
                <c:ptCount val="16"/>
                <c:pt idx="0">
                  <c:v>1.6283943949999999</c:v>
                </c:pt>
                <c:pt idx="1">
                  <c:v>2.0224872779999998</c:v>
                </c:pt>
                <c:pt idx="2">
                  <c:v>2.3691959339999999</c:v>
                </c:pt>
                <c:pt idx="3">
                  <c:v>2.5594157310000001</c:v>
                </c:pt>
                <c:pt idx="4">
                  <c:v>2.5024445210000001</c:v>
                </c:pt>
                <c:pt idx="5">
                  <c:v>2.3899769879999999</c:v>
                </c:pt>
                <c:pt idx="6">
                  <c:v>2.1969666719999998</c:v>
                </c:pt>
                <c:pt idx="7">
                  <c:v>2.0053064460000001</c:v>
                </c:pt>
                <c:pt idx="8">
                  <c:v>1.7997684540000001</c:v>
                </c:pt>
                <c:pt idx="9">
                  <c:v>1.5654504220000001</c:v>
                </c:pt>
                <c:pt idx="10">
                  <c:v>1.4088478689999999</c:v>
                </c:pt>
                <c:pt idx="11">
                  <c:v>1.1443419500000001</c:v>
                </c:pt>
                <c:pt idx="12">
                  <c:v>0.98476333100000002</c:v>
                </c:pt>
                <c:pt idx="13">
                  <c:v>0.844384248</c:v>
                </c:pt>
                <c:pt idx="14">
                  <c:v>0.735697351</c:v>
                </c:pt>
                <c:pt idx="15">
                  <c:v>0.63887307400000004</c:v>
                </c:pt>
              </c:numCache>
            </c:numRef>
          </c:val>
          <c:extLst>
            <c:ext xmlns:c16="http://schemas.microsoft.com/office/drawing/2014/chart" uri="{C3380CC4-5D6E-409C-BE32-E72D297353CC}">
              <c16:uniqueId val="{00000002-F9BC-4419-A4C2-704277A3421F}"/>
            </c:ext>
          </c:extLst>
        </c:ser>
        <c:ser>
          <c:idx val="3"/>
          <c:order val="3"/>
          <c:tx>
            <c:strRef>
              <c:f>informa!$C$5</c:f>
              <c:strCache>
                <c:ptCount val="1"/>
                <c:pt idx="0">
                  <c:v>4G</c:v>
                </c:pt>
              </c:strCache>
            </c:strRef>
          </c:tx>
          <c:spPr>
            <a:solidFill>
              <a:schemeClr val="accent4"/>
            </a:solidFill>
            <a:ln>
              <a:noFill/>
            </a:ln>
            <a:effectLst/>
          </c:spPr>
          <c:invertIfNegative val="0"/>
          <c:cat>
            <c:strRef>
              <c:f>informa!$D$1:$S$1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informa!$D$5:$S$5</c:f>
              <c:numCache>
                <c:formatCode>#,###</c:formatCode>
                <c:ptCount val="16"/>
                <c:pt idx="0">
                  <c:v>7.5725186999999999E-2</c:v>
                </c:pt>
                <c:pt idx="1">
                  <c:v>0.209513908</c:v>
                </c:pt>
                <c:pt idx="2">
                  <c:v>0.51115226999999996</c:v>
                </c:pt>
                <c:pt idx="3">
                  <c:v>1.1412124379999999</c:v>
                </c:pt>
                <c:pt idx="4">
                  <c:v>2.0912451220000001</c:v>
                </c:pt>
                <c:pt idx="5">
                  <c:v>3.047207234</c:v>
                </c:pt>
                <c:pt idx="6">
                  <c:v>4.2836955459999997</c:v>
                </c:pt>
                <c:pt idx="7">
                  <c:v>5.4649649709999997</c:v>
                </c:pt>
                <c:pt idx="8">
                  <c:v>6.0605156500000001</c:v>
                </c:pt>
                <c:pt idx="9">
                  <c:v>6.7785925130000004</c:v>
                </c:pt>
                <c:pt idx="10">
                  <c:v>7.3396145180000003</c:v>
                </c:pt>
                <c:pt idx="11">
                  <c:v>7.4717011099999997</c:v>
                </c:pt>
                <c:pt idx="12">
                  <c:v>7.241833014</c:v>
                </c:pt>
                <c:pt idx="13">
                  <c:v>6.8432158779999996</c:v>
                </c:pt>
                <c:pt idx="14">
                  <c:v>6.3600918249999996</c:v>
                </c:pt>
                <c:pt idx="15">
                  <c:v>5.805048384</c:v>
                </c:pt>
              </c:numCache>
            </c:numRef>
          </c:val>
          <c:extLst>
            <c:ext xmlns:c16="http://schemas.microsoft.com/office/drawing/2014/chart" uri="{C3380CC4-5D6E-409C-BE32-E72D297353CC}">
              <c16:uniqueId val="{00000003-F9BC-4419-A4C2-704277A3421F}"/>
            </c:ext>
          </c:extLst>
        </c:ser>
        <c:ser>
          <c:idx val="4"/>
          <c:order val="4"/>
          <c:tx>
            <c:strRef>
              <c:f>informa!$C$6</c:f>
              <c:strCache>
                <c:ptCount val="1"/>
                <c:pt idx="0">
                  <c:v>5G</c:v>
                </c:pt>
              </c:strCache>
            </c:strRef>
          </c:tx>
          <c:spPr>
            <a:solidFill>
              <a:schemeClr val="accent5"/>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F9BC-4419-A4C2-704277A3421F}"/>
                </c:ext>
              </c:extLst>
            </c:dLbl>
            <c:dLbl>
              <c:idx val="1"/>
              <c:delete val="1"/>
              <c:extLst>
                <c:ext xmlns:c15="http://schemas.microsoft.com/office/drawing/2012/chart" uri="{CE6537A1-D6FC-4f65-9D91-7224C49458BB}"/>
                <c:ext xmlns:c16="http://schemas.microsoft.com/office/drawing/2014/chart" uri="{C3380CC4-5D6E-409C-BE32-E72D297353CC}">
                  <c16:uniqueId val="{00000005-F9BC-4419-A4C2-704277A3421F}"/>
                </c:ext>
              </c:extLst>
            </c:dLbl>
            <c:dLbl>
              <c:idx val="2"/>
              <c:delete val="1"/>
              <c:extLst>
                <c:ext xmlns:c15="http://schemas.microsoft.com/office/drawing/2012/chart" uri="{CE6537A1-D6FC-4f65-9D91-7224C49458BB}"/>
                <c:ext xmlns:c16="http://schemas.microsoft.com/office/drawing/2014/chart" uri="{C3380CC4-5D6E-409C-BE32-E72D297353CC}">
                  <c16:uniqueId val="{00000006-F9BC-4419-A4C2-704277A3421F}"/>
                </c:ext>
              </c:extLst>
            </c:dLbl>
            <c:dLbl>
              <c:idx val="3"/>
              <c:delete val="1"/>
              <c:extLst>
                <c:ext xmlns:c15="http://schemas.microsoft.com/office/drawing/2012/chart" uri="{CE6537A1-D6FC-4f65-9D91-7224C49458BB}"/>
                <c:ext xmlns:c16="http://schemas.microsoft.com/office/drawing/2014/chart" uri="{C3380CC4-5D6E-409C-BE32-E72D297353CC}">
                  <c16:uniqueId val="{00000007-F9BC-4419-A4C2-704277A3421F}"/>
                </c:ext>
              </c:extLst>
            </c:dLbl>
            <c:dLbl>
              <c:idx val="4"/>
              <c:delete val="1"/>
              <c:extLst>
                <c:ext xmlns:c15="http://schemas.microsoft.com/office/drawing/2012/chart" uri="{CE6537A1-D6FC-4f65-9D91-7224C49458BB}"/>
                <c:ext xmlns:c16="http://schemas.microsoft.com/office/drawing/2014/chart" uri="{C3380CC4-5D6E-409C-BE32-E72D297353CC}">
                  <c16:uniqueId val="{00000008-F9BC-4419-A4C2-704277A3421F}"/>
                </c:ext>
              </c:extLst>
            </c:dLbl>
            <c:dLbl>
              <c:idx val="5"/>
              <c:delete val="1"/>
              <c:extLst>
                <c:ext xmlns:c15="http://schemas.microsoft.com/office/drawing/2012/chart" uri="{CE6537A1-D6FC-4f65-9D91-7224C49458BB}"/>
                <c:ext xmlns:c16="http://schemas.microsoft.com/office/drawing/2014/chart" uri="{C3380CC4-5D6E-409C-BE32-E72D297353CC}">
                  <c16:uniqueId val="{00000009-F9BC-4419-A4C2-704277A3421F}"/>
                </c:ext>
              </c:extLst>
            </c:dLbl>
            <c:dLbl>
              <c:idx val="6"/>
              <c:delete val="1"/>
              <c:extLst>
                <c:ext xmlns:c15="http://schemas.microsoft.com/office/drawing/2012/chart" uri="{CE6537A1-D6FC-4f65-9D91-7224C49458BB}"/>
                <c:ext xmlns:c16="http://schemas.microsoft.com/office/drawing/2014/chart" uri="{C3380CC4-5D6E-409C-BE32-E72D297353CC}">
                  <c16:uniqueId val="{0000000A-F9BC-4419-A4C2-704277A3421F}"/>
                </c:ext>
              </c:extLst>
            </c:dLbl>
            <c:dLbl>
              <c:idx val="7"/>
              <c:delete val="1"/>
              <c:extLst>
                <c:ext xmlns:c15="http://schemas.microsoft.com/office/drawing/2012/chart" uri="{CE6537A1-D6FC-4f65-9D91-7224C49458BB}"/>
                <c:ext xmlns:c16="http://schemas.microsoft.com/office/drawing/2014/chart" uri="{C3380CC4-5D6E-409C-BE32-E72D297353CC}">
                  <c16:uniqueId val="{0000000B-F9BC-4419-A4C2-704277A3421F}"/>
                </c:ext>
              </c:extLst>
            </c:dLbl>
            <c:dLbl>
              <c:idx val="8"/>
              <c:delete val="1"/>
              <c:extLst>
                <c:ext xmlns:c15="http://schemas.microsoft.com/office/drawing/2012/chart" uri="{CE6537A1-D6FC-4f65-9D91-7224C49458BB}"/>
                <c:ext xmlns:c16="http://schemas.microsoft.com/office/drawing/2014/chart" uri="{C3380CC4-5D6E-409C-BE32-E72D297353CC}">
                  <c16:uniqueId val="{0000000C-F9BC-4419-A4C2-704277A3421F}"/>
                </c:ext>
              </c:extLst>
            </c:dLbl>
            <c:dLbl>
              <c:idx val="9"/>
              <c:delete val="1"/>
              <c:extLst>
                <c:ext xmlns:c15="http://schemas.microsoft.com/office/drawing/2012/chart" uri="{CE6537A1-D6FC-4f65-9D91-7224C49458BB}"/>
                <c:ext xmlns:c16="http://schemas.microsoft.com/office/drawing/2014/chart" uri="{C3380CC4-5D6E-409C-BE32-E72D297353CC}">
                  <c16:uniqueId val="{0000000D-F9BC-4419-A4C2-704277A3421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informa!$D$1:$S$1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informa!$D$6:$S$6</c:f>
              <c:numCache>
                <c:formatCode>General</c:formatCode>
                <c:ptCount val="16"/>
                <c:pt idx="0">
                  <c:v>0</c:v>
                </c:pt>
                <c:pt idx="1">
                  <c:v>0</c:v>
                </c:pt>
                <c:pt idx="2">
                  <c:v>0</c:v>
                </c:pt>
                <c:pt idx="3">
                  <c:v>0</c:v>
                </c:pt>
                <c:pt idx="4">
                  <c:v>0</c:v>
                </c:pt>
                <c:pt idx="5">
                  <c:v>0</c:v>
                </c:pt>
                <c:pt idx="6">
                  <c:v>0</c:v>
                </c:pt>
                <c:pt idx="7" formatCode="#,###">
                  <c:v>1.0559895E-2</c:v>
                </c:pt>
                <c:pt idx="8" formatCode="#,###">
                  <c:v>0.21234819799999999</c:v>
                </c:pt>
                <c:pt idx="9" formatCode="#,###">
                  <c:v>0.59608449699999999</c:v>
                </c:pt>
                <c:pt idx="10" formatCode="#,###">
                  <c:v>1.0527352750000001</c:v>
                </c:pt>
                <c:pt idx="11" formatCode="#,###">
                  <c:v>1.911486426</c:v>
                </c:pt>
                <c:pt idx="12" formatCode="#,###">
                  <c:v>2.8293971760000001</c:v>
                </c:pt>
                <c:pt idx="13" formatCode="#,###">
                  <c:v>3.8480750600000002</c:v>
                </c:pt>
                <c:pt idx="14" formatCode="#,###">
                  <c:v>4.8780193560000003</c:v>
                </c:pt>
                <c:pt idx="15" formatCode="#,###">
                  <c:v>5.9329198659999998</c:v>
                </c:pt>
              </c:numCache>
            </c:numRef>
          </c:val>
          <c:extLst>
            <c:ext xmlns:c16="http://schemas.microsoft.com/office/drawing/2014/chart" uri="{C3380CC4-5D6E-409C-BE32-E72D297353CC}">
              <c16:uniqueId val="{0000000E-F9BC-4419-A4C2-704277A3421F}"/>
            </c:ext>
          </c:extLst>
        </c:ser>
        <c:dLbls>
          <c:showLegendKey val="0"/>
          <c:showVal val="0"/>
          <c:showCatName val="0"/>
          <c:showSerName val="0"/>
          <c:showPercent val="0"/>
          <c:showBubbleSize val="0"/>
        </c:dLbls>
        <c:gapWidth val="50"/>
        <c:overlap val="100"/>
        <c:axId val="295424624"/>
        <c:axId val="295425872"/>
      </c:barChart>
      <c:catAx>
        <c:axId val="295424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95425872"/>
        <c:crosses val="autoZero"/>
        <c:auto val="1"/>
        <c:lblAlgn val="ctr"/>
        <c:lblOffset val="100"/>
        <c:noMultiLvlLbl val="0"/>
      </c:catAx>
      <c:valAx>
        <c:axId val="295425872"/>
        <c:scaling>
          <c:orientation val="minMax"/>
        </c:scaling>
        <c:delete val="0"/>
        <c:axPos val="l"/>
        <c:majorGridlines>
          <c:spPr>
            <a:ln w="9525" cap="flat" cmpd="sng" algn="ctr">
              <a:solidFill>
                <a:schemeClr val="tx1">
                  <a:lumMod val="15000"/>
                  <a:lumOff val="85000"/>
                </a:schemeClr>
              </a:solidFill>
              <a:round/>
            </a:ln>
            <a:effectLst/>
          </c:spPr>
        </c:majorGridlines>
        <c:numFmt formatCode="#,###"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95424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r>
              <a:rPr lang="en-GB" b="1"/>
              <a:t>FWA market historical and forecast</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informa!$G$2</c:f>
              <c:strCache>
                <c:ptCount val="1"/>
                <c:pt idx="0">
                  <c:v>Africa</c:v>
                </c:pt>
              </c:strCache>
            </c:strRef>
          </c:tx>
          <c:spPr>
            <a:solidFill>
              <a:schemeClr val="accent1"/>
            </a:solidFill>
            <a:ln>
              <a:noFill/>
            </a:ln>
            <a:effectLst/>
          </c:spPr>
          <c:invertIfNegative val="0"/>
          <c:cat>
            <c:strRef>
              <c:f>informa!$H$1:$W$1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informa!$H$2:$W$2</c:f>
              <c:numCache>
                <c:formatCode>#,###</c:formatCode>
                <c:ptCount val="16"/>
                <c:pt idx="0">
                  <c:v>1058338</c:v>
                </c:pt>
                <c:pt idx="1">
                  <c:v>1190966</c:v>
                </c:pt>
                <c:pt idx="2">
                  <c:v>1643721</c:v>
                </c:pt>
                <c:pt idx="3">
                  <c:v>1901615</c:v>
                </c:pt>
                <c:pt idx="4">
                  <c:v>2983334</c:v>
                </c:pt>
                <c:pt idx="5">
                  <c:v>3931983</c:v>
                </c:pt>
                <c:pt idx="6">
                  <c:v>6141303</c:v>
                </c:pt>
                <c:pt idx="7">
                  <c:v>7362967</c:v>
                </c:pt>
                <c:pt idx="8">
                  <c:v>8896191</c:v>
                </c:pt>
                <c:pt idx="9">
                  <c:v>9935220</c:v>
                </c:pt>
                <c:pt idx="10">
                  <c:v>11118298</c:v>
                </c:pt>
                <c:pt idx="11">
                  <c:v>13016910</c:v>
                </c:pt>
                <c:pt idx="12">
                  <c:v>14291570</c:v>
                </c:pt>
                <c:pt idx="13">
                  <c:v>15665792</c:v>
                </c:pt>
                <c:pt idx="14">
                  <c:v>17128433</c:v>
                </c:pt>
                <c:pt idx="15">
                  <c:v>18574103</c:v>
                </c:pt>
              </c:numCache>
            </c:numRef>
          </c:val>
          <c:extLst>
            <c:ext xmlns:c16="http://schemas.microsoft.com/office/drawing/2014/chart" uri="{C3380CC4-5D6E-409C-BE32-E72D297353CC}">
              <c16:uniqueId val="{00000000-2A99-4E52-BE3A-F7B05D5FFA22}"/>
            </c:ext>
          </c:extLst>
        </c:ser>
        <c:ser>
          <c:idx val="1"/>
          <c:order val="1"/>
          <c:tx>
            <c:strRef>
              <c:f>informa!$G$3</c:f>
              <c:strCache>
                <c:ptCount val="1"/>
                <c:pt idx="0">
                  <c:v>Central &amp; Southern Asia</c:v>
                </c:pt>
              </c:strCache>
            </c:strRef>
          </c:tx>
          <c:spPr>
            <a:solidFill>
              <a:schemeClr val="accent2"/>
            </a:solidFill>
            <a:ln>
              <a:noFill/>
            </a:ln>
            <a:effectLst/>
          </c:spPr>
          <c:invertIfNegative val="0"/>
          <c:cat>
            <c:strRef>
              <c:f>informa!$H$1:$W$1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informa!$H$3:$W$3</c:f>
              <c:numCache>
                <c:formatCode>#,###</c:formatCode>
                <c:ptCount val="16"/>
                <c:pt idx="0">
                  <c:v>1927257</c:v>
                </c:pt>
                <c:pt idx="1">
                  <c:v>1519011</c:v>
                </c:pt>
                <c:pt idx="2">
                  <c:v>1446433</c:v>
                </c:pt>
                <c:pt idx="3">
                  <c:v>1334131</c:v>
                </c:pt>
                <c:pt idx="4">
                  <c:v>1722349</c:v>
                </c:pt>
                <c:pt idx="5">
                  <c:v>2961831</c:v>
                </c:pt>
                <c:pt idx="6">
                  <c:v>3433029</c:v>
                </c:pt>
                <c:pt idx="7">
                  <c:v>3653267</c:v>
                </c:pt>
                <c:pt idx="8">
                  <c:v>4756874</c:v>
                </c:pt>
                <c:pt idx="9">
                  <c:v>6760054</c:v>
                </c:pt>
                <c:pt idx="10">
                  <c:v>8359789</c:v>
                </c:pt>
                <c:pt idx="11">
                  <c:v>9312431</c:v>
                </c:pt>
                <c:pt idx="12">
                  <c:v>10190383</c:v>
                </c:pt>
                <c:pt idx="13">
                  <c:v>10986195</c:v>
                </c:pt>
                <c:pt idx="14">
                  <c:v>11709889</c:v>
                </c:pt>
                <c:pt idx="15">
                  <c:v>12404153</c:v>
                </c:pt>
              </c:numCache>
            </c:numRef>
          </c:val>
          <c:extLst>
            <c:ext xmlns:c16="http://schemas.microsoft.com/office/drawing/2014/chart" uri="{C3380CC4-5D6E-409C-BE32-E72D297353CC}">
              <c16:uniqueId val="{00000001-2A99-4E52-BE3A-F7B05D5FFA22}"/>
            </c:ext>
          </c:extLst>
        </c:ser>
        <c:ser>
          <c:idx val="2"/>
          <c:order val="2"/>
          <c:tx>
            <c:strRef>
              <c:f>informa!$G$4</c:f>
              <c:strCache>
                <c:ptCount val="1"/>
                <c:pt idx="0">
                  <c:v>Eastern Europe</c:v>
                </c:pt>
              </c:strCache>
            </c:strRef>
          </c:tx>
          <c:spPr>
            <a:solidFill>
              <a:schemeClr val="accent3"/>
            </a:solidFill>
            <a:ln>
              <a:noFill/>
            </a:ln>
            <a:effectLst/>
          </c:spPr>
          <c:invertIfNegative val="0"/>
          <c:cat>
            <c:strRef>
              <c:f>informa!$H$1:$W$1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informa!$H$4:$W$4</c:f>
              <c:numCache>
                <c:formatCode>#,###</c:formatCode>
                <c:ptCount val="16"/>
                <c:pt idx="0">
                  <c:v>1841655</c:v>
                </c:pt>
                <c:pt idx="1">
                  <c:v>1944858</c:v>
                </c:pt>
                <c:pt idx="2">
                  <c:v>1804743</c:v>
                </c:pt>
                <c:pt idx="3">
                  <c:v>1698936</c:v>
                </c:pt>
                <c:pt idx="4">
                  <c:v>2339330</c:v>
                </c:pt>
                <c:pt idx="5">
                  <c:v>2973245</c:v>
                </c:pt>
                <c:pt idx="6">
                  <c:v>3339123</c:v>
                </c:pt>
                <c:pt idx="7">
                  <c:v>3483304</c:v>
                </c:pt>
                <c:pt idx="8">
                  <c:v>3661647</c:v>
                </c:pt>
                <c:pt idx="9">
                  <c:v>3726986</c:v>
                </c:pt>
                <c:pt idx="10">
                  <c:v>3953741</c:v>
                </c:pt>
                <c:pt idx="11">
                  <c:v>4105833</c:v>
                </c:pt>
                <c:pt idx="12">
                  <c:v>4466044</c:v>
                </c:pt>
                <c:pt idx="13">
                  <c:v>4893581</c:v>
                </c:pt>
                <c:pt idx="14">
                  <c:v>5391795</c:v>
                </c:pt>
                <c:pt idx="15">
                  <c:v>5945352</c:v>
                </c:pt>
              </c:numCache>
            </c:numRef>
          </c:val>
          <c:extLst>
            <c:ext xmlns:c16="http://schemas.microsoft.com/office/drawing/2014/chart" uri="{C3380CC4-5D6E-409C-BE32-E72D297353CC}">
              <c16:uniqueId val="{00000002-2A99-4E52-BE3A-F7B05D5FFA22}"/>
            </c:ext>
          </c:extLst>
        </c:ser>
        <c:ser>
          <c:idx val="3"/>
          <c:order val="3"/>
          <c:tx>
            <c:strRef>
              <c:f>informa!$G$5</c:f>
              <c:strCache>
                <c:ptCount val="1"/>
                <c:pt idx="0">
                  <c:v>Latin America &amp; the Caribbean</c:v>
                </c:pt>
              </c:strCache>
            </c:strRef>
          </c:tx>
          <c:spPr>
            <a:solidFill>
              <a:schemeClr val="accent4"/>
            </a:solidFill>
            <a:ln>
              <a:noFill/>
            </a:ln>
            <a:effectLst/>
          </c:spPr>
          <c:invertIfNegative val="0"/>
          <c:cat>
            <c:strRef>
              <c:f>informa!$H$1:$W$1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informa!$H$5:$W$5</c:f>
              <c:numCache>
                <c:formatCode>#,###</c:formatCode>
                <c:ptCount val="16"/>
                <c:pt idx="0">
                  <c:v>1065396</c:v>
                </c:pt>
                <c:pt idx="1">
                  <c:v>981424</c:v>
                </c:pt>
                <c:pt idx="2">
                  <c:v>1087028</c:v>
                </c:pt>
                <c:pt idx="3">
                  <c:v>1222856</c:v>
                </c:pt>
                <c:pt idx="4">
                  <c:v>1318200</c:v>
                </c:pt>
                <c:pt idx="5">
                  <c:v>1370050</c:v>
                </c:pt>
                <c:pt idx="6">
                  <c:v>1532569</c:v>
                </c:pt>
                <c:pt idx="7">
                  <c:v>1666597</c:v>
                </c:pt>
                <c:pt idx="8">
                  <c:v>1887699</c:v>
                </c:pt>
                <c:pt idx="9">
                  <c:v>2866595</c:v>
                </c:pt>
                <c:pt idx="10">
                  <c:v>2827182</c:v>
                </c:pt>
                <c:pt idx="11">
                  <c:v>3454333</c:v>
                </c:pt>
                <c:pt idx="12">
                  <c:v>4578298</c:v>
                </c:pt>
                <c:pt idx="13">
                  <c:v>6053710</c:v>
                </c:pt>
                <c:pt idx="14">
                  <c:v>7675418</c:v>
                </c:pt>
                <c:pt idx="15">
                  <c:v>9431319</c:v>
                </c:pt>
              </c:numCache>
            </c:numRef>
          </c:val>
          <c:extLst>
            <c:ext xmlns:c16="http://schemas.microsoft.com/office/drawing/2014/chart" uri="{C3380CC4-5D6E-409C-BE32-E72D297353CC}">
              <c16:uniqueId val="{00000003-2A99-4E52-BE3A-F7B05D5FFA22}"/>
            </c:ext>
          </c:extLst>
        </c:ser>
        <c:ser>
          <c:idx val="4"/>
          <c:order val="4"/>
          <c:tx>
            <c:strRef>
              <c:f>informa!$G$6</c:f>
              <c:strCache>
                <c:ptCount val="1"/>
                <c:pt idx="0">
                  <c:v>Middle East</c:v>
                </c:pt>
              </c:strCache>
            </c:strRef>
          </c:tx>
          <c:spPr>
            <a:solidFill>
              <a:schemeClr val="accent5"/>
            </a:solidFill>
            <a:ln>
              <a:noFill/>
            </a:ln>
            <a:effectLst/>
          </c:spPr>
          <c:invertIfNegative val="0"/>
          <c:cat>
            <c:strRef>
              <c:f>informa!$H$1:$W$1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informa!$H$6:$W$6</c:f>
              <c:numCache>
                <c:formatCode>#,###</c:formatCode>
                <c:ptCount val="16"/>
                <c:pt idx="0">
                  <c:v>1159600</c:v>
                </c:pt>
                <c:pt idx="1">
                  <c:v>2043153</c:v>
                </c:pt>
                <c:pt idx="2">
                  <c:v>2487076</c:v>
                </c:pt>
                <c:pt idx="3">
                  <c:v>3363596</c:v>
                </c:pt>
                <c:pt idx="4">
                  <c:v>2867467</c:v>
                </c:pt>
                <c:pt idx="5">
                  <c:v>2425542</c:v>
                </c:pt>
                <c:pt idx="6">
                  <c:v>2263569</c:v>
                </c:pt>
                <c:pt idx="7">
                  <c:v>2277212</c:v>
                </c:pt>
                <c:pt idx="8">
                  <c:v>2509395</c:v>
                </c:pt>
                <c:pt idx="9">
                  <c:v>2688250</c:v>
                </c:pt>
                <c:pt idx="10">
                  <c:v>2980779</c:v>
                </c:pt>
                <c:pt idx="11">
                  <c:v>3750890</c:v>
                </c:pt>
                <c:pt idx="12">
                  <c:v>4455679</c:v>
                </c:pt>
                <c:pt idx="13">
                  <c:v>5332145</c:v>
                </c:pt>
                <c:pt idx="14">
                  <c:v>6276332</c:v>
                </c:pt>
                <c:pt idx="15">
                  <c:v>7276381</c:v>
                </c:pt>
              </c:numCache>
            </c:numRef>
          </c:val>
          <c:extLst>
            <c:ext xmlns:c16="http://schemas.microsoft.com/office/drawing/2014/chart" uri="{C3380CC4-5D6E-409C-BE32-E72D297353CC}">
              <c16:uniqueId val="{00000004-2A99-4E52-BE3A-F7B05D5FFA22}"/>
            </c:ext>
          </c:extLst>
        </c:ser>
        <c:ser>
          <c:idx val="5"/>
          <c:order val="5"/>
          <c:tx>
            <c:strRef>
              <c:f>informa!$G$7</c:f>
              <c:strCache>
                <c:ptCount val="1"/>
                <c:pt idx="0">
                  <c:v>North America</c:v>
                </c:pt>
              </c:strCache>
            </c:strRef>
          </c:tx>
          <c:spPr>
            <a:solidFill>
              <a:schemeClr val="accent6"/>
            </a:solidFill>
            <a:ln>
              <a:noFill/>
            </a:ln>
            <a:effectLst/>
          </c:spPr>
          <c:invertIfNegative val="0"/>
          <c:cat>
            <c:strRef>
              <c:f>informa!$H$1:$W$1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informa!$H$7:$W$7</c:f>
              <c:numCache>
                <c:formatCode>#,###</c:formatCode>
                <c:ptCount val="16"/>
                <c:pt idx="0">
                  <c:v>911800</c:v>
                </c:pt>
                <c:pt idx="1">
                  <c:v>1090725</c:v>
                </c:pt>
                <c:pt idx="2">
                  <c:v>1261407</c:v>
                </c:pt>
                <c:pt idx="3">
                  <c:v>1419673</c:v>
                </c:pt>
                <c:pt idx="4">
                  <c:v>1658961</c:v>
                </c:pt>
                <c:pt idx="5">
                  <c:v>1909324</c:v>
                </c:pt>
                <c:pt idx="6">
                  <c:v>2115900</c:v>
                </c:pt>
                <c:pt idx="7">
                  <c:v>2384073</c:v>
                </c:pt>
                <c:pt idx="8">
                  <c:v>2641625</c:v>
                </c:pt>
                <c:pt idx="9">
                  <c:v>3780945</c:v>
                </c:pt>
                <c:pt idx="10">
                  <c:v>7309499</c:v>
                </c:pt>
                <c:pt idx="11">
                  <c:v>9722223</c:v>
                </c:pt>
                <c:pt idx="12">
                  <c:v>12554939</c:v>
                </c:pt>
                <c:pt idx="13">
                  <c:v>15328537</c:v>
                </c:pt>
                <c:pt idx="14">
                  <c:v>17770468</c:v>
                </c:pt>
                <c:pt idx="15">
                  <c:v>19821182</c:v>
                </c:pt>
              </c:numCache>
            </c:numRef>
          </c:val>
          <c:extLst>
            <c:ext xmlns:c16="http://schemas.microsoft.com/office/drawing/2014/chart" uri="{C3380CC4-5D6E-409C-BE32-E72D297353CC}">
              <c16:uniqueId val="{00000005-2A99-4E52-BE3A-F7B05D5FFA22}"/>
            </c:ext>
          </c:extLst>
        </c:ser>
        <c:ser>
          <c:idx val="6"/>
          <c:order val="6"/>
          <c:tx>
            <c:strRef>
              <c:f>informa!$G$8</c:f>
              <c:strCache>
                <c:ptCount val="1"/>
                <c:pt idx="0">
                  <c:v>Oceania Eastern &amp; South-Eastern Asia</c:v>
                </c:pt>
              </c:strCache>
            </c:strRef>
          </c:tx>
          <c:spPr>
            <a:solidFill>
              <a:schemeClr val="accent1">
                <a:lumMod val="60000"/>
              </a:schemeClr>
            </a:solidFill>
            <a:ln>
              <a:noFill/>
            </a:ln>
            <a:effectLst/>
          </c:spPr>
          <c:invertIfNegative val="0"/>
          <c:cat>
            <c:strRef>
              <c:f>informa!$H$1:$W$1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informa!$H$8:$W$8</c:f>
              <c:numCache>
                <c:formatCode>#,###</c:formatCode>
                <c:ptCount val="16"/>
                <c:pt idx="0">
                  <c:v>1615051</c:v>
                </c:pt>
                <c:pt idx="1">
                  <c:v>1556340</c:v>
                </c:pt>
                <c:pt idx="2">
                  <c:v>1203003</c:v>
                </c:pt>
                <c:pt idx="3">
                  <c:v>1585692</c:v>
                </c:pt>
                <c:pt idx="4">
                  <c:v>1459157</c:v>
                </c:pt>
                <c:pt idx="5">
                  <c:v>1801639</c:v>
                </c:pt>
                <c:pt idx="6">
                  <c:v>2078774</c:v>
                </c:pt>
                <c:pt idx="7">
                  <c:v>2795474</c:v>
                </c:pt>
                <c:pt idx="8">
                  <c:v>5383557</c:v>
                </c:pt>
                <c:pt idx="9">
                  <c:v>6022391</c:v>
                </c:pt>
                <c:pt idx="10">
                  <c:v>5578778</c:v>
                </c:pt>
                <c:pt idx="11">
                  <c:v>6799620</c:v>
                </c:pt>
                <c:pt idx="12">
                  <c:v>8125056</c:v>
                </c:pt>
                <c:pt idx="13">
                  <c:v>9652675</c:v>
                </c:pt>
                <c:pt idx="14">
                  <c:v>11339206</c:v>
                </c:pt>
                <c:pt idx="15">
                  <c:v>13052978</c:v>
                </c:pt>
              </c:numCache>
            </c:numRef>
          </c:val>
          <c:extLst>
            <c:ext xmlns:c16="http://schemas.microsoft.com/office/drawing/2014/chart" uri="{C3380CC4-5D6E-409C-BE32-E72D297353CC}">
              <c16:uniqueId val="{00000006-2A99-4E52-BE3A-F7B05D5FFA22}"/>
            </c:ext>
          </c:extLst>
        </c:ser>
        <c:ser>
          <c:idx val="7"/>
          <c:order val="7"/>
          <c:tx>
            <c:strRef>
              <c:f>informa!$G$9</c:f>
              <c:strCache>
                <c:ptCount val="1"/>
                <c:pt idx="0">
                  <c:v>Western Europe</c:v>
                </c:pt>
              </c:strCache>
            </c:strRef>
          </c:tx>
          <c:spPr>
            <a:solidFill>
              <a:schemeClr val="accent2">
                <a:lumMod val="60000"/>
              </a:schemeClr>
            </a:solidFill>
            <a:ln>
              <a:noFill/>
            </a:ln>
            <a:effectLst/>
          </c:spPr>
          <c:invertIfNegative val="0"/>
          <c:cat>
            <c:strRef>
              <c:f>informa!$H$1:$W$1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informa!$H$9:$W$9</c:f>
              <c:numCache>
                <c:formatCode>#,###</c:formatCode>
                <c:ptCount val="16"/>
                <c:pt idx="0">
                  <c:v>602115</c:v>
                </c:pt>
                <c:pt idx="1">
                  <c:v>729465</c:v>
                </c:pt>
                <c:pt idx="2">
                  <c:v>1399274</c:v>
                </c:pt>
                <c:pt idx="3">
                  <c:v>1695992</c:v>
                </c:pt>
                <c:pt idx="4">
                  <c:v>2063510</c:v>
                </c:pt>
                <c:pt idx="5">
                  <c:v>2747148</c:v>
                </c:pt>
                <c:pt idx="6">
                  <c:v>3285291</c:v>
                </c:pt>
                <c:pt idx="7">
                  <c:v>3783560</c:v>
                </c:pt>
                <c:pt idx="8">
                  <c:v>4143248</c:v>
                </c:pt>
                <c:pt idx="9">
                  <c:v>4453536</c:v>
                </c:pt>
                <c:pt idx="10">
                  <c:v>4695452</c:v>
                </c:pt>
                <c:pt idx="11">
                  <c:v>6315503</c:v>
                </c:pt>
                <c:pt idx="12">
                  <c:v>7856720</c:v>
                </c:pt>
                <c:pt idx="13">
                  <c:v>9693291</c:v>
                </c:pt>
                <c:pt idx="14">
                  <c:v>11731919</c:v>
                </c:pt>
                <c:pt idx="15">
                  <c:v>13851420</c:v>
                </c:pt>
              </c:numCache>
            </c:numRef>
          </c:val>
          <c:extLst>
            <c:ext xmlns:c16="http://schemas.microsoft.com/office/drawing/2014/chart" uri="{C3380CC4-5D6E-409C-BE32-E72D297353CC}">
              <c16:uniqueId val="{00000007-2A99-4E52-BE3A-F7B05D5FFA22}"/>
            </c:ext>
          </c:extLst>
        </c:ser>
        <c:dLbls>
          <c:showLegendKey val="0"/>
          <c:showVal val="0"/>
          <c:showCatName val="0"/>
          <c:showSerName val="0"/>
          <c:showPercent val="0"/>
          <c:showBubbleSize val="0"/>
        </c:dLbls>
        <c:gapWidth val="150"/>
        <c:overlap val="100"/>
        <c:axId val="569858544"/>
        <c:axId val="569862704"/>
      </c:barChart>
      <c:lineChart>
        <c:grouping val="standard"/>
        <c:varyColors val="0"/>
        <c:ser>
          <c:idx val="8"/>
          <c:order val="8"/>
          <c:tx>
            <c:strRef>
              <c:f>informa!$G$10</c:f>
              <c:strCache>
                <c:ptCount val="1"/>
                <c:pt idx="0">
                  <c:v>5G share</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8-2A99-4E52-BE3A-F7B05D5FFA22}"/>
                </c:ext>
              </c:extLst>
            </c:dLbl>
            <c:dLbl>
              <c:idx val="1"/>
              <c:delete val="1"/>
              <c:extLst>
                <c:ext xmlns:c15="http://schemas.microsoft.com/office/drawing/2012/chart" uri="{CE6537A1-D6FC-4f65-9D91-7224C49458BB}"/>
                <c:ext xmlns:c16="http://schemas.microsoft.com/office/drawing/2014/chart" uri="{C3380CC4-5D6E-409C-BE32-E72D297353CC}">
                  <c16:uniqueId val="{00000009-2A99-4E52-BE3A-F7B05D5FFA22}"/>
                </c:ext>
              </c:extLst>
            </c:dLbl>
            <c:dLbl>
              <c:idx val="2"/>
              <c:delete val="1"/>
              <c:extLst>
                <c:ext xmlns:c15="http://schemas.microsoft.com/office/drawing/2012/chart" uri="{CE6537A1-D6FC-4f65-9D91-7224C49458BB}"/>
                <c:ext xmlns:c16="http://schemas.microsoft.com/office/drawing/2014/chart" uri="{C3380CC4-5D6E-409C-BE32-E72D297353CC}">
                  <c16:uniqueId val="{0000000A-2A99-4E52-BE3A-F7B05D5FFA22}"/>
                </c:ext>
              </c:extLst>
            </c:dLbl>
            <c:dLbl>
              <c:idx val="3"/>
              <c:delete val="1"/>
              <c:extLst>
                <c:ext xmlns:c15="http://schemas.microsoft.com/office/drawing/2012/chart" uri="{CE6537A1-D6FC-4f65-9D91-7224C49458BB}"/>
                <c:ext xmlns:c16="http://schemas.microsoft.com/office/drawing/2014/chart" uri="{C3380CC4-5D6E-409C-BE32-E72D297353CC}">
                  <c16:uniqueId val="{0000000B-2A99-4E52-BE3A-F7B05D5FFA22}"/>
                </c:ext>
              </c:extLst>
            </c:dLbl>
            <c:dLbl>
              <c:idx val="4"/>
              <c:delete val="1"/>
              <c:extLst>
                <c:ext xmlns:c15="http://schemas.microsoft.com/office/drawing/2012/chart" uri="{CE6537A1-D6FC-4f65-9D91-7224C49458BB}"/>
                <c:ext xmlns:c16="http://schemas.microsoft.com/office/drawing/2014/chart" uri="{C3380CC4-5D6E-409C-BE32-E72D297353CC}">
                  <c16:uniqueId val="{0000000C-2A99-4E52-BE3A-F7B05D5FFA22}"/>
                </c:ext>
              </c:extLst>
            </c:dLbl>
            <c:dLbl>
              <c:idx val="5"/>
              <c:delete val="1"/>
              <c:extLst>
                <c:ext xmlns:c15="http://schemas.microsoft.com/office/drawing/2012/chart" uri="{CE6537A1-D6FC-4f65-9D91-7224C49458BB}"/>
                <c:ext xmlns:c16="http://schemas.microsoft.com/office/drawing/2014/chart" uri="{C3380CC4-5D6E-409C-BE32-E72D297353CC}">
                  <c16:uniqueId val="{0000000D-2A99-4E52-BE3A-F7B05D5FFA22}"/>
                </c:ext>
              </c:extLst>
            </c:dLbl>
            <c:dLbl>
              <c:idx val="6"/>
              <c:delete val="1"/>
              <c:extLst>
                <c:ext xmlns:c15="http://schemas.microsoft.com/office/drawing/2012/chart" uri="{CE6537A1-D6FC-4f65-9D91-7224C49458BB}"/>
                <c:ext xmlns:c16="http://schemas.microsoft.com/office/drawing/2014/chart" uri="{C3380CC4-5D6E-409C-BE32-E72D297353CC}">
                  <c16:uniqueId val="{0000000E-2A99-4E52-BE3A-F7B05D5FFA22}"/>
                </c:ext>
              </c:extLst>
            </c:dLbl>
            <c:dLbl>
              <c:idx val="7"/>
              <c:delete val="1"/>
              <c:extLst>
                <c:ext xmlns:c15="http://schemas.microsoft.com/office/drawing/2012/chart" uri="{CE6537A1-D6FC-4f65-9D91-7224C49458BB}"/>
                <c:ext xmlns:c16="http://schemas.microsoft.com/office/drawing/2014/chart" uri="{C3380CC4-5D6E-409C-BE32-E72D297353CC}">
                  <c16:uniqueId val="{0000000F-2A99-4E52-BE3A-F7B05D5FFA22}"/>
                </c:ext>
              </c:extLst>
            </c:dLbl>
            <c:dLbl>
              <c:idx val="8"/>
              <c:delete val="1"/>
              <c:extLst>
                <c:ext xmlns:c15="http://schemas.microsoft.com/office/drawing/2012/chart" uri="{CE6537A1-D6FC-4f65-9D91-7224C49458BB}"/>
                <c:ext xmlns:c16="http://schemas.microsoft.com/office/drawing/2014/chart" uri="{C3380CC4-5D6E-409C-BE32-E72D297353CC}">
                  <c16:uniqueId val="{00000010-2A99-4E52-BE3A-F7B05D5FFA22}"/>
                </c:ext>
              </c:extLst>
            </c:dLbl>
            <c:dLbl>
              <c:idx val="9"/>
              <c:layout>
                <c:manualLayout>
                  <c:x val="-2.2560884258936577E-2"/>
                  <c:y val="-4.3620468341863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2A99-4E52-BE3A-F7B05D5FFA22}"/>
                </c:ext>
              </c:extLst>
            </c:dLbl>
            <c:spPr>
              <a:solidFill>
                <a:schemeClr val="lt1"/>
              </a:solidFill>
              <a:ln w="12700" cap="flat" cmpd="sng" algn="ctr">
                <a:solidFill>
                  <a:schemeClr val="accent4"/>
                </a:solidFill>
                <a:prstDash val="solid"/>
                <a:miter lim="800000"/>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dk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informa!$H$1:$W$1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informa!$H$10:$W$10</c:f>
              <c:numCache>
                <c:formatCode>0.0%</c:formatCode>
                <c:ptCount val="16"/>
                <c:pt idx="0">
                  <c:v>0</c:v>
                </c:pt>
                <c:pt idx="1">
                  <c:v>0</c:v>
                </c:pt>
                <c:pt idx="2">
                  <c:v>0</c:v>
                </c:pt>
                <c:pt idx="3">
                  <c:v>0</c:v>
                </c:pt>
                <c:pt idx="4">
                  <c:v>0</c:v>
                </c:pt>
                <c:pt idx="5">
                  <c:v>0</c:v>
                </c:pt>
                <c:pt idx="6">
                  <c:v>6.4904038345801937E-6</c:v>
                </c:pt>
                <c:pt idx="7">
                  <c:v>4.2188237850836153E-3</c:v>
                </c:pt>
                <c:pt idx="8">
                  <c:v>1.6237932935295966E-2</c:v>
                </c:pt>
                <c:pt idx="9">
                  <c:v>4.5326167979864385E-2</c:v>
                </c:pt>
                <c:pt idx="10">
                  <c:v>0.11656413770533004</c:v>
                </c:pt>
                <c:pt idx="11">
                  <c:v>0.19463952375009036</c:v>
                </c:pt>
                <c:pt idx="12">
                  <c:v>0.25695792050261246</c:v>
                </c:pt>
                <c:pt idx="13">
                  <c:v>0.31470854429338296</c:v>
                </c:pt>
                <c:pt idx="14">
                  <c:v>0.36208487066218276</c:v>
                </c:pt>
                <c:pt idx="15">
                  <c:v>0.40053068405229941</c:v>
                </c:pt>
              </c:numCache>
            </c:numRef>
          </c:val>
          <c:smooth val="0"/>
          <c:extLst>
            <c:ext xmlns:c16="http://schemas.microsoft.com/office/drawing/2014/chart" uri="{C3380CC4-5D6E-409C-BE32-E72D297353CC}">
              <c16:uniqueId val="{00000012-2A99-4E52-BE3A-F7B05D5FFA22}"/>
            </c:ext>
          </c:extLst>
        </c:ser>
        <c:ser>
          <c:idx val="9"/>
          <c:order val="9"/>
          <c:tx>
            <c:strRef>
              <c:f>informa!$G$11</c:f>
              <c:strCache>
                <c:ptCount val="1"/>
                <c:pt idx="0">
                  <c:v>FBB share</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dLbls>
            <c:spPr>
              <a:solidFill>
                <a:schemeClr val="lt1"/>
              </a:solidFill>
              <a:ln w="12700" cap="flat" cmpd="sng" algn="ctr">
                <a:solidFill>
                  <a:schemeClr val="dk1"/>
                </a:solidFill>
                <a:prstDash val="solid"/>
                <a:miter lim="800000"/>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dk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informa!$H$1:$W$1</c:f>
              <c:strCache>
                <c:ptCount val="16"/>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pt idx="15">
                  <c:v>2027</c:v>
                </c:pt>
              </c:strCache>
            </c:strRef>
          </c:cat>
          <c:val>
            <c:numRef>
              <c:f>informa!$H$11:$W$11</c:f>
              <c:numCache>
                <c:formatCode>0.0%</c:formatCode>
                <c:ptCount val="16"/>
                <c:pt idx="0">
                  <c:v>1.5916222078254012E-2</c:v>
                </c:pt>
                <c:pt idx="1">
                  <c:v>1.6105002064498459E-2</c:v>
                </c:pt>
                <c:pt idx="2">
                  <c:v>1.6634393437631751E-2</c:v>
                </c:pt>
                <c:pt idx="3">
                  <c:v>1.7367242946404446E-2</c:v>
                </c:pt>
                <c:pt idx="4">
                  <c:v>1.8366774761814194E-2</c:v>
                </c:pt>
                <c:pt idx="5">
                  <c:v>2.0534361055102753E-2</c:v>
                </c:pt>
                <c:pt idx="6">
                  <c:v>2.2601014379342015E-2</c:v>
                </c:pt>
                <c:pt idx="7">
                  <c:v>2.4120599096611132E-2</c:v>
                </c:pt>
                <c:pt idx="8">
                  <c:v>2.7765310154957052E-2</c:v>
                </c:pt>
                <c:pt idx="9">
                  <c:v>3.0434494948613396E-2</c:v>
                </c:pt>
                <c:pt idx="10">
                  <c:v>3.3120061983309045E-2</c:v>
                </c:pt>
                <c:pt idx="11">
                  <c:v>3.8741094137986334E-2</c:v>
                </c:pt>
                <c:pt idx="12">
                  <c:v>4.4461208391178716E-2</c:v>
                </c:pt>
                <c:pt idx="13">
                  <c:v>5.0677081845399513E-2</c:v>
                </c:pt>
                <c:pt idx="14">
                  <c:v>5.6903531400861643E-2</c:v>
                </c:pt>
                <c:pt idx="15">
                  <c:v>6.2901840784119756E-2</c:v>
                </c:pt>
              </c:numCache>
            </c:numRef>
          </c:val>
          <c:smooth val="0"/>
          <c:extLst>
            <c:ext xmlns:c16="http://schemas.microsoft.com/office/drawing/2014/chart" uri="{C3380CC4-5D6E-409C-BE32-E72D297353CC}">
              <c16:uniqueId val="{00000013-2A99-4E52-BE3A-F7B05D5FFA22}"/>
            </c:ext>
          </c:extLst>
        </c:ser>
        <c:dLbls>
          <c:showLegendKey val="0"/>
          <c:showVal val="0"/>
          <c:showCatName val="0"/>
          <c:showSerName val="0"/>
          <c:showPercent val="0"/>
          <c:showBubbleSize val="0"/>
        </c:dLbls>
        <c:marker val="1"/>
        <c:smooth val="0"/>
        <c:axId val="1830126367"/>
        <c:axId val="1830130943"/>
      </c:lineChart>
      <c:catAx>
        <c:axId val="569858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69862704"/>
        <c:crosses val="autoZero"/>
        <c:auto val="1"/>
        <c:lblAlgn val="ctr"/>
        <c:lblOffset val="100"/>
        <c:noMultiLvlLbl val="0"/>
      </c:catAx>
      <c:valAx>
        <c:axId val="5698627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Number of connections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69858544"/>
        <c:crosses val="autoZero"/>
        <c:crossBetween val="between"/>
      </c:valAx>
      <c:valAx>
        <c:axId val="1830130943"/>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30126367"/>
        <c:crosses val="max"/>
        <c:crossBetween val="between"/>
      </c:valAx>
      <c:catAx>
        <c:axId val="1830126367"/>
        <c:scaling>
          <c:orientation val="minMax"/>
        </c:scaling>
        <c:delete val="1"/>
        <c:axPos val="b"/>
        <c:numFmt formatCode="General" sourceLinked="1"/>
        <c:majorTickMark val="out"/>
        <c:minorTickMark val="none"/>
        <c:tickLblPos val="nextTo"/>
        <c:crossAx val="183013094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GB"/>
              <a:t>Revenue vs traffic forecast</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852873977512084"/>
          <c:y val="0.1051594801034553"/>
          <c:w val="0.69139479691158456"/>
          <c:h val="0.72387881803236132"/>
        </c:manualLayout>
      </c:layout>
      <c:barChart>
        <c:barDir val="col"/>
        <c:grouping val="clustered"/>
        <c:varyColors val="0"/>
        <c:ser>
          <c:idx val="1"/>
          <c:order val="1"/>
          <c:tx>
            <c:strRef>
              <c:f>'Traffic vs revenues'!$F$8</c:f>
              <c:strCache>
                <c:ptCount val="1"/>
                <c:pt idx="0">
                  <c:v>Service revenues ($bn)</c:v>
                </c:pt>
              </c:strCache>
            </c:strRef>
          </c:tx>
          <c:spPr>
            <a:solidFill>
              <a:schemeClr val="accent1"/>
            </a:solidFill>
            <a:ln>
              <a:noFill/>
            </a:ln>
            <a:effectLst/>
          </c:spPr>
          <c:invertIfNegative val="0"/>
          <c:cat>
            <c:strRef>
              <c:f>'Traffic vs revenues'!$G$6:$O$6</c:f>
              <c:strCache>
                <c:ptCount val="9"/>
                <c:pt idx="0">
                  <c:v>2019</c:v>
                </c:pt>
                <c:pt idx="1">
                  <c:v>2020</c:v>
                </c:pt>
                <c:pt idx="2">
                  <c:v>2021</c:v>
                </c:pt>
                <c:pt idx="3">
                  <c:v>2022</c:v>
                </c:pt>
                <c:pt idx="4">
                  <c:v>2023</c:v>
                </c:pt>
                <c:pt idx="5">
                  <c:v>2024</c:v>
                </c:pt>
                <c:pt idx="6">
                  <c:v>2025</c:v>
                </c:pt>
                <c:pt idx="7">
                  <c:v>2026</c:v>
                </c:pt>
                <c:pt idx="8">
                  <c:v>2027</c:v>
                </c:pt>
              </c:strCache>
            </c:strRef>
          </c:cat>
          <c:val>
            <c:numRef>
              <c:f>'Traffic vs revenues'!$G$8:$O$8</c:f>
              <c:numCache>
                <c:formatCode>General</c:formatCode>
                <c:ptCount val="9"/>
                <c:pt idx="0">
                  <c:v>724.39992405400005</c:v>
                </c:pt>
                <c:pt idx="1">
                  <c:v>724.34692227999994</c:v>
                </c:pt>
                <c:pt idx="2">
                  <c:v>750.51434516699999</c:v>
                </c:pt>
                <c:pt idx="3">
                  <c:v>790.96626444499998</c:v>
                </c:pt>
                <c:pt idx="4">
                  <c:v>816.04226416500001</c:v>
                </c:pt>
                <c:pt idx="5">
                  <c:v>839.06809386199996</c:v>
                </c:pt>
                <c:pt idx="6">
                  <c:v>860.988893717</c:v>
                </c:pt>
                <c:pt idx="7">
                  <c:v>883.29089442999998</c:v>
                </c:pt>
                <c:pt idx="8">
                  <c:v>906.60853945999997</c:v>
                </c:pt>
              </c:numCache>
            </c:numRef>
          </c:val>
          <c:extLst>
            <c:ext xmlns:c16="http://schemas.microsoft.com/office/drawing/2014/chart" uri="{C3380CC4-5D6E-409C-BE32-E72D297353CC}">
              <c16:uniqueId val="{00000000-81BB-4253-ACE1-6932A3F6809D}"/>
            </c:ext>
          </c:extLst>
        </c:ser>
        <c:dLbls>
          <c:showLegendKey val="0"/>
          <c:showVal val="0"/>
          <c:showCatName val="0"/>
          <c:showSerName val="0"/>
          <c:showPercent val="0"/>
          <c:showBubbleSize val="0"/>
        </c:dLbls>
        <c:gapWidth val="50"/>
        <c:overlap val="-27"/>
        <c:axId val="517778064"/>
        <c:axId val="517766416"/>
      </c:barChart>
      <c:barChart>
        <c:barDir val="col"/>
        <c:grouping val="clustered"/>
        <c:varyColors val="0"/>
        <c:ser>
          <c:idx val="0"/>
          <c:order val="0"/>
          <c:tx>
            <c:strRef>
              <c:f>'Traffic vs revenues'!$F$7</c:f>
              <c:strCache>
                <c:ptCount val="1"/>
                <c:pt idx="0">
                  <c:v>Data traffic (PB)</c:v>
                </c:pt>
              </c:strCache>
            </c:strRef>
          </c:tx>
          <c:spPr>
            <a:solidFill>
              <a:schemeClr val="accent6"/>
            </a:solidFill>
            <a:ln>
              <a:solidFill>
                <a:schemeClr val="accent2"/>
              </a:solidFill>
            </a:ln>
            <a:effectLst/>
          </c:spPr>
          <c:invertIfNegative val="0"/>
          <c:cat>
            <c:strRef>
              <c:f>'Traffic vs revenues'!$G$6:$O$6</c:f>
              <c:strCache>
                <c:ptCount val="9"/>
                <c:pt idx="0">
                  <c:v>2019</c:v>
                </c:pt>
                <c:pt idx="1">
                  <c:v>2020</c:v>
                </c:pt>
                <c:pt idx="2">
                  <c:v>2021</c:v>
                </c:pt>
                <c:pt idx="3">
                  <c:v>2022</c:v>
                </c:pt>
                <c:pt idx="4">
                  <c:v>2023</c:v>
                </c:pt>
                <c:pt idx="5">
                  <c:v>2024</c:v>
                </c:pt>
                <c:pt idx="6">
                  <c:v>2025</c:v>
                </c:pt>
                <c:pt idx="7">
                  <c:v>2026</c:v>
                </c:pt>
                <c:pt idx="8">
                  <c:v>2027</c:v>
                </c:pt>
              </c:strCache>
            </c:strRef>
          </c:cat>
          <c:val>
            <c:numRef>
              <c:f>'Traffic vs revenues'!$G$7:$O$7</c:f>
              <c:numCache>
                <c:formatCode>General</c:formatCode>
                <c:ptCount val="9"/>
                <c:pt idx="0">
                  <c:v>0.43622540700000001</c:v>
                </c:pt>
                <c:pt idx="1">
                  <c:v>0.59527031500000005</c:v>
                </c:pt>
                <c:pt idx="2">
                  <c:v>0.78712671099999998</c:v>
                </c:pt>
                <c:pt idx="3">
                  <c:v>0.94819756700000002</c:v>
                </c:pt>
                <c:pt idx="4">
                  <c:v>1.2155645580000001</c:v>
                </c:pt>
                <c:pt idx="5">
                  <c:v>1.516551921</c:v>
                </c:pt>
                <c:pt idx="6">
                  <c:v>1.9012079669999999</c:v>
                </c:pt>
                <c:pt idx="7">
                  <c:v>2.39331352</c:v>
                </c:pt>
                <c:pt idx="8">
                  <c:v>3.023795963</c:v>
                </c:pt>
              </c:numCache>
            </c:numRef>
          </c:val>
          <c:extLst>
            <c:ext xmlns:c16="http://schemas.microsoft.com/office/drawing/2014/chart" uri="{C3380CC4-5D6E-409C-BE32-E72D297353CC}">
              <c16:uniqueId val="{00000001-81BB-4253-ACE1-6932A3F6809D}"/>
            </c:ext>
          </c:extLst>
        </c:ser>
        <c:dLbls>
          <c:showLegendKey val="0"/>
          <c:showVal val="0"/>
          <c:showCatName val="0"/>
          <c:showSerName val="0"/>
          <c:showPercent val="0"/>
          <c:showBubbleSize val="0"/>
        </c:dLbls>
        <c:gapWidth val="303"/>
        <c:overlap val="-100"/>
        <c:axId val="874630528"/>
        <c:axId val="874629280"/>
      </c:barChart>
      <c:catAx>
        <c:axId val="517778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17766416"/>
        <c:crosses val="autoZero"/>
        <c:auto val="1"/>
        <c:lblAlgn val="ctr"/>
        <c:lblOffset val="100"/>
        <c:noMultiLvlLbl val="0"/>
      </c:catAx>
      <c:valAx>
        <c:axId val="517766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Revenues ($bn)</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17778064"/>
        <c:crosses val="autoZero"/>
        <c:crossBetween val="between"/>
      </c:valAx>
      <c:valAx>
        <c:axId val="874629280"/>
        <c:scaling>
          <c:orientation val="minMax"/>
        </c:scaling>
        <c:delete val="0"/>
        <c:axPos val="r"/>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Traffic (PB)</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74630528"/>
        <c:crosses val="max"/>
        <c:crossBetween val="between"/>
      </c:valAx>
      <c:catAx>
        <c:axId val="874630528"/>
        <c:scaling>
          <c:orientation val="minMax"/>
        </c:scaling>
        <c:delete val="1"/>
        <c:axPos val="b"/>
        <c:numFmt formatCode="General" sourceLinked="1"/>
        <c:majorTickMark val="out"/>
        <c:minorTickMark val="none"/>
        <c:tickLblPos val="nextTo"/>
        <c:crossAx val="8746292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Technology share of mobile subscription from &gt;1%</a:t>
            </a:r>
            <a:r>
              <a:rPr lang="en-GB" baseline="0" dirty="0"/>
              <a:t> start point</a:t>
            </a:r>
            <a:endParaRPr lang="en-GB"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informa!$F$46</c:f>
              <c:strCache>
                <c:ptCount val="1"/>
                <c:pt idx="0">
                  <c:v>3G</c:v>
                </c:pt>
              </c:strCache>
            </c:strRef>
          </c:tx>
          <c:spPr>
            <a:ln w="28575" cap="rnd">
              <a:solidFill>
                <a:schemeClr val="accent1"/>
              </a:solidFill>
              <a:round/>
            </a:ln>
            <a:effectLst/>
          </c:spPr>
          <c:marker>
            <c:symbol val="none"/>
          </c:marker>
          <c:cat>
            <c:multiLvlStrRef>
              <c:f>informa!$G$44:$P$45</c:f>
              <c:multiLvlStrCache>
                <c:ptCount val="10"/>
                <c:lvl>
                  <c:pt idx="0">
                    <c:v>Q1</c:v>
                  </c:pt>
                  <c:pt idx="1">
                    <c:v>Q2</c:v>
                  </c:pt>
                  <c:pt idx="2">
                    <c:v>Q3</c:v>
                  </c:pt>
                  <c:pt idx="3">
                    <c:v>Q4</c:v>
                  </c:pt>
                  <c:pt idx="4">
                    <c:v>Q1</c:v>
                  </c:pt>
                  <c:pt idx="5">
                    <c:v>Q2</c:v>
                  </c:pt>
                  <c:pt idx="6">
                    <c:v>Q3</c:v>
                  </c:pt>
                  <c:pt idx="7">
                    <c:v>Q4</c:v>
                  </c:pt>
                  <c:pt idx="8">
                    <c:v>Q1</c:v>
                  </c:pt>
                  <c:pt idx="9">
                    <c:v>Q2</c:v>
                  </c:pt>
                </c:lvl>
                <c:lvl>
                  <c:pt idx="0">
                    <c:v>Year 1</c:v>
                  </c:pt>
                  <c:pt idx="4">
                    <c:v>Year 2</c:v>
                  </c:pt>
                  <c:pt idx="8">
                    <c:v>Year 3</c:v>
                  </c:pt>
                </c:lvl>
              </c:multiLvlStrCache>
            </c:multiLvlStrRef>
          </c:cat>
          <c:val>
            <c:numRef>
              <c:f>informa!$G$46:$P$46</c:f>
              <c:numCache>
                <c:formatCode>0.0%</c:formatCode>
                <c:ptCount val="10"/>
                <c:pt idx="0">
                  <c:v>1.0054896408454703E-2</c:v>
                </c:pt>
                <c:pt idx="1">
                  <c:v>1.2980331294800872E-2</c:v>
                </c:pt>
                <c:pt idx="2">
                  <c:v>1.6400495910432474E-2</c:v>
                </c:pt>
                <c:pt idx="3">
                  <c:v>2.0249635900151865E-2</c:v>
                </c:pt>
                <c:pt idx="4">
                  <c:v>2.3410620142845121E-2</c:v>
                </c:pt>
                <c:pt idx="5">
                  <c:v>2.7420689627904109E-2</c:v>
                </c:pt>
                <c:pt idx="6">
                  <c:v>3.2427005449335848E-2</c:v>
                </c:pt>
                <c:pt idx="7">
                  <c:v>3.8241186381784711E-2</c:v>
                </c:pt>
                <c:pt idx="8">
                  <c:v>4.3955047693124721E-2</c:v>
                </c:pt>
                <c:pt idx="9">
                  <c:v>4.9653086420428746E-2</c:v>
                </c:pt>
              </c:numCache>
            </c:numRef>
          </c:val>
          <c:smooth val="0"/>
          <c:extLst>
            <c:ext xmlns:c16="http://schemas.microsoft.com/office/drawing/2014/chart" uri="{C3380CC4-5D6E-409C-BE32-E72D297353CC}">
              <c16:uniqueId val="{00000000-3986-4E41-B68B-E183C5361C4C}"/>
            </c:ext>
          </c:extLst>
        </c:ser>
        <c:ser>
          <c:idx val="1"/>
          <c:order val="1"/>
          <c:tx>
            <c:strRef>
              <c:f>informa!$F$47</c:f>
              <c:strCache>
                <c:ptCount val="1"/>
                <c:pt idx="0">
                  <c:v>4G</c:v>
                </c:pt>
              </c:strCache>
            </c:strRef>
          </c:tx>
          <c:spPr>
            <a:ln w="28575" cap="rnd">
              <a:solidFill>
                <a:schemeClr val="accent2"/>
              </a:solidFill>
              <a:round/>
            </a:ln>
            <a:effectLst/>
          </c:spPr>
          <c:marker>
            <c:symbol val="none"/>
          </c:marker>
          <c:cat>
            <c:multiLvlStrRef>
              <c:f>informa!$G$44:$P$45</c:f>
              <c:multiLvlStrCache>
                <c:ptCount val="10"/>
                <c:lvl>
                  <c:pt idx="0">
                    <c:v>Q1</c:v>
                  </c:pt>
                  <c:pt idx="1">
                    <c:v>Q2</c:v>
                  </c:pt>
                  <c:pt idx="2">
                    <c:v>Q3</c:v>
                  </c:pt>
                  <c:pt idx="3">
                    <c:v>Q4</c:v>
                  </c:pt>
                  <c:pt idx="4">
                    <c:v>Q1</c:v>
                  </c:pt>
                  <c:pt idx="5">
                    <c:v>Q2</c:v>
                  </c:pt>
                  <c:pt idx="6">
                    <c:v>Q3</c:v>
                  </c:pt>
                  <c:pt idx="7">
                    <c:v>Q4</c:v>
                  </c:pt>
                  <c:pt idx="8">
                    <c:v>Q1</c:v>
                  </c:pt>
                  <c:pt idx="9">
                    <c:v>Q2</c:v>
                  </c:pt>
                </c:lvl>
                <c:lvl>
                  <c:pt idx="0">
                    <c:v>Year 1</c:v>
                  </c:pt>
                  <c:pt idx="4">
                    <c:v>Year 2</c:v>
                  </c:pt>
                  <c:pt idx="8">
                    <c:v>Year 3</c:v>
                  </c:pt>
                </c:lvl>
              </c:multiLvlStrCache>
            </c:multiLvlStrRef>
          </c:cat>
          <c:val>
            <c:numRef>
              <c:f>informa!$G$47:$P$47</c:f>
              <c:numCache>
                <c:formatCode>0.0%</c:formatCode>
                <c:ptCount val="10"/>
                <c:pt idx="0">
                  <c:v>1.1781057700222525E-2</c:v>
                </c:pt>
                <c:pt idx="1">
                  <c:v>1.6076281734597238E-2</c:v>
                </c:pt>
                <c:pt idx="2">
                  <c:v>1.9949762262713795E-2</c:v>
                </c:pt>
                <c:pt idx="3">
                  <c:v>2.4623472945073756E-2</c:v>
                </c:pt>
                <c:pt idx="4">
                  <c:v>3.081909851085585E-2</c:v>
                </c:pt>
                <c:pt idx="5">
                  <c:v>3.6819214169389852E-2</c:v>
                </c:pt>
                <c:pt idx="6">
                  <c:v>4.4529743495064472E-2</c:v>
                </c:pt>
                <c:pt idx="7">
                  <c:v>5.5555292148129459E-2</c:v>
                </c:pt>
                <c:pt idx="8">
                  <c:v>7.1641989746731985E-2</c:v>
                </c:pt>
                <c:pt idx="9">
                  <c:v>8.8927704971706184E-2</c:v>
                </c:pt>
              </c:numCache>
            </c:numRef>
          </c:val>
          <c:smooth val="0"/>
          <c:extLst>
            <c:ext xmlns:c16="http://schemas.microsoft.com/office/drawing/2014/chart" uri="{C3380CC4-5D6E-409C-BE32-E72D297353CC}">
              <c16:uniqueId val="{00000001-3986-4E41-B68B-E183C5361C4C}"/>
            </c:ext>
          </c:extLst>
        </c:ser>
        <c:ser>
          <c:idx val="2"/>
          <c:order val="2"/>
          <c:tx>
            <c:strRef>
              <c:f>informa!$F$48</c:f>
              <c:strCache>
                <c:ptCount val="1"/>
                <c:pt idx="0">
                  <c:v>5G</c:v>
                </c:pt>
              </c:strCache>
            </c:strRef>
          </c:tx>
          <c:spPr>
            <a:ln w="28575" cap="rnd">
              <a:solidFill>
                <a:schemeClr val="accent3"/>
              </a:solidFill>
              <a:round/>
            </a:ln>
            <a:effectLst/>
          </c:spPr>
          <c:marker>
            <c:symbol val="none"/>
          </c:marker>
          <c:cat>
            <c:multiLvlStrRef>
              <c:f>informa!$G$44:$P$45</c:f>
              <c:multiLvlStrCache>
                <c:ptCount val="10"/>
                <c:lvl>
                  <c:pt idx="0">
                    <c:v>Q1</c:v>
                  </c:pt>
                  <c:pt idx="1">
                    <c:v>Q2</c:v>
                  </c:pt>
                  <c:pt idx="2">
                    <c:v>Q3</c:v>
                  </c:pt>
                  <c:pt idx="3">
                    <c:v>Q4</c:v>
                  </c:pt>
                  <c:pt idx="4">
                    <c:v>Q1</c:v>
                  </c:pt>
                  <c:pt idx="5">
                    <c:v>Q2</c:v>
                  </c:pt>
                  <c:pt idx="6">
                    <c:v>Q3</c:v>
                  </c:pt>
                  <c:pt idx="7">
                    <c:v>Q4</c:v>
                  </c:pt>
                  <c:pt idx="8">
                    <c:v>Q1</c:v>
                  </c:pt>
                  <c:pt idx="9">
                    <c:v>Q2</c:v>
                  </c:pt>
                </c:lvl>
                <c:lvl>
                  <c:pt idx="0">
                    <c:v>Year 1</c:v>
                  </c:pt>
                  <c:pt idx="4">
                    <c:v>Year 2</c:v>
                  </c:pt>
                  <c:pt idx="8">
                    <c:v>Year 3</c:v>
                  </c:pt>
                </c:lvl>
              </c:multiLvlStrCache>
            </c:multiLvlStrRef>
          </c:cat>
          <c:val>
            <c:numRef>
              <c:f>informa!$G$48:$P$48</c:f>
              <c:numCache>
                <c:formatCode>0.0%</c:formatCode>
                <c:ptCount val="10"/>
                <c:pt idx="0">
                  <c:v>1.4563681532782809E-2</c:v>
                </c:pt>
                <c:pt idx="1">
                  <c:v>2.2225132033790139E-2</c:v>
                </c:pt>
                <c:pt idx="2">
                  <c:v>2.9903436767676206E-2</c:v>
                </c:pt>
                <c:pt idx="3">
                  <c:v>3.8631486615467003E-2</c:v>
                </c:pt>
                <c:pt idx="4">
                  <c:v>4.8816937073345661E-2</c:v>
                </c:pt>
                <c:pt idx="5">
                  <c:v>5.8809951769427368E-2</c:v>
                </c:pt>
                <c:pt idx="6">
                  <c:v>6.7739671258902415E-2</c:v>
                </c:pt>
                <c:pt idx="7">
                  <c:v>7.693868718160296E-2</c:v>
                </c:pt>
                <c:pt idx="8">
                  <c:v>8.6373940232137042E-2</c:v>
                </c:pt>
                <c:pt idx="9">
                  <c:v>9.6960052890867357E-2</c:v>
                </c:pt>
              </c:numCache>
            </c:numRef>
          </c:val>
          <c:smooth val="0"/>
          <c:extLst>
            <c:ext xmlns:c16="http://schemas.microsoft.com/office/drawing/2014/chart" uri="{C3380CC4-5D6E-409C-BE32-E72D297353CC}">
              <c16:uniqueId val="{00000002-3986-4E41-B68B-E183C5361C4C}"/>
            </c:ext>
          </c:extLst>
        </c:ser>
        <c:dLbls>
          <c:showLegendKey val="0"/>
          <c:showVal val="0"/>
          <c:showCatName val="0"/>
          <c:showSerName val="0"/>
          <c:showPercent val="0"/>
          <c:showBubbleSize val="0"/>
        </c:dLbls>
        <c:smooth val="0"/>
        <c:axId val="595186080"/>
        <c:axId val="595186496"/>
      </c:lineChart>
      <c:catAx>
        <c:axId val="595186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5186496"/>
        <c:crosses val="autoZero"/>
        <c:auto val="1"/>
        <c:lblAlgn val="ctr"/>
        <c:lblOffset val="100"/>
        <c:noMultiLvlLbl val="0"/>
      </c:catAx>
      <c:valAx>
        <c:axId val="5951864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5186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F0000"/>
      </a:solid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manualLayout>
          <c:layoutTarget val="inner"/>
          <c:xMode val="edge"/>
          <c:yMode val="edge"/>
          <c:x val="0.18562995224235421"/>
          <c:y val="0.14412748361711128"/>
          <c:w val="0.77858244438647795"/>
          <c:h val="0.77861945180640235"/>
        </c:manualLayout>
      </c:layout>
      <c:areaChart>
        <c:grouping val="stacked"/>
        <c:varyColors val="0"/>
        <c:ser>
          <c:idx val="0"/>
          <c:order val="0"/>
          <c:tx>
            <c:strRef>
              <c:f>Overview!$D$26</c:f>
              <c:strCache>
                <c:ptCount val="1"/>
                <c:pt idx="0">
                  <c:v>Cellular</c:v>
                </c:pt>
              </c:strCache>
            </c:strRef>
          </c:tx>
          <c:spPr>
            <a:solidFill>
              <a:schemeClr val="accent1"/>
            </a:solidFill>
            <a:ln>
              <a:noFill/>
            </a:ln>
          </c:spPr>
          <c:cat>
            <c:numRef>
              <c:f>Overview!$E$25:$L$25</c:f>
              <c:numCache>
                <c:formatCode>General</c:formatCode>
                <c:ptCount val="8"/>
                <c:pt idx="0">
                  <c:v>2017</c:v>
                </c:pt>
                <c:pt idx="1">
                  <c:v>2018</c:v>
                </c:pt>
                <c:pt idx="2">
                  <c:v>2019</c:v>
                </c:pt>
                <c:pt idx="3">
                  <c:v>2020</c:v>
                </c:pt>
                <c:pt idx="4">
                  <c:v>2021</c:v>
                </c:pt>
                <c:pt idx="5">
                  <c:v>2022</c:v>
                </c:pt>
                <c:pt idx="6">
                  <c:v>2023</c:v>
                </c:pt>
                <c:pt idx="7">
                  <c:v>2024</c:v>
                </c:pt>
              </c:numCache>
            </c:numRef>
          </c:cat>
          <c:val>
            <c:numRef>
              <c:f>Overview!$E$26:$L$26</c:f>
              <c:numCache>
                <c:formatCode>#,##0</c:formatCode>
                <c:ptCount val="8"/>
                <c:pt idx="0">
                  <c:v>167255.97395821725</c:v>
                </c:pt>
                <c:pt idx="1">
                  <c:v>220719.80344202946</c:v>
                </c:pt>
                <c:pt idx="2">
                  <c:v>281519.69008870877</c:v>
                </c:pt>
                <c:pt idx="3">
                  <c:v>354498.50005923613</c:v>
                </c:pt>
                <c:pt idx="4">
                  <c:v>457198.96629510366</c:v>
                </c:pt>
                <c:pt idx="5">
                  <c:v>607845.03970024572</c:v>
                </c:pt>
                <c:pt idx="6">
                  <c:v>803374.63986518257</c:v>
                </c:pt>
                <c:pt idx="7">
                  <c:v>1024796.5643449759</c:v>
                </c:pt>
              </c:numCache>
            </c:numRef>
          </c:val>
          <c:extLst>
            <c:ext xmlns:c16="http://schemas.microsoft.com/office/drawing/2014/chart" uri="{C3380CC4-5D6E-409C-BE32-E72D297353CC}">
              <c16:uniqueId val="{00000000-037D-400B-B8DF-368F4CC276DD}"/>
            </c:ext>
          </c:extLst>
        </c:ser>
        <c:ser>
          <c:idx val="4"/>
          <c:order val="1"/>
          <c:tx>
            <c:strRef>
              <c:f>Overview!$D$31</c:f>
              <c:strCache>
                <c:ptCount val="1"/>
                <c:pt idx="0">
                  <c:v>Wi-Fi</c:v>
                </c:pt>
              </c:strCache>
            </c:strRef>
          </c:tx>
          <c:spPr>
            <a:solidFill>
              <a:schemeClr val="accent2"/>
            </a:solidFill>
            <a:ln w="9525">
              <a:noFill/>
            </a:ln>
          </c:spPr>
          <c:cat>
            <c:numRef>
              <c:f>Overview!$E$25:$L$25</c:f>
              <c:numCache>
                <c:formatCode>General</c:formatCode>
                <c:ptCount val="8"/>
                <c:pt idx="0">
                  <c:v>2017</c:v>
                </c:pt>
                <c:pt idx="1">
                  <c:v>2018</c:v>
                </c:pt>
                <c:pt idx="2">
                  <c:v>2019</c:v>
                </c:pt>
                <c:pt idx="3">
                  <c:v>2020</c:v>
                </c:pt>
                <c:pt idx="4">
                  <c:v>2021</c:v>
                </c:pt>
                <c:pt idx="5">
                  <c:v>2022</c:v>
                </c:pt>
                <c:pt idx="6">
                  <c:v>2023</c:v>
                </c:pt>
                <c:pt idx="7">
                  <c:v>2024</c:v>
                </c:pt>
              </c:numCache>
            </c:numRef>
          </c:cat>
          <c:val>
            <c:numRef>
              <c:f>Overview!$E$31:$L$31</c:f>
              <c:numCache>
                <c:formatCode>#,##0</c:formatCode>
                <c:ptCount val="8"/>
                <c:pt idx="0">
                  <c:v>488615.89573015942</c:v>
                </c:pt>
                <c:pt idx="1">
                  <c:v>685283.88296326867</c:v>
                </c:pt>
                <c:pt idx="2">
                  <c:v>923249.69451658637</c:v>
                </c:pt>
                <c:pt idx="3">
                  <c:v>1216817.6932303768</c:v>
                </c:pt>
                <c:pt idx="4">
                  <c:v>1577174.7173043897</c:v>
                </c:pt>
                <c:pt idx="5">
                  <c:v>2019558.4971933912</c:v>
                </c:pt>
                <c:pt idx="6">
                  <c:v>2573936.5782664167</c:v>
                </c:pt>
                <c:pt idx="7">
                  <c:v>3288948.4122758675</c:v>
                </c:pt>
              </c:numCache>
            </c:numRef>
          </c:val>
          <c:extLst>
            <c:ext xmlns:c16="http://schemas.microsoft.com/office/drawing/2014/chart" uri="{C3380CC4-5D6E-409C-BE32-E72D297353CC}">
              <c16:uniqueId val="{00000001-037D-400B-B8DF-368F4CC276DD}"/>
            </c:ext>
          </c:extLst>
        </c:ser>
        <c:ser>
          <c:idx val="3"/>
          <c:order val="2"/>
          <c:tx>
            <c:strRef>
              <c:f>Overview!$D$30</c:f>
              <c:strCache>
                <c:ptCount val="1"/>
                <c:pt idx="0">
                  <c:v>Fixed</c:v>
                </c:pt>
              </c:strCache>
            </c:strRef>
          </c:tx>
          <c:spPr>
            <a:solidFill>
              <a:schemeClr val="accent6"/>
            </a:solidFill>
            <a:ln w="9525">
              <a:noFill/>
            </a:ln>
          </c:spPr>
          <c:cat>
            <c:numRef>
              <c:f>Overview!$E$25:$L$25</c:f>
              <c:numCache>
                <c:formatCode>General</c:formatCode>
                <c:ptCount val="8"/>
                <c:pt idx="0">
                  <c:v>2017</c:v>
                </c:pt>
                <c:pt idx="1">
                  <c:v>2018</c:v>
                </c:pt>
                <c:pt idx="2">
                  <c:v>2019</c:v>
                </c:pt>
                <c:pt idx="3">
                  <c:v>2020</c:v>
                </c:pt>
                <c:pt idx="4">
                  <c:v>2021</c:v>
                </c:pt>
                <c:pt idx="5">
                  <c:v>2022</c:v>
                </c:pt>
                <c:pt idx="6">
                  <c:v>2023</c:v>
                </c:pt>
                <c:pt idx="7">
                  <c:v>2024</c:v>
                </c:pt>
              </c:numCache>
            </c:numRef>
          </c:cat>
          <c:val>
            <c:numRef>
              <c:f>Overview!$E$30:$L$30</c:f>
              <c:numCache>
                <c:formatCode>#,##0</c:formatCode>
                <c:ptCount val="8"/>
                <c:pt idx="0">
                  <c:v>266575.52411726152</c:v>
                </c:pt>
                <c:pt idx="1">
                  <c:v>361455.6131735621</c:v>
                </c:pt>
                <c:pt idx="2">
                  <c:v>469135.45976559335</c:v>
                </c:pt>
                <c:pt idx="3">
                  <c:v>602260.31052770186</c:v>
                </c:pt>
                <c:pt idx="4">
                  <c:v>758666.42191233637</c:v>
                </c:pt>
                <c:pt idx="5">
                  <c:v>943305.39492910483</c:v>
                </c:pt>
                <c:pt idx="6">
                  <c:v>1165929.9227009704</c:v>
                </c:pt>
                <c:pt idx="7">
                  <c:v>1443684.2765087327</c:v>
                </c:pt>
              </c:numCache>
            </c:numRef>
          </c:val>
          <c:extLst>
            <c:ext xmlns:c16="http://schemas.microsoft.com/office/drawing/2014/chart" uri="{C3380CC4-5D6E-409C-BE32-E72D297353CC}">
              <c16:uniqueId val="{00000002-037D-400B-B8DF-368F4CC276DD}"/>
            </c:ext>
          </c:extLst>
        </c:ser>
        <c:dLbls>
          <c:showLegendKey val="0"/>
          <c:showVal val="0"/>
          <c:showCatName val="0"/>
          <c:showSerName val="0"/>
          <c:showPercent val="0"/>
          <c:showBubbleSize val="0"/>
        </c:dLbls>
        <c:axId val="-1993477536"/>
        <c:axId val="-1993471008"/>
      </c:areaChart>
      <c:catAx>
        <c:axId val="-1993477536"/>
        <c:scaling>
          <c:orientation val="minMax"/>
        </c:scaling>
        <c:delete val="0"/>
        <c:axPos val="b"/>
        <c:numFmt formatCode="General" sourceLinked="0"/>
        <c:majorTickMark val="out"/>
        <c:minorTickMark val="none"/>
        <c:tickLblPos val="nextTo"/>
        <c:crossAx val="-1993471008"/>
        <c:crosses val="autoZero"/>
        <c:auto val="1"/>
        <c:lblAlgn val="ctr"/>
        <c:lblOffset val="100"/>
        <c:noMultiLvlLbl val="0"/>
      </c:catAx>
      <c:valAx>
        <c:axId val="-1993471008"/>
        <c:scaling>
          <c:orientation val="minMax"/>
        </c:scaling>
        <c:delete val="0"/>
        <c:axPos val="l"/>
        <c:numFmt formatCode="#,##0" sourceLinked="1"/>
        <c:majorTickMark val="out"/>
        <c:minorTickMark val="none"/>
        <c:tickLblPos val="nextTo"/>
        <c:spPr>
          <a:ln>
            <a:noFill/>
          </a:ln>
        </c:spPr>
        <c:crossAx val="-1993477536"/>
        <c:crosses val="autoZero"/>
        <c:crossBetween val="midCat"/>
      </c:valAx>
      <c:spPr>
        <a:noFill/>
      </c:spPr>
    </c:plotArea>
    <c:legend>
      <c:legendPos val="b"/>
      <c:layout>
        <c:manualLayout>
          <c:xMode val="edge"/>
          <c:yMode val="edge"/>
          <c:x val="0.24475962962962963"/>
          <c:y val="0.30485037878787885"/>
          <c:w val="0.35996222222222224"/>
          <c:h val="9.8634469696969693E-2"/>
        </c:manualLayout>
      </c:layout>
      <c:overlay val="0"/>
    </c:legend>
    <c:plotVisOnly val="1"/>
    <c:dispBlanksAs val="gap"/>
    <c:showDLblsOverMax val="0"/>
  </c:chart>
  <c:spPr>
    <a:noFill/>
    <a:ln>
      <a:noFill/>
    </a:ln>
  </c:spPr>
  <c:txPr>
    <a:bodyPr/>
    <a:lstStyle/>
    <a:p>
      <a:pPr>
        <a:defRPr sz="900">
          <a:solidFill>
            <a:schemeClr val="tx1">
              <a:lumMod val="75000"/>
              <a:lumOff val="25000"/>
            </a:schemeClr>
          </a:solidFill>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informa!$G$22</c:f>
              <c:strCache>
                <c:ptCount val="1"/>
                <c:pt idx="0">
                  <c:v>2G</c:v>
                </c:pt>
              </c:strCache>
            </c:strRef>
          </c:tx>
          <c:spPr>
            <a:solidFill>
              <a:schemeClr val="accent1"/>
            </a:solidFill>
            <a:ln>
              <a:noFill/>
            </a:ln>
            <a:effectLst/>
          </c:spPr>
          <c:invertIfNegative val="0"/>
          <c:cat>
            <c:strRef>
              <c:f>informa!$H$21:$P$21</c:f>
              <c:strCache>
                <c:ptCount val="9"/>
                <c:pt idx="0">
                  <c:v>2019</c:v>
                </c:pt>
                <c:pt idx="1">
                  <c:v>2020</c:v>
                </c:pt>
                <c:pt idx="2">
                  <c:v>2021</c:v>
                </c:pt>
                <c:pt idx="3">
                  <c:v>2022</c:v>
                </c:pt>
                <c:pt idx="4">
                  <c:v>2023</c:v>
                </c:pt>
                <c:pt idx="5">
                  <c:v>2024</c:v>
                </c:pt>
                <c:pt idx="6">
                  <c:v>2025</c:v>
                </c:pt>
                <c:pt idx="7">
                  <c:v>2026</c:v>
                </c:pt>
                <c:pt idx="8">
                  <c:v>2027</c:v>
                </c:pt>
              </c:strCache>
            </c:strRef>
          </c:cat>
          <c:val>
            <c:numRef>
              <c:f>informa!$H$22:$P$22</c:f>
              <c:numCache>
                <c:formatCode>#,###</c:formatCode>
                <c:ptCount val="9"/>
                <c:pt idx="0">
                  <c:v>1821206739</c:v>
                </c:pt>
                <c:pt idx="1">
                  <c:v>1483049127</c:v>
                </c:pt>
                <c:pt idx="2">
                  <c:v>1196085074</c:v>
                </c:pt>
                <c:pt idx="3">
                  <c:v>973119774</c:v>
                </c:pt>
                <c:pt idx="4">
                  <c:v>790562685</c:v>
                </c:pt>
                <c:pt idx="5">
                  <c:v>641968771</c:v>
                </c:pt>
                <c:pt idx="6">
                  <c:v>513917250</c:v>
                </c:pt>
                <c:pt idx="7">
                  <c:v>413012047</c:v>
                </c:pt>
                <c:pt idx="8">
                  <c:v>341422573</c:v>
                </c:pt>
              </c:numCache>
            </c:numRef>
          </c:val>
          <c:extLst>
            <c:ext xmlns:c16="http://schemas.microsoft.com/office/drawing/2014/chart" uri="{C3380CC4-5D6E-409C-BE32-E72D297353CC}">
              <c16:uniqueId val="{00000000-2776-4D58-A125-396D9A82CDDC}"/>
            </c:ext>
          </c:extLst>
        </c:ser>
        <c:ser>
          <c:idx val="1"/>
          <c:order val="1"/>
          <c:tx>
            <c:strRef>
              <c:f>informa!$G$23</c:f>
              <c:strCache>
                <c:ptCount val="1"/>
                <c:pt idx="0">
                  <c:v>3G</c:v>
                </c:pt>
              </c:strCache>
            </c:strRef>
          </c:tx>
          <c:spPr>
            <a:solidFill>
              <a:schemeClr val="accent2"/>
            </a:solidFill>
            <a:ln>
              <a:noFill/>
            </a:ln>
            <a:effectLst/>
          </c:spPr>
          <c:invertIfNegative val="0"/>
          <c:cat>
            <c:strRef>
              <c:f>informa!$H$21:$P$21</c:f>
              <c:strCache>
                <c:ptCount val="9"/>
                <c:pt idx="0">
                  <c:v>2019</c:v>
                </c:pt>
                <c:pt idx="1">
                  <c:v>2020</c:v>
                </c:pt>
                <c:pt idx="2">
                  <c:v>2021</c:v>
                </c:pt>
                <c:pt idx="3">
                  <c:v>2022</c:v>
                </c:pt>
                <c:pt idx="4">
                  <c:v>2023</c:v>
                </c:pt>
                <c:pt idx="5">
                  <c:v>2024</c:v>
                </c:pt>
                <c:pt idx="6">
                  <c:v>2025</c:v>
                </c:pt>
                <c:pt idx="7">
                  <c:v>2026</c:v>
                </c:pt>
                <c:pt idx="8">
                  <c:v>2027</c:v>
                </c:pt>
              </c:strCache>
            </c:strRef>
          </c:cat>
          <c:val>
            <c:numRef>
              <c:f>informa!$H$23:$P$23</c:f>
              <c:numCache>
                <c:formatCode>#,###</c:formatCode>
                <c:ptCount val="9"/>
                <c:pt idx="0">
                  <c:v>2003598317</c:v>
                </c:pt>
                <c:pt idx="1">
                  <c:v>1796041792</c:v>
                </c:pt>
                <c:pt idx="2">
                  <c:v>1556804984</c:v>
                </c:pt>
                <c:pt idx="3">
                  <c:v>1339179634</c:v>
                </c:pt>
                <c:pt idx="4">
                  <c:v>1168521506</c:v>
                </c:pt>
                <c:pt idx="5">
                  <c:v>1016304616</c:v>
                </c:pt>
                <c:pt idx="6">
                  <c:v>866123060</c:v>
                </c:pt>
                <c:pt idx="7">
                  <c:v>753484204</c:v>
                </c:pt>
                <c:pt idx="8">
                  <c:v>657607154</c:v>
                </c:pt>
              </c:numCache>
            </c:numRef>
          </c:val>
          <c:extLst>
            <c:ext xmlns:c16="http://schemas.microsoft.com/office/drawing/2014/chart" uri="{C3380CC4-5D6E-409C-BE32-E72D297353CC}">
              <c16:uniqueId val="{00000001-2776-4D58-A125-396D9A82CDDC}"/>
            </c:ext>
          </c:extLst>
        </c:ser>
        <c:ser>
          <c:idx val="2"/>
          <c:order val="2"/>
          <c:tx>
            <c:strRef>
              <c:f>informa!$G$24</c:f>
              <c:strCache>
                <c:ptCount val="1"/>
                <c:pt idx="0">
                  <c:v>4G</c:v>
                </c:pt>
              </c:strCache>
            </c:strRef>
          </c:tx>
          <c:spPr>
            <a:solidFill>
              <a:schemeClr val="accent3"/>
            </a:solidFill>
            <a:ln>
              <a:noFill/>
            </a:ln>
            <a:effectLst/>
          </c:spPr>
          <c:invertIfNegative val="0"/>
          <c:cat>
            <c:strRef>
              <c:f>informa!$H$21:$P$21</c:f>
              <c:strCache>
                <c:ptCount val="9"/>
                <c:pt idx="0">
                  <c:v>2019</c:v>
                </c:pt>
                <c:pt idx="1">
                  <c:v>2020</c:v>
                </c:pt>
                <c:pt idx="2">
                  <c:v>2021</c:v>
                </c:pt>
                <c:pt idx="3">
                  <c:v>2022</c:v>
                </c:pt>
                <c:pt idx="4">
                  <c:v>2023</c:v>
                </c:pt>
                <c:pt idx="5">
                  <c:v>2024</c:v>
                </c:pt>
                <c:pt idx="6">
                  <c:v>2025</c:v>
                </c:pt>
                <c:pt idx="7">
                  <c:v>2026</c:v>
                </c:pt>
                <c:pt idx="8">
                  <c:v>2027</c:v>
                </c:pt>
              </c:strCache>
            </c:strRef>
          </c:cat>
          <c:val>
            <c:numRef>
              <c:f>informa!$H$24:$P$24</c:f>
              <c:numCache>
                <c:formatCode>#,###</c:formatCode>
                <c:ptCount val="9"/>
                <c:pt idx="0">
                  <c:v>5465014807</c:v>
                </c:pt>
                <c:pt idx="1">
                  <c:v>6059072411</c:v>
                </c:pt>
                <c:pt idx="2">
                  <c:v>6770204017</c:v>
                </c:pt>
                <c:pt idx="3">
                  <c:v>7328779503</c:v>
                </c:pt>
                <c:pt idx="4">
                  <c:v>7373785561</c:v>
                </c:pt>
                <c:pt idx="5">
                  <c:v>7159598676</c:v>
                </c:pt>
                <c:pt idx="6">
                  <c:v>6783970190</c:v>
                </c:pt>
                <c:pt idx="7">
                  <c:v>6309727695</c:v>
                </c:pt>
                <c:pt idx="8">
                  <c:v>5740359390</c:v>
                </c:pt>
              </c:numCache>
            </c:numRef>
          </c:val>
          <c:extLst>
            <c:ext xmlns:c16="http://schemas.microsoft.com/office/drawing/2014/chart" uri="{C3380CC4-5D6E-409C-BE32-E72D297353CC}">
              <c16:uniqueId val="{00000002-2776-4D58-A125-396D9A82CDDC}"/>
            </c:ext>
          </c:extLst>
        </c:ser>
        <c:ser>
          <c:idx val="3"/>
          <c:order val="3"/>
          <c:tx>
            <c:strRef>
              <c:f>informa!$G$25</c:f>
              <c:strCache>
                <c:ptCount val="1"/>
                <c:pt idx="0">
                  <c:v>5G</c:v>
                </c:pt>
              </c:strCache>
            </c:strRef>
          </c:tx>
          <c:spPr>
            <a:solidFill>
              <a:schemeClr val="accent4"/>
            </a:solidFill>
            <a:ln>
              <a:noFill/>
            </a:ln>
            <a:effectLst/>
          </c:spPr>
          <c:invertIfNegative val="0"/>
          <c:cat>
            <c:strRef>
              <c:f>informa!$H$21:$P$21</c:f>
              <c:strCache>
                <c:ptCount val="9"/>
                <c:pt idx="0">
                  <c:v>2019</c:v>
                </c:pt>
                <c:pt idx="1">
                  <c:v>2020</c:v>
                </c:pt>
                <c:pt idx="2">
                  <c:v>2021</c:v>
                </c:pt>
                <c:pt idx="3">
                  <c:v>2022</c:v>
                </c:pt>
                <c:pt idx="4">
                  <c:v>2023</c:v>
                </c:pt>
                <c:pt idx="5">
                  <c:v>2024</c:v>
                </c:pt>
                <c:pt idx="6">
                  <c:v>2025</c:v>
                </c:pt>
                <c:pt idx="7">
                  <c:v>2026</c:v>
                </c:pt>
                <c:pt idx="8">
                  <c:v>2027</c:v>
                </c:pt>
              </c:strCache>
            </c:strRef>
          </c:cat>
          <c:val>
            <c:numRef>
              <c:f>informa!$H$25:$P$25</c:f>
              <c:numCache>
                <c:formatCode>#,###</c:formatCode>
                <c:ptCount val="9"/>
                <c:pt idx="0">
                  <c:v>10559895</c:v>
                </c:pt>
                <c:pt idx="1">
                  <c:v>212738032</c:v>
                </c:pt>
                <c:pt idx="2">
                  <c:v>599563550</c:v>
                </c:pt>
                <c:pt idx="3">
                  <c:v>1119559063</c:v>
                </c:pt>
                <c:pt idx="4">
                  <c:v>1857428226</c:v>
                </c:pt>
                <c:pt idx="5">
                  <c:v>2759548653</c:v>
                </c:pt>
                <c:pt idx="6">
                  <c:v>3777332520</c:v>
                </c:pt>
                <c:pt idx="7">
                  <c:v>4822624371</c:v>
                </c:pt>
                <c:pt idx="8">
                  <c:v>5903566133</c:v>
                </c:pt>
              </c:numCache>
            </c:numRef>
          </c:val>
          <c:extLst>
            <c:ext xmlns:c16="http://schemas.microsoft.com/office/drawing/2014/chart" uri="{C3380CC4-5D6E-409C-BE32-E72D297353CC}">
              <c16:uniqueId val="{00000003-2776-4D58-A125-396D9A82CDDC}"/>
            </c:ext>
          </c:extLst>
        </c:ser>
        <c:dLbls>
          <c:showLegendKey val="0"/>
          <c:showVal val="0"/>
          <c:showCatName val="0"/>
          <c:showSerName val="0"/>
          <c:showPercent val="0"/>
          <c:showBubbleSize val="0"/>
        </c:dLbls>
        <c:gapWidth val="150"/>
        <c:overlap val="100"/>
        <c:axId val="1311945231"/>
        <c:axId val="1311943151"/>
      </c:barChart>
      <c:catAx>
        <c:axId val="1311945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1943151"/>
        <c:crosses val="autoZero"/>
        <c:auto val="1"/>
        <c:lblAlgn val="ctr"/>
        <c:lblOffset val="100"/>
        <c:noMultiLvlLbl val="0"/>
      </c:catAx>
      <c:valAx>
        <c:axId val="1311943151"/>
        <c:scaling>
          <c:orientation val="minMax"/>
        </c:scaling>
        <c:delete val="0"/>
        <c:axPos val="l"/>
        <c:majorGridlines>
          <c:spPr>
            <a:ln w="9525" cap="flat" cmpd="sng" algn="ctr">
              <a:solidFill>
                <a:schemeClr val="tx1">
                  <a:lumMod val="15000"/>
                  <a:lumOff val="85000"/>
                </a:schemeClr>
              </a:solidFill>
              <a:round/>
            </a:ln>
            <a:effectLst/>
          </c:spPr>
        </c:majorGridlines>
        <c:numFmt formatCode="#,###"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1945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informa!$J$47</c:f>
              <c:strCache>
                <c:ptCount val="1"/>
                <c:pt idx="0">
                  <c:v>Cable modem</c:v>
                </c:pt>
              </c:strCache>
            </c:strRef>
          </c:tx>
          <c:spPr>
            <a:solidFill>
              <a:schemeClr val="accent1"/>
            </a:solidFill>
            <a:ln>
              <a:noFill/>
            </a:ln>
            <a:effectLst/>
          </c:spPr>
          <c:invertIfNegative val="0"/>
          <c:cat>
            <c:strRef>
              <c:f>informa!$K$46:$S$46</c:f>
              <c:strCache>
                <c:ptCount val="9"/>
                <c:pt idx="0">
                  <c:v>2019</c:v>
                </c:pt>
                <c:pt idx="1">
                  <c:v>2020</c:v>
                </c:pt>
                <c:pt idx="2">
                  <c:v>2021</c:v>
                </c:pt>
                <c:pt idx="3">
                  <c:v>2022</c:v>
                </c:pt>
                <c:pt idx="4">
                  <c:v>2023</c:v>
                </c:pt>
                <c:pt idx="5">
                  <c:v>2024</c:v>
                </c:pt>
                <c:pt idx="6">
                  <c:v>2025</c:v>
                </c:pt>
                <c:pt idx="7">
                  <c:v>2026</c:v>
                </c:pt>
                <c:pt idx="8">
                  <c:v>2027</c:v>
                </c:pt>
              </c:strCache>
            </c:strRef>
          </c:cat>
          <c:val>
            <c:numRef>
              <c:f>informa!$K$47:$S$47</c:f>
              <c:numCache>
                <c:formatCode>#,###</c:formatCode>
                <c:ptCount val="9"/>
                <c:pt idx="0">
                  <c:v>205231943</c:v>
                </c:pt>
                <c:pt idx="1">
                  <c:v>212647670</c:v>
                </c:pt>
                <c:pt idx="2">
                  <c:v>218695981</c:v>
                </c:pt>
                <c:pt idx="3">
                  <c:v>215948173</c:v>
                </c:pt>
                <c:pt idx="4">
                  <c:v>212686152</c:v>
                </c:pt>
                <c:pt idx="5">
                  <c:v>207427000</c:v>
                </c:pt>
                <c:pt idx="6">
                  <c:v>200588875</c:v>
                </c:pt>
                <c:pt idx="7">
                  <c:v>192879885</c:v>
                </c:pt>
                <c:pt idx="8">
                  <c:v>184836803</c:v>
                </c:pt>
              </c:numCache>
            </c:numRef>
          </c:val>
          <c:extLst>
            <c:ext xmlns:c16="http://schemas.microsoft.com/office/drawing/2014/chart" uri="{C3380CC4-5D6E-409C-BE32-E72D297353CC}">
              <c16:uniqueId val="{00000000-3066-4043-9146-42CAF852BFAF}"/>
            </c:ext>
          </c:extLst>
        </c:ser>
        <c:ser>
          <c:idx val="1"/>
          <c:order val="1"/>
          <c:tx>
            <c:strRef>
              <c:f>informa!$J$48</c:f>
              <c:strCache>
                <c:ptCount val="1"/>
                <c:pt idx="0">
                  <c:v>DSL</c:v>
                </c:pt>
              </c:strCache>
            </c:strRef>
          </c:tx>
          <c:spPr>
            <a:solidFill>
              <a:schemeClr val="accent2"/>
            </a:solidFill>
            <a:ln>
              <a:noFill/>
            </a:ln>
            <a:effectLst/>
          </c:spPr>
          <c:invertIfNegative val="0"/>
          <c:cat>
            <c:strRef>
              <c:f>informa!$K$46:$S$46</c:f>
              <c:strCache>
                <c:ptCount val="9"/>
                <c:pt idx="0">
                  <c:v>2019</c:v>
                </c:pt>
                <c:pt idx="1">
                  <c:v>2020</c:v>
                </c:pt>
                <c:pt idx="2">
                  <c:v>2021</c:v>
                </c:pt>
                <c:pt idx="3">
                  <c:v>2022</c:v>
                </c:pt>
                <c:pt idx="4">
                  <c:v>2023</c:v>
                </c:pt>
                <c:pt idx="5">
                  <c:v>2024</c:v>
                </c:pt>
                <c:pt idx="6">
                  <c:v>2025</c:v>
                </c:pt>
                <c:pt idx="7">
                  <c:v>2026</c:v>
                </c:pt>
                <c:pt idx="8">
                  <c:v>2027</c:v>
                </c:pt>
              </c:strCache>
            </c:strRef>
          </c:cat>
          <c:val>
            <c:numRef>
              <c:f>informa!$K$48:$S$48</c:f>
              <c:numCache>
                <c:formatCode>#,###</c:formatCode>
                <c:ptCount val="9"/>
                <c:pt idx="0">
                  <c:v>240423190</c:v>
                </c:pt>
                <c:pt idx="1">
                  <c:v>223784173</c:v>
                </c:pt>
                <c:pt idx="2">
                  <c:v>203253365</c:v>
                </c:pt>
                <c:pt idx="3">
                  <c:v>184813197</c:v>
                </c:pt>
                <c:pt idx="4">
                  <c:v>168710506</c:v>
                </c:pt>
                <c:pt idx="5">
                  <c:v>152956776</c:v>
                </c:pt>
                <c:pt idx="6">
                  <c:v>136928181</c:v>
                </c:pt>
                <c:pt idx="7">
                  <c:v>121991185</c:v>
                </c:pt>
                <c:pt idx="8">
                  <c:v>108294525</c:v>
                </c:pt>
              </c:numCache>
            </c:numRef>
          </c:val>
          <c:extLst>
            <c:ext xmlns:c16="http://schemas.microsoft.com/office/drawing/2014/chart" uri="{C3380CC4-5D6E-409C-BE32-E72D297353CC}">
              <c16:uniqueId val="{00000001-3066-4043-9146-42CAF852BFAF}"/>
            </c:ext>
          </c:extLst>
        </c:ser>
        <c:ser>
          <c:idx val="2"/>
          <c:order val="2"/>
          <c:tx>
            <c:strRef>
              <c:f>informa!$J$49</c:f>
              <c:strCache>
                <c:ptCount val="1"/>
                <c:pt idx="0">
                  <c:v>FWA</c:v>
                </c:pt>
              </c:strCache>
            </c:strRef>
          </c:tx>
          <c:spPr>
            <a:solidFill>
              <a:schemeClr val="accent3"/>
            </a:solidFill>
            <a:ln>
              <a:noFill/>
            </a:ln>
            <a:effectLst/>
          </c:spPr>
          <c:invertIfNegative val="0"/>
          <c:cat>
            <c:strRef>
              <c:f>informa!$K$46:$S$46</c:f>
              <c:strCache>
                <c:ptCount val="9"/>
                <c:pt idx="0">
                  <c:v>2019</c:v>
                </c:pt>
                <c:pt idx="1">
                  <c:v>2020</c:v>
                </c:pt>
                <c:pt idx="2">
                  <c:v>2021</c:v>
                </c:pt>
                <c:pt idx="3">
                  <c:v>2022</c:v>
                </c:pt>
                <c:pt idx="4">
                  <c:v>2023</c:v>
                </c:pt>
                <c:pt idx="5">
                  <c:v>2024</c:v>
                </c:pt>
                <c:pt idx="6">
                  <c:v>2025</c:v>
                </c:pt>
                <c:pt idx="7">
                  <c:v>2026</c:v>
                </c:pt>
                <c:pt idx="8">
                  <c:v>2027</c:v>
                </c:pt>
              </c:strCache>
            </c:strRef>
          </c:cat>
          <c:val>
            <c:numRef>
              <c:f>informa!$K$49:$S$49</c:f>
              <c:numCache>
                <c:formatCode>#,###</c:formatCode>
                <c:ptCount val="9"/>
                <c:pt idx="0">
                  <c:v>27448983</c:v>
                </c:pt>
                <c:pt idx="1">
                  <c:v>34077769</c:v>
                </c:pt>
                <c:pt idx="2">
                  <c:v>40384449</c:v>
                </c:pt>
                <c:pt idx="3">
                  <c:v>52982125</c:v>
                </c:pt>
                <c:pt idx="4">
                  <c:v>62674362</c:v>
                </c:pt>
                <c:pt idx="5">
                  <c:v>73097447</c:v>
                </c:pt>
                <c:pt idx="6">
                  <c:v>84284568</c:v>
                </c:pt>
                <c:pt idx="7">
                  <c:v>95848203</c:v>
                </c:pt>
                <c:pt idx="8">
                  <c:v>107496224</c:v>
                </c:pt>
              </c:numCache>
            </c:numRef>
          </c:val>
          <c:extLst>
            <c:ext xmlns:c16="http://schemas.microsoft.com/office/drawing/2014/chart" uri="{C3380CC4-5D6E-409C-BE32-E72D297353CC}">
              <c16:uniqueId val="{00000002-3066-4043-9146-42CAF852BFAF}"/>
            </c:ext>
          </c:extLst>
        </c:ser>
        <c:ser>
          <c:idx val="3"/>
          <c:order val="3"/>
          <c:tx>
            <c:strRef>
              <c:f>informa!$J$50</c:f>
              <c:strCache>
                <c:ptCount val="1"/>
                <c:pt idx="0">
                  <c:v>Fiber</c:v>
                </c:pt>
              </c:strCache>
            </c:strRef>
          </c:tx>
          <c:spPr>
            <a:solidFill>
              <a:schemeClr val="accent4"/>
            </a:solidFill>
            <a:ln>
              <a:noFill/>
            </a:ln>
            <a:effectLst/>
          </c:spPr>
          <c:invertIfNegative val="0"/>
          <c:cat>
            <c:strRef>
              <c:f>informa!$K$46:$S$46</c:f>
              <c:strCache>
                <c:ptCount val="9"/>
                <c:pt idx="0">
                  <c:v>2019</c:v>
                </c:pt>
                <c:pt idx="1">
                  <c:v>2020</c:v>
                </c:pt>
                <c:pt idx="2">
                  <c:v>2021</c:v>
                </c:pt>
                <c:pt idx="3">
                  <c:v>2022</c:v>
                </c:pt>
                <c:pt idx="4">
                  <c:v>2023</c:v>
                </c:pt>
                <c:pt idx="5">
                  <c:v>2024</c:v>
                </c:pt>
                <c:pt idx="6">
                  <c:v>2025</c:v>
                </c:pt>
                <c:pt idx="7">
                  <c:v>2026</c:v>
                </c:pt>
                <c:pt idx="8">
                  <c:v>2027</c:v>
                </c:pt>
              </c:strCache>
            </c:strRef>
          </c:cat>
          <c:val>
            <c:numRef>
              <c:f>informa!$K$50:$S$50</c:f>
              <c:numCache>
                <c:formatCode>#,###</c:formatCode>
                <c:ptCount val="9"/>
                <c:pt idx="0">
                  <c:v>641891489</c:v>
                </c:pt>
                <c:pt idx="1">
                  <c:v>725748631</c:v>
                </c:pt>
                <c:pt idx="2">
                  <c:v>831085100</c:v>
                </c:pt>
                <c:pt idx="3">
                  <c:v>927014035</c:v>
                </c:pt>
                <c:pt idx="4">
                  <c:v>988480306</c:v>
                </c:pt>
                <c:pt idx="5">
                  <c:v>1040826906</c:v>
                </c:pt>
                <c:pt idx="6">
                  <c:v>1088408991</c:v>
                </c:pt>
                <c:pt idx="7">
                  <c:v>1132859172</c:v>
                </c:pt>
                <c:pt idx="8">
                  <c:v>1175123149</c:v>
                </c:pt>
              </c:numCache>
            </c:numRef>
          </c:val>
          <c:extLst>
            <c:ext xmlns:c16="http://schemas.microsoft.com/office/drawing/2014/chart" uri="{C3380CC4-5D6E-409C-BE32-E72D297353CC}">
              <c16:uniqueId val="{00000003-3066-4043-9146-42CAF852BFAF}"/>
            </c:ext>
          </c:extLst>
        </c:ser>
        <c:ser>
          <c:idx val="4"/>
          <c:order val="4"/>
          <c:tx>
            <c:strRef>
              <c:f>informa!$J$51</c:f>
              <c:strCache>
                <c:ptCount val="1"/>
                <c:pt idx="0">
                  <c:v>Other</c:v>
                </c:pt>
              </c:strCache>
            </c:strRef>
          </c:tx>
          <c:spPr>
            <a:solidFill>
              <a:schemeClr val="accent5"/>
            </a:solidFill>
            <a:ln>
              <a:noFill/>
            </a:ln>
            <a:effectLst/>
          </c:spPr>
          <c:invertIfNegative val="0"/>
          <c:cat>
            <c:strRef>
              <c:f>informa!$K$46:$S$46</c:f>
              <c:strCache>
                <c:ptCount val="9"/>
                <c:pt idx="0">
                  <c:v>2019</c:v>
                </c:pt>
                <c:pt idx="1">
                  <c:v>2020</c:v>
                </c:pt>
                <c:pt idx="2">
                  <c:v>2021</c:v>
                </c:pt>
                <c:pt idx="3">
                  <c:v>2022</c:v>
                </c:pt>
                <c:pt idx="4">
                  <c:v>2023</c:v>
                </c:pt>
                <c:pt idx="5">
                  <c:v>2024</c:v>
                </c:pt>
                <c:pt idx="6">
                  <c:v>2025</c:v>
                </c:pt>
                <c:pt idx="7">
                  <c:v>2026</c:v>
                </c:pt>
                <c:pt idx="8">
                  <c:v>2027</c:v>
                </c:pt>
              </c:strCache>
            </c:strRef>
          </c:cat>
          <c:val>
            <c:numRef>
              <c:f>informa!$K$51:$S$51</c:f>
              <c:numCache>
                <c:formatCode>#,###</c:formatCode>
                <c:ptCount val="9"/>
                <c:pt idx="0">
                  <c:v>19158643</c:v>
                </c:pt>
                <c:pt idx="1">
                  <c:v>21493588</c:v>
                </c:pt>
                <c:pt idx="2">
                  <c:v>24531279</c:v>
                </c:pt>
                <c:pt idx="3">
                  <c:v>23287444</c:v>
                </c:pt>
                <c:pt idx="4">
                  <c:v>22077979</c:v>
                </c:pt>
                <c:pt idx="5">
                  <c:v>20731448</c:v>
                </c:pt>
                <c:pt idx="6">
                  <c:v>19439942</c:v>
                </c:pt>
                <c:pt idx="7">
                  <c:v>18231316</c:v>
                </c:pt>
                <c:pt idx="8">
                  <c:v>17140467</c:v>
                </c:pt>
              </c:numCache>
            </c:numRef>
          </c:val>
          <c:extLst>
            <c:ext xmlns:c16="http://schemas.microsoft.com/office/drawing/2014/chart" uri="{C3380CC4-5D6E-409C-BE32-E72D297353CC}">
              <c16:uniqueId val="{00000004-3066-4043-9146-42CAF852BFAF}"/>
            </c:ext>
          </c:extLst>
        </c:ser>
        <c:dLbls>
          <c:showLegendKey val="0"/>
          <c:showVal val="0"/>
          <c:showCatName val="0"/>
          <c:showSerName val="0"/>
          <c:showPercent val="0"/>
          <c:showBubbleSize val="0"/>
        </c:dLbls>
        <c:gapWidth val="150"/>
        <c:overlap val="100"/>
        <c:axId val="1458067535"/>
        <c:axId val="1458066703"/>
      </c:barChart>
      <c:catAx>
        <c:axId val="1458067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6703"/>
        <c:crosses val="autoZero"/>
        <c:auto val="1"/>
        <c:lblAlgn val="ctr"/>
        <c:lblOffset val="100"/>
        <c:noMultiLvlLbl val="0"/>
      </c:catAx>
      <c:valAx>
        <c:axId val="1458066703"/>
        <c:scaling>
          <c:orientation val="minMax"/>
        </c:scaling>
        <c:delete val="0"/>
        <c:axPos val="l"/>
        <c:majorGridlines>
          <c:spPr>
            <a:ln w="9525" cap="flat" cmpd="sng" algn="ctr">
              <a:solidFill>
                <a:schemeClr val="tx1">
                  <a:lumMod val="15000"/>
                  <a:lumOff val="85000"/>
                </a:schemeClr>
              </a:solidFill>
              <a:round/>
            </a:ln>
            <a:effectLst/>
          </c:spPr>
        </c:majorGridlines>
        <c:numFmt formatCode="#,###"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75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'IoT installed base – World'!$B$45</c:f>
              <c:strCache>
                <c:ptCount val="1"/>
                <c:pt idx="0">
                  <c:v>Consumer – other</c:v>
                </c:pt>
              </c:strCache>
            </c:strRef>
          </c:tx>
          <c:spPr>
            <a:solidFill>
              <a:schemeClr val="accent1"/>
            </a:solidFill>
            <a:ln>
              <a:noFill/>
            </a:ln>
            <a:effectLst/>
          </c:spPr>
          <c:invertIfNegative val="0"/>
          <c:cat>
            <c:strRef>
              <c:f>'IoT installed base – World'!$G$44:$O$44</c:f>
              <c:strCache>
                <c:ptCount val="9"/>
                <c:pt idx="0">
                  <c:v>CY19</c:v>
                </c:pt>
                <c:pt idx="1">
                  <c:v>CY20</c:v>
                </c:pt>
                <c:pt idx="2">
                  <c:v>CY21</c:v>
                </c:pt>
                <c:pt idx="3">
                  <c:v>CY22</c:v>
                </c:pt>
                <c:pt idx="4">
                  <c:v>CY23</c:v>
                </c:pt>
                <c:pt idx="5">
                  <c:v>CY24</c:v>
                </c:pt>
                <c:pt idx="6">
                  <c:v>CY25</c:v>
                </c:pt>
                <c:pt idx="7">
                  <c:v>CY26</c:v>
                </c:pt>
                <c:pt idx="8">
                  <c:v>CY27</c:v>
                </c:pt>
              </c:strCache>
            </c:strRef>
          </c:cat>
          <c:val>
            <c:numRef>
              <c:f>'IoT installed base – World'!$G$45:$O$45</c:f>
              <c:numCache>
                <c:formatCode>#,##0</c:formatCode>
                <c:ptCount val="9"/>
                <c:pt idx="0">
                  <c:v>248970.08917966619</c:v>
                </c:pt>
                <c:pt idx="1">
                  <c:v>301204.37845144374</c:v>
                </c:pt>
                <c:pt idx="2">
                  <c:v>359530.52362033963</c:v>
                </c:pt>
                <c:pt idx="3">
                  <c:v>425468.70071092318</c:v>
                </c:pt>
                <c:pt idx="4">
                  <c:v>570491.37039151997</c:v>
                </c:pt>
                <c:pt idx="5">
                  <c:v>700444.2271616928</c:v>
                </c:pt>
                <c:pt idx="6">
                  <c:v>844765.80931177898</c:v>
                </c:pt>
                <c:pt idx="7">
                  <c:v>583590.74580076151</c:v>
                </c:pt>
                <c:pt idx="8">
                  <c:v>760666.93998076743</c:v>
                </c:pt>
              </c:numCache>
            </c:numRef>
          </c:val>
          <c:extLst>
            <c:ext xmlns:c16="http://schemas.microsoft.com/office/drawing/2014/chart" uri="{C3380CC4-5D6E-409C-BE32-E72D297353CC}">
              <c16:uniqueId val="{00000000-6715-4395-BCCD-A75693626686}"/>
            </c:ext>
          </c:extLst>
        </c:ser>
        <c:ser>
          <c:idx val="1"/>
          <c:order val="1"/>
          <c:tx>
            <c:strRef>
              <c:f>'IoT installed base – World'!$B$46</c:f>
              <c:strCache>
                <c:ptCount val="1"/>
                <c:pt idx="0">
                  <c:v>Home appliances</c:v>
                </c:pt>
              </c:strCache>
            </c:strRef>
          </c:tx>
          <c:spPr>
            <a:solidFill>
              <a:schemeClr val="accent2"/>
            </a:solidFill>
            <a:ln>
              <a:noFill/>
            </a:ln>
            <a:effectLst/>
          </c:spPr>
          <c:invertIfNegative val="0"/>
          <c:cat>
            <c:strRef>
              <c:f>'IoT installed base – World'!$G$44:$O$44</c:f>
              <c:strCache>
                <c:ptCount val="9"/>
                <c:pt idx="0">
                  <c:v>CY19</c:v>
                </c:pt>
                <c:pt idx="1">
                  <c:v>CY20</c:v>
                </c:pt>
                <c:pt idx="2">
                  <c:v>CY21</c:v>
                </c:pt>
                <c:pt idx="3">
                  <c:v>CY22</c:v>
                </c:pt>
                <c:pt idx="4">
                  <c:v>CY23</c:v>
                </c:pt>
                <c:pt idx="5">
                  <c:v>CY24</c:v>
                </c:pt>
                <c:pt idx="6">
                  <c:v>CY25</c:v>
                </c:pt>
                <c:pt idx="7">
                  <c:v>CY26</c:v>
                </c:pt>
                <c:pt idx="8">
                  <c:v>CY27</c:v>
                </c:pt>
              </c:strCache>
            </c:strRef>
          </c:cat>
          <c:val>
            <c:numRef>
              <c:f>'IoT installed base – World'!$G$46:$O$46</c:f>
              <c:numCache>
                <c:formatCode>#,##0</c:formatCode>
                <c:ptCount val="9"/>
                <c:pt idx="0">
                  <c:v>313691.27031400875</c:v>
                </c:pt>
                <c:pt idx="1">
                  <c:v>521250.03160010424</c:v>
                </c:pt>
                <c:pt idx="2">
                  <c:v>778458.59831205755</c:v>
                </c:pt>
                <c:pt idx="3">
                  <c:v>1056094.9792945122</c:v>
                </c:pt>
                <c:pt idx="4">
                  <c:v>1334119.0255752997</c:v>
                </c:pt>
                <c:pt idx="5">
                  <c:v>1615811.4000682812</c:v>
                </c:pt>
                <c:pt idx="6">
                  <c:v>1908446.1871130376</c:v>
                </c:pt>
                <c:pt idx="7">
                  <c:v>2215231.6232446958</c:v>
                </c:pt>
                <c:pt idx="8">
                  <c:v>2539740.230728928</c:v>
                </c:pt>
              </c:numCache>
            </c:numRef>
          </c:val>
          <c:extLst>
            <c:ext xmlns:c16="http://schemas.microsoft.com/office/drawing/2014/chart" uri="{C3380CC4-5D6E-409C-BE32-E72D297353CC}">
              <c16:uniqueId val="{00000001-6715-4395-BCCD-A75693626686}"/>
            </c:ext>
          </c:extLst>
        </c:ser>
        <c:ser>
          <c:idx val="2"/>
          <c:order val="2"/>
          <c:tx>
            <c:strRef>
              <c:f>'IoT installed base – World'!$B$47</c:f>
              <c:strCache>
                <c:ptCount val="1"/>
                <c:pt idx="0">
                  <c:v>Home automation</c:v>
                </c:pt>
              </c:strCache>
            </c:strRef>
          </c:tx>
          <c:spPr>
            <a:solidFill>
              <a:schemeClr val="accent3"/>
            </a:solidFill>
            <a:ln>
              <a:noFill/>
            </a:ln>
            <a:effectLst/>
          </c:spPr>
          <c:invertIfNegative val="0"/>
          <c:cat>
            <c:strRef>
              <c:f>'IoT installed base – World'!$G$44:$O$44</c:f>
              <c:strCache>
                <c:ptCount val="9"/>
                <c:pt idx="0">
                  <c:v>CY19</c:v>
                </c:pt>
                <c:pt idx="1">
                  <c:v>CY20</c:v>
                </c:pt>
                <c:pt idx="2">
                  <c:v>CY21</c:v>
                </c:pt>
                <c:pt idx="3">
                  <c:v>CY22</c:v>
                </c:pt>
                <c:pt idx="4">
                  <c:v>CY23</c:v>
                </c:pt>
                <c:pt idx="5">
                  <c:v>CY24</c:v>
                </c:pt>
                <c:pt idx="6">
                  <c:v>CY25</c:v>
                </c:pt>
                <c:pt idx="7">
                  <c:v>CY26</c:v>
                </c:pt>
                <c:pt idx="8">
                  <c:v>CY27</c:v>
                </c:pt>
              </c:strCache>
            </c:strRef>
          </c:cat>
          <c:val>
            <c:numRef>
              <c:f>'IoT installed base – World'!$G$47:$O$47</c:f>
              <c:numCache>
                <c:formatCode>#,##0</c:formatCode>
                <c:ptCount val="9"/>
                <c:pt idx="0">
                  <c:v>561872.8768330306</c:v>
                </c:pt>
                <c:pt idx="1">
                  <c:v>881646.45392132481</c:v>
                </c:pt>
                <c:pt idx="2">
                  <c:v>1201762.4769576015</c:v>
                </c:pt>
                <c:pt idx="3">
                  <c:v>1666537.2150663149</c:v>
                </c:pt>
                <c:pt idx="4">
                  <c:v>2311397.4343906948</c:v>
                </c:pt>
                <c:pt idx="5">
                  <c:v>3012795.5168702565</c:v>
                </c:pt>
                <c:pt idx="6">
                  <c:v>3937854.7169524189</c:v>
                </c:pt>
                <c:pt idx="7">
                  <c:v>5154524.9413813334</c:v>
                </c:pt>
                <c:pt idx="8">
                  <c:v>6733555.9530516332</c:v>
                </c:pt>
              </c:numCache>
            </c:numRef>
          </c:val>
          <c:extLst>
            <c:ext xmlns:c16="http://schemas.microsoft.com/office/drawing/2014/chart" uri="{C3380CC4-5D6E-409C-BE32-E72D297353CC}">
              <c16:uniqueId val="{00000002-6715-4395-BCCD-A75693626686}"/>
            </c:ext>
          </c:extLst>
        </c:ser>
        <c:ser>
          <c:idx val="3"/>
          <c:order val="3"/>
          <c:tx>
            <c:strRef>
              <c:f>'IoT installed base – World'!$B$48</c:f>
              <c:strCache>
                <c:ptCount val="1"/>
                <c:pt idx="0">
                  <c:v>Home CE</c:v>
                </c:pt>
              </c:strCache>
            </c:strRef>
          </c:tx>
          <c:spPr>
            <a:solidFill>
              <a:schemeClr val="accent4"/>
            </a:solidFill>
            <a:ln>
              <a:noFill/>
            </a:ln>
            <a:effectLst/>
          </c:spPr>
          <c:invertIfNegative val="0"/>
          <c:cat>
            <c:strRef>
              <c:f>'IoT installed base – World'!$G$44:$O$44</c:f>
              <c:strCache>
                <c:ptCount val="9"/>
                <c:pt idx="0">
                  <c:v>CY19</c:v>
                </c:pt>
                <c:pt idx="1">
                  <c:v>CY20</c:v>
                </c:pt>
                <c:pt idx="2">
                  <c:v>CY21</c:v>
                </c:pt>
                <c:pt idx="3">
                  <c:v>CY22</c:v>
                </c:pt>
                <c:pt idx="4">
                  <c:v>CY23</c:v>
                </c:pt>
                <c:pt idx="5">
                  <c:v>CY24</c:v>
                </c:pt>
                <c:pt idx="6">
                  <c:v>CY25</c:v>
                </c:pt>
                <c:pt idx="7">
                  <c:v>CY26</c:v>
                </c:pt>
                <c:pt idx="8">
                  <c:v>CY27</c:v>
                </c:pt>
              </c:strCache>
            </c:strRef>
          </c:cat>
          <c:val>
            <c:numRef>
              <c:f>'IoT installed base – World'!$G$48:$O$48</c:f>
              <c:numCache>
                <c:formatCode>#,##0</c:formatCode>
                <c:ptCount val="9"/>
                <c:pt idx="0">
                  <c:v>2575560.0239775437</c:v>
                </c:pt>
                <c:pt idx="1">
                  <c:v>2673774.6557373637</c:v>
                </c:pt>
                <c:pt idx="2">
                  <c:v>2800969.7382669379</c:v>
                </c:pt>
                <c:pt idx="3">
                  <c:v>2952878.3481553094</c:v>
                </c:pt>
                <c:pt idx="4">
                  <c:v>3134625.7090901462</c:v>
                </c:pt>
                <c:pt idx="5">
                  <c:v>3337410.4638340045</c:v>
                </c:pt>
                <c:pt idx="6">
                  <c:v>3554585.0880399086</c:v>
                </c:pt>
                <c:pt idx="7">
                  <c:v>4722876.7454703171</c:v>
                </c:pt>
                <c:pt idx="8">
                  <c:v>5669087.4048804166</c:v>
                </c:pt>
              </c:numCache>
            </c:numRef>
          </c:val>
          <c:extLst>
            <c:ext xmlns:c16="http://schemas.microsoft.com/office/drawing/2014/chart" uri="{C3380CC4-5D6E-409C-BE32-E72D297353CC}">
              <c16:uniqueId val="{00000003-6715-4395-BCCD-A75693626686}"/>
            </c:ext>
          </c:extLst>
        </c:ser>
        <c:ser>
          <c:idx val="4"/>
          <c:order val="4"/>
          <c:tx>
            <c:strRef>
              <c:f>'IoT installed base – World'!$B$49</c:f>
              <c:strCache>
                <c:ptCount val="1"/>
                <c:pt idx="0">
                  <c:v>PC peripherals and printers</c:v>
                </c:pt>
              </c:strCache>
            </c:strRef>
          </c:tx>
          <c:spPr>
            <a:solidFill>
              <a:schemeClr val="accent5"/>
            </a:solidFill>
            <a:ln>
              <a:noFill/>
            </a:ln>
            <a:effectLst/>
          </c:spPr>
          <c:invertIfNegative val="0"/>
          <c:cat>
            <c:strRef>
              <c:f>'IoT installed base – World'!$G$44:$O$44</c:f>
              <c:strCache>
                <c:ptCount val="9"/>
                <c:pt idx="0">
                  <c:v>CY19</c:v>
                </c:pt>
                <c:pt idx="1">
                  <c:v>CY20</c:v>
                </c:pt>
                <c:pt idx="2">
                  <c:v>CY21</c:v>
                </c:pt>
                <c:pt idx="3">
                  <c:v>CY22</c:v>
                </c:pt>
                <c:pt idx="4">
                  <c:v>CY23</c:v>
                </c:pt>
                <c:pt idx="5">
                  <c:v>CY24</c:v>
                </c:pt>
                <c:pt idx="6">
                  <c:v>CY25</c:v>
                </c:pt>
                <c:pt idx="7">
                  <c:v>CY26</c:v>
                </c:pt>
                <c:pt idx="8">
                  <c:v>CY27</c:v>
                </c:pt>
              </c:strCache>
            </c:strRef>
          </c:cat>
          <c:val>
            <c:numRef>
              <c:f>'IoT installed base – World'!$G$49:$O$49</c:f>
              <c:numCache>
                <c:formatCode>#,##0</c:formatCode>
                <c:ptCount val="9"/>
                <c:pt idx="0">
                  <c:v>1512134.9832404002</c:v>
                </c:pt>
                <c:pt idx="1">
                  <c:v>1782442.1215598157</c:v>
                </c:pt>
                <c:pt idx="2">
                  <c:v>1984126.7961668656</c:v>
                </c:pt>
                <c:pt idx="3">
                  <c:v>2155182.8163262354</c:v>
                </c:pt>
                <c:pt idx="4">
                  <c:v>2297587.5342582813</c:v>
                </c:pt>
                <c:pt idx="5">
                  <c:v>2494129.7471845471</c:v>
                </c:pt>
                <c:pt idx="6">
                  <c:v>2594141.9344654614</c:v>
                </c:pt>
                <c:pt idx="7">
                  <c:v>2704858.9651411721</c:v>
                </c:pt>
                <c:pt idx="8">
                  <c:v>2759645.2123578135</c:v>
                </c:pt>
              </c:numCache>
            </c:numRef>
          </c:val>
          <c:extLst>
            <c:ext xmlns:c16="http://schemas.microsoft.com/office/drawing/2014/chart" uri="{C3380CC4-5D6E-409C-BE32-E72D297353CC}">
              <c16:uniqueId val="{00000004-6715-4395-BCCD-A75693626686}"/>
            </c:ext>
          </c:extLst>
        </c:ser>
        <c:ser>
          <c:idx val="5"/>
          <c:order val="5"/>
          <c:tx>
            <c:strRef>
              <c:f>'IoT installed base – World'!$B$50</c:f>
              <c:strCache>
                <c:ptCount val="1"/>
                <c:pt idx="0">
                  <c:v>Sports, fitness, and activity</c:v>
                </c:pt>
              </c:strCache>
            </c:strRef>
          </c:tx>
          <c:spPr>
            <a:solidFill>
              <a:schemeClr val="accent6"/>
            </a:solidFill>
            <a:ln>
              <a:noFill/>
            </a:ln>
            <a:effectLst/>
          </c:spPr>
          <c:invertIfNegative val="0"/>
          <c:cat>
            <c:strRef>
              <c:f>'IoT installed base – World'!$G$44:$O$44</c:f>
              <c:strCache>
                <c:ptCount val="9"/>
                <c:pt idx="0">
                  <c:v>CY19</c:v>
                </c:pt>
                <c:pt idx="1">
                  <c:v>CY20</c:v>
                </c:pt>
                <c:pt idx="2">
                  <c:v>CY21</c:v>
                </c:pt>
                <c:pt idx="3">
                  <c:v>CY22</c:v>
                </c:pt>
                <c:pt idx="4">
                  <c:v>CY23</c:v>
                </c:pt>
                <c:pt idx="5">
                  <c:v>CY24</c:v>
                </c:pt>
                <c:pt idx="6">
                  <c:v>CY25</c:v>
                </c:pt>
                <c:pt idx="7">
                  <c:v>CY26</c:v>
                </c:pt>
                <c:pt idx="8">
                  <c:v>CY27</c:v>
                </c:pt>
              </c:strCache>
            </c:strRef>
          </c:cat>
          <c:val>
            <c:numRef>
              <c:f>'IoT installed base – World'!$G$50:$O$50</c:f>
              <c:numCache>
                <c:formatCode>#,##0</c:formatCode>
                <c:ptCount val="9"/>
                <c:pt idx="0">
                  <c:v>408491.27943108632</c:v>
                </c:pt>
                <c:pt idx="1">
                  <c:v>533605.22219596233</c:v>
                </c:pt>
                <c:pt idx="2">
                  <c:v>669754.57261780044</c:v>
                </c:pt>
                <c:pt idx="3">
                  <c:v>808001.89337097807</c:v>
                </c:pt>
                <c:pt idx="4">
                  <c:v>944777.13427023671</c:v>
                </c:pt>
                <c:pt idx="5">
                  <c:v>1086018.850420848</c:v>
                </c:pt>
                <c:pt idx="6">
                  <c:v>1235060.897499728</c:v>
                </c:pt>
                <c:pt idx="7">
                  <c:v>1393097.5232661744</c:v>
                </c:pt>
                <c:pt idx="8">
                  <c:v>1561323.0369526616</c:v>
                </c:pt>
              </c:numCache>
            </c:numRef>
          </c:val>
          <c:extLst>
            <c:ext xmlns:c16="http://schemas.microsoft.com/office/drawing/2014/chart" uri="{C3380CC4-5D6E-409C-BE32-E72D297353CC}">
              <c16:uniqueId val="{00000005-6715-4395-BCCD-A75693626686}"/>
            </c:ext>
          </c:extLst>
        </c:ser>
        <c:dLbls>
          <c:showLegendKey val="0"/>
          <c:showVal val="0"/>
          <c:showCatName val="0"/>
          <c:showSerName val="0"/>
          <c:showPercent val="0"/>
          <c:showBubbleSize val="0"/>
        </c:dLbls>
        <c:gapWidth val="150"/>
        <c:overlap val="100"/>
        <c:axId val="1322658111"/>
        <c:axId val="1322649791"/>
      </c:barChart>
      <c:catAx>
        <c:axId val="1322658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2649791"/>
        <c:crosses val="autoZero"/>
        <c:auto val="1"/>
        <c:lblAlgn val="ctr"/>
        <c:lblOffset val="100"/>
        <c:noMultiLvlLbl val="0"/>
      </c:catAx>
      <c:valAx>
        <c:axId val="132264979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2658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Cellular $/GB</c:v>
                </c:pt>
                <c:pt idx="1">
                  <c:v>Fixed $/GB</c:v>
                </c:pt>
              </c:strCache>
            </c:strRef>
          </c:cat>
          <c:val>
            <c:numRef>
              <c:f>Sheet1!$B$2:$B$3</c:f>
              <c:numCache>
                <c:formatCode>General</c:formatCode>
                <c:ptCount val="2"/>
                <c:pt idx="0">
                  <c:v>0.37</c:v>
                </c:pt>
                <c:pt idx="1">
                  <c:v>0.19</c:v>
                </c:pt>
              </c:numCache>
            </c:numRef>
          </c:val>
          <c:extLst>
            <c:ext xmlns:c16="http://schemas.microsoft.com/office/drawing/2014/chart" uri="{C3380CC4-5D6E-409C-BE32-E72D297353CC}">
              <c16:uniqueId val="{00000000-3683-4E76-8A45-361230EEC40A}"/>
            </c:ext>
          </c:extLst>
        </c:ser>
        <c:ser>
          <c:idx val="1"/>
          <c:order val="1"/>
          <c:tx>
            <c:strRef>
              <c:f>Sheet1!$C$1</c:f>
              <c:strCache>
                <c:ptCount val="1"/>
                <c:pt idx="0">
                  <c:v>2027</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Cellular $/GB</c:v>
                </c:pt>
                <c:pt idx="1">
                  <c:v>Fixed $/GB</c:v>
                </c:pt>
              </c:strCache>
            </c:strRef>
          </c:cat>
          <c:val>
            <c:numRef>
              <c:f>Sheet1!$C$2:$C$3</c:f>
              <c:numCache>
                <c:formatCode>General</c:formatCode>
                <c:ptCount val="2"/>
                <c:pt idx="0">
                  <c:v>0.25</c:v>
                </c:pt>
                <c:pt idx="1">
                  <c:v>7.0000000000000007E-2</c:v>
                </c:pt>
              </c:numCache>
            </c:numRef>
          </c:val>
          <c:extLst>
            <c:ext xmlns:c16="http://schemas.microsoft.com/office/drawing/2014/chart" uri="{C3380CC4-5D6E-409C-BE32-E72D297353CC}">
              <c16:uniqueId val="{00000001-3683-4E76-8A45-361230EEC40A}"/>
            </c:ext>
          </c:extLst>
        </c:ser>
        <c:dLbls>
          <c:showLegendKey val="0"/>
          <c:showVal val="0"/>
          <c:showCatName val="0"/>
          <c:showSerName val="0"/>
          <c:showPercent val="0"/>
          <c:showBubbleSize val="0"/>
        </c:dLbls>
        <c:gapWidth val="219"/>
        <c:overlap val="-27"/>
        <c:axId val="886011583"/>
        <c:axId val="886011167"/>
      </c:barChart>
      <c:catAx>
        <c:axId val="8860115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6011167"/>
        <c:crosses val="autoZero"/>
        <c:auto val="1"/>
        <c:lblAlgn val="ctr"/>
        <c:lblOffset val="100"/>
        <c:noMultiLvlLbl val="0"/>
      </c:catAx>
      <c:valAx>
        <c:axId val="8860111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60115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dirty="0"/>
              <a:t>Change in OpEx/Rev and CapEx/Rev from 2010/11 - 2020/21</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'Data for Charts 4 - 9'!$AH$5</c:f>
              <c:strCache>
                <c:ptCount val="1"/>
                <c:pt idx="0">
                  <c:v>Capex/rev delta</c:v>
                </c:pt>
              </c:strCache>
            </c:strRef>
          </c:tx>
          <c:spPr>
            <a:ln w="28575" cap="rnd">
              <a:noFill/>
              <a:round/>
            </a:ln>
            <a:effectLst/>
          </c:spPr>
          <c:marker>
            <c:symbol val="circle"/>
            <c:size val="5"/>
            <c:spPr>
              <a:solidFill>
                <a:schemeClr val="accent1"/>
              </a:solidFill>
              <a:ln w="9525">
                <a:solidFill>
                  <a:schemeClr val="accent1"/>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481D-4F62-BFA2-A7533E5983D9}"/>
                </c:ext>
              </c:extLst>
            </c:dLbl>
            <c:dLbl>
              <c:idx val="1"/>
              <c:tx>
                <c:rich>
                  <a:bodyPr/>
                  <a:lstStyle/>
                  <a:p>
                    <a:fld id="{9F5CEC3F-0815-4C91-8EA4-22DC65D7BC7C}"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1D-4F62-BFA2-A7533E5983D9}"/>
                </c:ext>
              </c:extLst>
            </c:dLbl>
            <c:dLbl>
              <c:idx val="2"/>
              <c:layout>
                <c:manualLayout>
                  <c:x val="-2.82473269074551E-2"/>
                  <c:y val="2.0895521733207294E-2"/>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1334DDD6-0FCB-4BBE-88CF-9400A52C5D22}" type="CELLRANGE">
                      <a:rPr lang="en-US" dirty="0"/>
                      <a:pPr>
                        <a:defRPr/>
                      </a:pPr>
                      <a:t>[CELLRANGE]</a:t>
                    </a:fld>
                    <a:endParaRPr lang="en-US"/>
                  </a:p>
                </c:rich>
              </c:tx>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gd name="adj1" fmla="val 14092"/>
                        <a:gd name="adj2" fmla="val 50444"/>
                        <a:gd name="adj3" fmla="val -57139"/>
                        <a:gd name="adj4" fmla="val 88391"/>
                      </a:avLst>
                    </a:prstGeom>
                    <a:noFill/>
                    <a:ln>
                      <a:noFill/>
                    </a:ln>
                  </c15:spPr>
                  <c15:dlblFieldTable/>
                  <c15:showDataLabelsRange val="1"/>
                </c:ext>
                <c:ext xmlns:c16="http://schemas.microsoft.com/office/drawing/2014/chart" uri="{C3380CC4-5D6E-409C-BE32-E72D297353CC}">
                  <c16:uniqueId val="{00000002-481D-4F62-BFA2-A7533E5983D9}"/>
                </c:ext>
              </c:extLst>
            </c:dLbl>
            <c:dLbl>
              <c:idx val="3"/>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59CFCF2B-EEAF-4341-8C90-7539A9E4E702}" type="CELLRANGE">
                      <a:rPr lang="en-US"/>
                      <a:pPr>
                        <a:defRPr/>
                      </a:pPr>
                      <a:t>[CELLRANGE]</a:t>
                    </a:fld>
                    <a:endParaRPr lang="en-US"/>
                  </a:p>
                </c:rich>
              </c:tx>
              <c:spPr>
                <a:solidFill>
                  <a:srgbClr val="FFFFFF">
                    <a:lumMod val="85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03-481D-4F62-BFA2-A7533E5983D9}"/>
                </c:ext>
              </c:extLst>
            </c:dLbl>
            <c:dLbl>
              <c:idx val="4"/>
              <c:layout>
                <c:manualLayout>
                  <c:x val="2.7856137550341442E-2"/>
                  <c:y val="-1.8141966242729193E-2"/>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0A537120-2ED7-40B0-815B-AE57FFEB9A0B}" type="CELLRANGE">
                      <a:rPr lang="en-US" dirty="0"/>
                      <a:pPr>
                        <a:defRPr/>
                      </a:pPr>
                      <a:t>[CELLRANGE]</a:t>
                    </a:fld>
                    <a:endParaRPr lang="en-US"/>
                  </a:p>
                </c:rich>
              </c:tx>
              <c:spPr>
                <a:solidFill>
                  <a:srgbClr val="A54EAC">
                    <a:lumMod val="40000"/>
                    <a:lumOff val="60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showDataLabelsRange val="1"/>
                </c:ext>
                <c:ext xmlns:c16="http://schemas.microsoft.com/office/drawing/2014/chart" uri="{C3380CC4-5D6E-409C-BE32-E72D297353CC}">
                  <c16:uniqueId val="{00000004-481D-4F62-BFA2-A7533E5983D9}"/>
                </c:ext>
              </c:extLst>
            </c:dLbl>
            <c:dLbl>
              <c:idx val="5"/>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4E6A35E0-2DB0-444D-8830-4695C0C9C86B}" type="CELLRANGE">
                      <a:rPr lang="en-US"/>
                      <a:pPr>
                        <a:defRPr/>
                      </a:pPr>
                      <a:t>[CELLRANGE]</a:t>
                    </a:fld>
                    <a:endParaRPr lang="en-US"/>
                  </a:p>
                </c:rich>
              </c:tx>
              <c:spPr>
                <a:solidFill>
                  <a:srgbClr val="FFFFFF">
                    <a:lumMod val="85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05-481D-4F62-BFA2-A7533E5983D9}"/>
                </c:ext>
              </c:extLst>
            </c:dLbl>
            <c:dLbl>
              <c:idx val="6"/>
              <c:layout>
                <c:manualLayout>
                  <c:x val="3.0951263944822755E-3"/>
                  <c:y val="1.8141966242729152E-2"/>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bg1"/>
                        </a:solidFill>
                        <a:latin typeface="+mn-lt"/>
                        <a:ea typeface="+mn-ea"/>
                        <a:cs typeface="+mn-cs"/>
                      </a:defRPr>
                    </a:pPr>
                    <a:fld id="{07FFB012-1633-4006-80E6-DB2D8DED12F8}" type="CELLRANGE">
                      <a:rPr lang="en-US">
                        <a:solidFill>
                          <a:schemeClr val="bg1"/>
                        </a:solidFill>
                      </a:rPr>
                      <a:pPr>
                        <a:defRPr>
                          <a:solidFill>
                            <a:schemeClr val="bg1"/>
                          </a:solidFill>
                        </a:defRPr>
                      </a:pPr>
                      <a:t>[CELLRANGE]</a:t>
                    </a:fld>
                    <a:endParaRPr lang="en-US"/>
                  </a:p>
                </c:rich>
              </c:tx>
              <c:spPr>
                <a:solidFill>
                  <a:srgbClr val="FF3399"/>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bg1"/>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showDataLabelsRange val="1"/>
                </c:ext>
                <c:ext xmlns:c16="http://schemas.microsoft.com/office/drawing/2014/chart" uri="{C3380CC4-5D6E-409C-BE32-E72D297353CC}">
                  <c16:uniqueId val="{00000006-481D-4F62-BFA2-A7533E5983D9}"/>
                </c:ext>
              </c:extLst>
            </c:dLbl>
            <c:dLbl>
              <c:idx val="7"/>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bg1"/>
                        </a:solidFill>
                        <a:latin typeface="+mn-lt"/>
                        <a:ea typeface="+mn-ea"/>
                        <a:cs typeface="+mn-cs"/>
                      </a:defRPr>
                    </a:pPr>
                    <a:fld id="{3041656B-27A7-4A10-9A29-21BDA8123D8A}" type="CELLRANGE">
                      <a:rPr lang="en-US"/>
                      <a:pPr>
                        <a:defRPr>
                          <a:solidFill>
                            <a:schemeClr val="bg1"/>
                          </a:solidFill>
                        </a:defRPr>
                      </a:pPr>
                      <a:t>[CELLRANGE]</a:t>
                    </a:fld>
                    <a:endParaRPr lang="en-US"/>
                  </a:p>
                </c:rich>
              </c:tx>
              <c:spPr>
                <a:solidFill>
                  <a:srgbClr val="FF3399"/>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bg1"/>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07-481D-4F62-BFA2-A7533E5983D9}"/>
                </c:ext>
              </c:extLst>
            </c:dLbl>
            <c:dLbl>
              <c:idx val="8"/>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tx1"/>
                        </a:solidFill>
                        <a:latin typeface="+mn-lt"/>
                        <a:ea typeface="+mn-ea"/>
                        <a:cs typeface="+mn-cs"/>
                      </a:defRPr>
                    </a:pPr>
                    <a:fld id="{05EA3228-AA4B-4615-B3CB-F677CF27F4C9}" type="CELLRANGE">
                      <a:rPr lang="en-US"/>
                      <a:pPr>
                        <a:defRPr>
                          <a:solidFill>
                            <a:schemeClr val="tx1"/>
                          </a:solidFill>
                        </a:defRPr>
                      </a:pPr>
                      <a:t>[CELLRANGE]</a:t>
                    </a:fld>
                    <a:endParaRPr lang="en-US"/>
                  </a:p>
                </c:rich>
              </c:tx>
              <c:spPr>
                <a:solidFill>
                  <a:srgbClr val="52AAAE"/>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tx1"/>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08-481D-4F62-BFA2-A7533E5983D9}"/>
                </c:ext>
              </c:extLst>
            </c:dLbl>
            <c:dLbl>
              <c:idx val="9"/>
              <c:tx>
                <c:rich>
                  <a:bodyPr/>
                  <a:lstStyle/>
                  <a:p>
                    <a:fld id="{B0188C2A-1F76-41F9-BEF9-8EBA5A5261E4}"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81D-4F62-BFA2-A7533E5983D9}"/>
                </c:ext>
              </c:extLst>
            </c:dLbl>
            <c:dLbl>
              <c:idx val="10"/>
              <c:layout>
                <c:manualLayout>
                  <c:x val="1.093444912546649E-2"/>
                  <c:y val="1.5323382604352016E-2"/>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A5111DAB-0199-4901-859E-716A92697E05}" type="CELLRANGE">
                      <a:rPr lang="en-US" dirty="0"/>
                      <a:pPr>
                        <a:defRPr/>
                      </a:pPr>
                      <a:t>[CELLRANGE]</a:t>
                    </a:fld>
                    <a:endParaRPr lang="en-US"/>
                  </a:p>
                </c:rich>
              </c:tx>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gd name="adj1" fmla="val 18750"/>
                        <a:gd name="adj2" fmla="val 3839"/>
                        <a:gd name="adj3" fmla="val -28569"/>
                        <a:gd name="adj4" fmla="val -43991"/>
                      </a:avLst>
                    </a:prstGeom>
                    <a:noFill/>
                    <a:ln>
                      <a:noFill/>
                    </a:ln>
                  </c15:spPr>
                  <c15:dlblFieldTable/>
                  <c15:showDataLabelsRange val="1"/>
                </c:ext>
                <c:ext xmlns:c16="http://schemas.microsoft.com/office/drawing/2014/chart" uri="{C3380CC4-5D6E-409C-BE32-E72D297353CC}">
                  <c16:uniqueId val="{0000000A-481D-4F62-BFA2-A7533E5983D9}"/>
                </c:ext>
              </c:extLst>
            </c:dLbl>
            <c:dLbl>
              <c:idx val="11"/>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61670B5E-5991-477C-89C4-B7D639D74C5F}" type="CELLRANGE">
                      <a:rPr lang="en-US"/>
                      <a:pPr>
                        <a:defRPr/>
                      </a:pPr>
                      <a:t>[CELLRANGE]</a:t>
                    </a:fld>
                    <a:endParaRPr lang="en-US"/>
                  </a:p>
                </c:rich>
              </c:tx>
              <c:spPr>
                <a:solidFill>
                  <a:srgbClr val="A54EAC">
                    <a:lumMod val="40000"/>
                    <a:lumOff val="60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0B-481D-4F62-BFA2-A7533E5983D9}"/>
                </c:ext>
              </c:extLst>
            </c:dLbl>
            <c:dLbl>
              <c:idx val="12"/>
              <c:layout>
                <c:manualLayout>
                  <c:x val="-6.1050674283854633E-2"/>
                  <c:y val="2.0895521733207193E-2"/>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87DF4E22-3AA6-4DDE-8810-26AAC4C0A465}" type="CELLRANGE">
                      <a:rPr lang="en-US" dirty="0"/>
                      <a:pPr>
                        <a:defRPr/>
                      </a:pPr>
                      <a:t>[CELLRANGE]</a:t>
                    </a:fld>
                    <a:endParaRPr lang="en-US"/>
                  </a:p>
                </c:rich>
              </c:tx>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gd name="adj1" fmla="val 51358"/>
                        <a:gd name="adj2" fmla="val 103109"/>
                        <a:gd name="adj3" fmla="val -57139"/>
                        <a:gd name="adj4" fmla="val 187661"/>
                      </a:avLst>
                    </a:prstGeom>
                    <a:noFill/>
                    <a:ln>
                      <a:noFill/>
                    </a:ln>
                  </c15:spPr>
                  <c15:dlblFieldTable/>
                  <c15:showDataLabelsRange val="1"/>
                </c:ext>
                <c:ext xmlns:c16="http://schemas.microsoft.com/office/drawing/2014/chart" uri="{C3380CC4-5D6E-409C-BE32-E72D297353CC}">
                  <c16:uniqueId val="{0000000C-481D-4F62-BFA2-A7533E5983D9}"/>
                </c:ext>
              </c:extLst>
            </c:dLbl>
            <c:dLbl>
              <c:idx val="13"/>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09A60740-C9EC-41E2-A4B2-6DAC3D2CD003}" type="CELLRANGE">
                      <a:rPr lang="en-US"/>
                      <a:pPr>
                        <a:defRPr/>
                      </a:pPr>
                      <a:t>[CELLRANGE]</a:t>
                    </a:fld>
                    <a:endParaRPr lang="en-US"/>
                  </a:p>
                </c:rich>
              </c:tx>
              <c:spPr>
                <a:solidFill>
                  <a:srgbClr val="A54EAC">
                    <a:lumMod val="40000"/>
                    <a:lumOff val="60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0D-481D-4F62-BFA2-A7533E5983D9}"/>
                </c:ext>
              </c:extLst>
            </c:dLbl>
            <c:dLbl>
              <c:idx val="14"/>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4CA1A756-D098-48D7-B81C-8863C34043E2}" type="CELLRANGE">
                      <a:rPr lang="en-US"/>
                      <a:pPr>
                        <a:defRPr/>
                      </a:pPr>
                      <a:t>[CELLRANGE]</a:t>
                    </a:fld>
                    <a:endParaRPr lang="en-US"/>
                  </a:p>
                </c:rich>
              </c:tx>
              <c:spPr>
                <a:solidFill>
                  <a:srgbClr val="FFFFFF">
                    <a:lumMod val="85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0E-481D-4F62-BFA2-A7533E5983D9}"/>
                </c:ext>
              </c:extLst>
            </c:dLbl>
            <c:dLbl>
              <c:idx val="15"/>
              <c:tx>
                <c:rich>
                  <a:bodyPr/>
                  <a:lstStyle/>
                  <a:p>
                    <a:fld id="{65252CB3-1FD0-4598-80B1-2D74949A6FBC}"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81D-4F62-BFA2-A7533E5983D9}"/>
                </c:ext>
              </c:extLst>
            </c:dLbl>
            <c:dLbl>
              <c:idx val="16"/>
              <c:layout>
                <c:manualLayout>
                  <c:x val="-8.0185960253421062E-2"/>
                  <c:y val="-2.7860695644277415E-3"/>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105E49AE-692E-4C55-B42B-906B1D800D0C}" type="CELLRANGE">
                      <a:rPr lang="en-US" dirty="0"/>
                      <a:pPr>
                        <a:defRPr/>
                      </a:pPr>
                      <a:t>[CELLRANGE]</a:t>
                    </a:fld>
                    <a:endParaRPr lang="en-US"/>
                  </a:p>
                </c:rich>
              </c:tx>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gd name="adj1" fmla="val 46700"/>
                        <a:gd name="adj2" fmla="val 102028"/>
                        <a:gd name="adj3" fmla="val 64285"/>
                        <a:gd name="adj4" fmla="val 218134"/>
                      </a:avLst>
                    </a:prstGeom>
                    <a:noFill/>
                    <a:ln>
                      <a:noFill/>
                    </a:ln>
                  </c15:spPr>
                  <c15:dlblFieldTable/>
                  <c15:showDataLabelsRange val="1"/>
                </c:ext>
                <c:ext xmlns:c16="http://schemas.microsoft.com/office/drawing/2014/chart" uri="{C3380CC4-5D6E-409C-BE32-E72D297353CC}">
                  <c16:uniqueId val="{00000010-481D-4F62-BFA2-A7533E5983D9}"/>
                </c:ext>
              </c:extLst>
            </c:dLbl>
            <c:dLbl>
              <c:idx val="17"/>
              <c:tx>
                <c:rich>
                  <a:bodyPr/>
                  <a:lstStyle/>
                  <a:p>
                    <a:fld id="{621B373C-3E9C-415C-85E6-709C7066A5F3}"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81D-4F62-BFA2-A7533E5983D9}"/>
                </c:ext>
              </c:extLst>
            </c:dLbl>
            <c:dLbl>
              <c:idx val="18"/>
              <c:tx>
                <c:rich>
                  <a:bodyPr/>
                  <a:lstStyle/>
                  <a:p>
                    <a:fld id="{362A8A5B-5903-451D-9EC7-4ADF7E45EE6C}"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81D-4F62-BFA2-A7533E5983D9}"/>
                </c:ext>
              </c:extLst>
            </c:dLbl>
            <c:dLbl>
              <c:idx val="19"/>
              <c:tx>
                <c:rich>
                  <a:bodyPr/>
                  <a:lstStyle/>
                  <a:p>
                    <a:fld id="{71ADB266-9C4A-4DED-A593-7E3749A537B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81D-4F62-BFA2-A7533E5983D9}"/>
                </c:ext>
              </c:extLst>
            </c:dLbl>
            <c:dLbl>
              <c:idx val="20"/>
              <c:tx>
                <c:rich>
                  <a:bodyPr/>
                  <a:lstStyle/>
                  <a:p>
                    <a:fld id="{C0A4D347-0C2F-42E5-ABE5-C966E3EFFC7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81D-4F62-BFA2-A7533E5983D9}"/>
                </c:ext>
              </c:extLst>
            </c:dLbl>
            <c:dLbl>
              <c:idx val="21"/>
              <c:tx>
                <c:rich>
                  <a:bodyPr/>
                  <a:lstStyle/>
                  <a:p>
                    <a:fld id="{372D2E11-FB0D-4CD3-9300-EE43FA044CE2}"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81D-4F62-BFA2-A7533E5983D9}"/>
                </c:ext>
              </c:extLst>
            </c:dLbl>
            <c:dLbl>
              <c:idx val="22"/>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bg1"/>
                        </a:solidFill>
                        <a:latin typeface="+mn-lt"/>
                        <a:ea typeface="+mn-ea"/>
                        <a:cs typeface="+mn-cs"/>
                      </a:defRPr>
                    </a:pPr>
                    <a:fld id="{7FC719AF-7379-42A6-97DD-9561D22BD014}" type="CELLRANGE">
                      <a:rPr lang="en-US"/>
                      <a:pPr>
                        <a:defRPr>
                          <a:solidFill>
                            <a:schemeClr val="bg1"/>
                          </a:solidFill>
                        </a:defRPr>
                      </a:pPr>
                      <a:t>[CELLRANGE]</a:t>
                    </a:fld>
                    <a:endParaRPr lang="en-US"/>
                  </a:p>
                </c:rich>
              </c:tx>
              <c:spPr>
                <a:solidFill>
                  <a:srgbClr val="FF3399"/>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bg1"/>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16-481D-4F62-BFA2-A7533E5983D9}"/>
                </c:ext>
              </c:extLst>
            </c:dLbl>
            <c:dLbl>
              <c:idx val="23"/>
              <c:delete val="1"/>
              <c:extLst>
                <c:ext xmlns:c15="http://schemas.microsoft.com/office/drawing/2012/chart" uri="{CE6537A1-D6FC-4f65-9D91-7224C49458BB}"/>
                <c:ext xmlns:c16="http://schemas.microsoft.com/office/drawing/2014/chart" uri="{C3380CC4-5D6E-409C-BE32-E72D297353CC}">
                  <c16:uniqueId val="{00000017-481D-4F62-BFA2-A7533E5983D9}"/>
                </c:ext>
              </c:extLst>
            </c:dLbl>
            <c:dLbl>
              <c:idx val="24"/>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0349EEDE-DE58-451B-8D53-6A1E8BA1CF47}" type="CELLRANGE">
                      <a:rPr lang="en-US"/>
                      <a:pPr>
                        <a:defRPr/>
                      </a:pPr>
                      <a:t>[CELLRANGE]</a:t>
                    </a:fld>
                    <a:endParaRPr lang="en-US"/>
                  </a:p>
                </c:rich>
              </c:tx>
              <c:spPr>
                <a:solidFill>
                  <a:srgbClr val="A54EAC">
                    <a:lumMod val="40000"/>
                    <a:lumOff val="60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18-481D-4F62-BFA2-A7533E5983D9}"/>
                </c:ext>
              </c:extLst>
            </c:dLbl>
            <c:dLbl>
              <c:idx val="25"/>
              <c:tx>
                <c:rich>
                  <a:bodyPr/>
                  <a:lstStyle/>
                  <a:p>
                    <a:fld id="{0516703E-F6BD-4D7D-9217-DE4117BF7765}"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81D-4F62-BFA2-A7533E5983D9}"/>
                </c:ext>
              </c:extLst>
            </c:dLbl>
            <c:dLbl>
              <c:idx val="26"/>
              <c:layout>
                <c:manualLayout>
                  <c:x val="1.8224081875777482E-3"/>
                  <c:y val="-3.3432834773131623E-2"/>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6DC76EDE-5CBD-4404-9D32-80C438F36942}" type="CELLRANGE">
                      <a:rPr lang="en-US" dirty="0"/>
                      <a:pPr>
                        <a:defRPr/>
                      </a:pPr>
                      <a:t>[CELLRANGE]</a:t>
                    </a:fld>
                    <a:endParaRPr lang="en-US"/>
                  </a:p>
                </c:rich>
              </c:tx>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gd name="adj1" fmla="val 37383"/>
                        <a:gd name="adj2" fmla="val -2059"/>
                        <a:gd name="adj3" fmla="val 221423"/>
                        <a:gd name="adj4" fmla="val -18039"/>
                      </a:avLst>
                    </a:prstGeom>
                    <a:noFill/>
                    <a:ln>
                      <a:noFill/>
                    </a:ln>
                  </c15:spPr>
                  <c15:dlblFieldTable/>
                  <c15:showDataLabelsRange val="1"/>
                </c:ext>
                <c:ext xmlns:c16="http://schemas.microsoft.com/office/drawing/2014/chart" uri="{C3380CC4-5D6E-409C-BE32-E72D297353CC}">
                  <c16:uniqueId val="{0000001A-481D-4F62-BFA2-A7533E5983D9}"/>
                </c:ext>
              </c:extLst>
            </c:dLbl>
            <c:dLbl>
              <c:idx val="27"/>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38A8947B-4E2F-46EA-A94E-4A5C5D92AD96}" type="CELLRANGE">
                      <a:rPr lang="en-US"/>
                      <a:pPr>
                        <a:defRPr/>
                      </a:pPr>
                      <a:t>[CELLRANGE]</a:t>
                    </a:fld>
                    <a:endParaRPr lang="en-US"/>
                  </a:p>
                </c:rich>
              </c:tx>
              <c:spPr>
                <a:solidFill>
                  <a:srgbClr val="FFFFFF">
                    <a:lumMod val="85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1B-481D-4F62-BFA2-A7533E5983D9}"/>
                </c:ext>
              </c:extLst>
            </c:dLbl>
            <c:dLbl>
              <c:idx val="28"/>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bg1"/>
                        </a:solidFill>
                        <a:latin typeface="+mn-lt"/>
                        <a:ea typeface="+mn-ea"/>
                        <a:cs typeface="+mn-cs"/>
                      </a:defRPr>
                    </a:pPr>
                    <a:fld id="{AEF393DC-D8B0-4578-A3C4-BE2EC88C05BE}" type="CELLRANGE">
                      <a:rPr lang="en-US"/>
                      <a:pPr>
                        <a:defRPr>
                          <a:solidFill>
                            <a:schemeClr val="bg1"/>
                          </a:solidFill>
                        </a:defRPr>
                      </a:pPr>
                      <a:t>[CELLRANGE]</a:t>
                    </a:fld>
                    <a:endParaRPr lang="en-US"/>
                  </a:p>
                </c:rich>
              </c:tx>
              <c:spPr>
                <a:solidFill>
                  <a:srgbClr val="FF3399"/>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bg1"/>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1C-481D-4F62-BFA2-A7533E5983D9}"/>
                </c:ext>
              </c:extLst>
            </c:dLbl>
            <c:dLbl>
              <c:idx val="29"/>
              <c:layout>
                <c:manualLayout>
                  <c:x val="9.1120409378887411E-4"/>
                  <c:y val="-1.2537313039924378E-2"/>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1D64283F-933E-45AA-A08C-E274376D0E00}" type="CELLRANGE">
                      <a:rPr lang="en-US" dirty="0"/>
                      <a:pPr>
                        <a:defRPr/>
                      </a:pPr>
                      <a:t>[CELLRANGE]</a:t>
                    </a:fld>
                    <a:endParaRPr lang="en-US"/>
                  </a:p>
                </c:rich>
              </c:tx>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gd name="adj1" fmla="val 37383"/>
                        <a:gd name="adj2" fmla="val -5368"/>
                        <a:gd name="adj3" fmla="val 114284"/>
                        <a:gd name="adj4" fmla="val -14774"/>
                      </a:avLst>
                    </a:prstGeom>
                    <a:noFill/>
                    <a:ln>
                      <a:noFill/>
                    </a:ln>
                  </c15:spPr>
                  <c15:dlblFieldTable/>
                  <c15:showDataLabelsRange val="1"/>
                </c:ext>
                <c:ext xmlns:c16="http://schemas.microsoft.com/office/drawing/2014/chart" uri="{C3380CC4-5D6E-409C-BE32-E72D297353CC}">
                  <c16:uniqueId val="{0000001D-481D-4F62-BFA2-A7533E5983D9}"/>
                </c:ext>
              </c:extLst>
            </c:dLbl>
            <c:dLbl>
              <c:idx val="30"/>
              <c:layout>
                <c:manualLayout>
                  <c:x val="2.5513714626088476E-2"/>
                  <c:y val="-8.3582086932829681E-3"/>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A7211D4A-F537-4CA0-9C59-8B0B2BB92090}" type="CELLRANGE">
                      <a:rPr lang="en-US" dirty="0"/>
                      <a:pPr>
                        <a:defRPr/>
                      </a:pPr>
                      <a:t>[CELLRANGE]</a:t>
                    </a:fld>
                    <a:endParaRPr lang="en-US"/>
                  </a:p>
                </c:rich>
              </c:tx>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gd name="adj1" fmla="val 42041"/>
                        <a:gd name="adj2" fmla="val -411"/>
                        <a:gd name="adj3" fmla="val 92856"/>
                        <a:gd name="adj4" fmla="val -50868"/>
                      </a:avLst>
                    </a:prstGeom>
                    <a:noFill/>
                    <a:ln>
                      <a:noFill/>
                    </a:ln>
                  </c15:spPr>
                  <c15:dlblFieldTable/>
                  <c15:showDataLabelsRange val="1"/>
                </c:ext>
                <c:ext xmlns:c16="http://schemas.microsoft.com/office/drawing/2014/chart" uri="{C3380CC4-5D6E-409C-BE32-E72D297353CC}">
                  <c16:uniqueId val="{0000001E-481D-4F62-BFA2-A7533E5983D9}"/>
                </c:ext>
              </c:extLst>
            </c:dLbl>
            <c:dLbl>
              <c:idx val="31"/>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91F4FC65-8A1B-473D-A4DD-AB8675B649BA}" type="CELLRANGE">
                      <a:rPr lang="en-US"/>
                      <a:pPr>
                        <a:defRPr/>
                      </a:pPr>
                      <a:t>[CELLRANGE]</a:t>
                    </a:fld>
                    <a:endParaRPr lang="en-US"/>
                  </a:p>
                </c:rich>
              </c:tx>
              <c:spPr>
                <a:solidFill>
                  <a:srgbClr val="FFFFFF">
                    <a:lumMod val="85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1F-481D-4F62-BFA2-A7533E5983D9}"/>
                </c:ext>
              </c:extLst>
            </c:dLbl>
            <c:dLbl>
              <c:idx val="32"/>
              <c:layout>
                <c:manualLayout>
                  <c:x val="-4.7382612877021453E-2"/>
                  <c:y val="-8.3582086932829681E-3"/>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DA59DD41-1300-45E1-A767-A447C47C1A93}" type="CELLRANGE">
                      <a:rPr lang="en-US" dirty="0"/>
                      <a:pPr>
                        <a:defRPr/>
                      </a:pPr>
                      <a:t>[CELLRANGE]</a:t>
                    </a:fld>
                    <a:endParaRPr lang="en-US"/>
                  </a:p>
                </c:rich>
              </c:tx>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gd name="adj1" fmla="val 51358"/>
                        <a:gd name="adj2" fmla="val 106475"/>
                        <a:gd name="adj3" fmla="val 92856"/>
                        <a:gd name="adj4" fmla="val 199654"/>
                      </a:avLst>
                    </a:prstGeom>
                    <a:noFill/>
                    <a:ln>
                      <a:noFill/>
                    </a:ln>
                  </c15:spPr>
                  <c15:dlblFieldTable/>
                  <c15:showDataLabelsRange val="1"/>
                </c:ext>
                <c:ext xmlns:c16="http://schemas.microsoft.com/office/drawing/2014/chart" uri="{C3380CC4-5D6E-409C-BE32-E72D297353CC}">
                  <c16:uniqueId val="{00000020-481D-4F62-BFA2-A7533E5983D9}"/>
                </c:ext>
              </c:extLst>
            </c:dLbl>
            <c:dLbl>
              <c:idx val="33"/>
              <c:layout>
                <c:manualLayout>
                  <c:x val="9.1120409378874054E-4"/>
                  <c:y val="1.1144278257710557E-2"/>
                </c:manualLayout>
              </c:layout>
              <c:tx>
                <c:rich>
                  <a:bodyPr/>
                  <a:lstStyle/>
                  <a:p>
                    <a:fld id="{ACA78AA9-96F3-4555-9431-88880ABD0BE1}" type="CELLRANGE">
                      <a:rPr lang="en-US" dirty="0"/>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81D-4F62-BFA2-A7533E5983D9}"/>
                </c:ext>
              </c:extLst>
            </c:dLbl>
            <c:dLbl>
              <c:idx val="34"/>
              <c:tx>
                <c:rich>
                  <a:bodyPr rot="0" spcFirstLastPara="1" vertOverflow="clip" horzOverflow="clip" vert="horz" wrap="square" lIns="36576" tIns="18288" rIns="36576" bIns="18288" anchor="ctr" anchorCtr="0">
                    <a:spAutoFit/>
                  </a:bodyPr>
                  <a:lstStyle/>
                  <a:p>
                    <a:pPr algn="ctr">
                      <a:defRPr lang="en-US" sz="1100" b="1" i="0" u="none" strike="noStrike" kern="1200" baseline="0">
                        <a:solidFill>
                          <a:schemeClr val="dk1">
                            <a:lumMod val="65000"/>
                            <a:lumOff val="35000"/>
                          </a:schemeClr>
                        </a:solidFill>
                        <a:latin typeface="+mn-lt"/>
                        <a:ea typeface="+mn-ea"/>
                        <a:cs typeface="+mn-cs"/>
                      </a:defRPr>
                    </a:pPr>
                    <a:fld id="{8BAFE3B8-9FF9-4976-BBD7-96EA30513C05}" type="CELLRANGE">
                      <a:rPr lang="en-US"/>
                      <a:pPr algn="ctr">
                        <a:defRPr lang="en-US"/>
                      </a:pPr>
                      <a:t>[CELLRANGE]</a:t>
                    </a:fld>
                    <a:endParaRPr lang="en-US"/>
                  </a:p>
                </c:rich>
              </c:tx>
              <c:spPr>
                <a:solidFill>
                  <a:srgbClr val="FFFFFF">
                    <a:lumMod val="85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0">
                  <a:spAutoFit/>
                </a:bodyPr>
                <a:lstStyle/>
                <a:p>
                  <a:pPr algn="ctr">
                    <a:defRPr lang="en-US"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22-481D-4F62-BFA2-A7533E5983D9}"/>
                </c:ext>
              </c:extLst>
            </c:dLbl>
            <c:dLbl>
              <c:idx val="35"/>
              <c:layout>
                <c:manualLayout>
                  <c:x val="0"/>
                  <c:y val="9.7512434754967372E-3"/>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E8EAACD4-B73C-4E5B-A39D-DBA90CEBBEC3}" type="CELLRANGE">
                      <a:rPr lang="en-US" dirty="0"/>
                      <a:pPr>
                        <a:defRPr/>
                      </a:pPr>
                      <a:t>[CELLRANGE]</a:t>
                    </a:fld>
                    <a:endParaRPr lang="en-US"/>
                  </a:p>
                </c:rich>
              </c:tx>
              <c:spPr>
                <a:solidFill>
                  <a:srgbClr val="A54EAC">
                    <a:lumMod val="40000"/>
                    <a:lumOff val="60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showDataLabelsRange val="1"/>
                </c:ext>
                <c:ext xmlns:c16="http://schemas.microsoft.com/office/drawing/2014/chart" uri="{C3380CC4-5D6E-409C-BE32-E72D297353CC}">
                  <c16:uniqueId val="{00000023-481D-4F62-BFA2-A7533E5983D9}"/>
                </c:ext>
              </c:extLst>
            </c:dLbl>
            <c:dLbl>
              <c:idx val="36"/>
              <c:layout>
                <c:manualLayout>
                  <c:x val="1.5490469594410861E-2"/>
                  <c:y val="5.4328356506338965E-2"/>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2408C193-7B91-474D-8A14-700A9297C3DA}" type="CELLRANGE">
                      <a:rPr lang="en-US" dirty="0"/>
                      <a:pPr>
                        <a:defRPr/>
                      </a:pPr>
                      <a:t>[CELLRANGE]</a:t>
                    </a:fld>
                    <a:endParaRPr lang="en-US"/>
                  </a:p>
                </c:rich>
              </c:tx>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gd name="adj1" fmla="val 42041"/>
                        <a:gd name="adj2" fmla="val 3614"/>
                        <a:gd name="adj3" fmla="val -228562"/>
                        <a:gd name="adj4" fmla="val -82436"/>
                      </a:avLst>
                    </a:prstGeom>
                    <a:noFill/>
                    <a:ln>
                      <a:noFill/>
                    </a:ln>
                  </c15:spPr>
                  <c15:dlblFieldTable/>
                  <c15:showDataLabelsRange val="1"/>
                </c:ext>
                <c:ext xmlns:c16="http://schemas.microsoft.com/office/drawing/2014/chart" uri="{C3380CC4-5D6E-409C-BE32-E72D297353CC}">
                  <c16:uniqueId val="{00000024-481D-4F62-BFA2-A7533E5983D9}"/>
                </c:ext>
              </c:extLst>
            </c:dLbl>
            <c:dLbl>
              <c:idx val="37"/>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890B5BCC-877A-445B-83B2-5666FD48AA12}" type="CELLRANGE">
                      <a:rPr lang="en-US"/>
                      <a:pPr>
                        <a:defRPr/>
                      </a:pPr>
                      <a:t>[CELLRANGE]</a:t>
                    </a:fld>
                    <a:endParaRPr lang="en-US"/>
                  </a:p>
                </c:rich>
              </c:tx>
              <c:spPr>
                <a:solidFill>
                  <a:srgbClr val="A54EAC">
                    <a:lumMod val="40000"/>
                    <a:lumOff val="60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25-481D-4F62-BFA2-A7533E5983D9}"/>
                </c:ext>
              </c:extLst>
            </c:dLbl>
            <c:dLbl>
              <c:idx val="38"/>
              <c:layout>
                <c:manualLayout>
                  <c:x val="-6.1050674283854633E-2"/>
                  <c:y val="-2.5074626079848856E-2"/>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fld id="{141DCC88-7122-4BE8-9D14-FF7AFA23D735}" type="CELLRANGE">
                      <a:rPr lang="en-US" dirty="0"/>
                      <a:pPr>
                        <a:defRPr/>
                      </a:pPr>
                      <a:t>[CELLRANGE]</a:t>
                    </a:fld>
                    <a:endParaRPr lang="en-US"/>
                  </a:p>
                </c:rich>
              </c:tx>
              <c:spPr>
                <a:solidFill>
                  <a:sysClr val="window" lastClr="FFFFFF"/>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gd name="adj1" fmla="val 46699"/>
                        <a:gd name="adj2" fmla="val 101004"/>
                        <a:gd name="adj3" fmla="val 178567"/>
                        <a:gd name="adj4" fmla="val 147292"/>
                      </a:avLst>
                    </a:prstGeom>
                    <a:noFill/>
                    <a:ln>
                      <a:noFill/>
                    </a:ln>
                  </c15:spPr>
                  <c15:dlblFieldTable/>
                  <c15:showDataLabelsRange val="1"/>
                </c:ext>
                <c:ext xmlns:c16="http://schemas.microsoft.com/office/drawing/2014/chart" uri="{C3380CC4-5D6E-409C-BE32-E72D297353CC}">
                  <c16:uniqueId val="{00000026-481D-4F62-BFA2-A7533E5983D9}"/>
                </c:ext>
              </c:extLst>
            </c:dLbl>
            <c:dLbl>
              <c:idx val="39"/>
              <c:tx>
                <c:rich>
                  <a:bodyPr rot="0" spcFirstLastPara="1" vertOverflow="clip" horzOverflow="clip" vert="horz" wrap="square" lIns="36576" tIns="18288" rIns="36576" bIns="18288" anchor="ctr" anchorCtr="0">
                    <a:spAutoFit/>
                  </a:bodyPr>
                  <a:lstStyle/>
                  <a:p>
                    <a:pPr algn="ctr">
                      <a:defRPr lang="en-US" sz="1100" b="1" i="0" u="none" strike="noStrike" kern="1200" baseline="0">
                        <a:solidFill>
                          <a:schemeClr val="bg1"/>
                        </a:solidFill>
                        <a:latin typeface="+mn-lt"/>
                        <a:ea typeface="+mn-ea"/>
                        <a:cs typeface="+mn-cs"/>
                      </a:defRPr>
                    </a:pPr>
                    <a:fld id="{24E846C6-A22F-4044-B527-F9352257F99E}" type="CELLRANGE">
                      <a:rPr lang="en-US"/>
                      <a:pPr algn="ctr">
                        <a:defRPr lang="en-US">
                          <a:solidFill>
                            <a:schemeClr val="bg1"/>
                          </a:solidFill>
                        </a:defRPr>
                      </a:pPr>
                      <a:t>[CELLRANGE]</a:t>
                    </a:fld>
                    <a:endParaRPr lang="en-US"/>
                  </a:p>
                </c:rich>
              </c:tx>
              <c:spPr>
                <a:solidFill>
                  <a:srgbClr val="FF3399"/>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0">
                  <a:spAutoFit/>
                </a:bodyPr>
                <a:lstStyle/>
                <a:p>
                  <a:pPr algn="ctr">
                    <a:defRPr lang="en-US" sz="1100" b="1" i="0" u="none" strike="noStrike" kern="1200" baseline="0">
                      <a:solidFill>
                        <a:schemeClr val="bg1"/>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prstGeom>
                    <a:noFill/>
                    <a:ln>
                      <a:noFill/>
                    </a:ln>
                  </c15:spPr>
                  <c15:dlblFieldTable/>
                  <c15:xForSave val="1"/>
                  <c15:showDataLabelsRange val="1"/>
                </c:ext>
                <c:ext xmlns:c16="http://schemas.microsoft.com/office/drawing/2014/chart" uri="{C3380CC4-5D6E-409C-BE32-E72D297353CC}">
                  <c16:uniqueId val="{00000027-481D-4F62-BFA2-A7533E5983D9}"/>
                </c:ext>
              </c:extLst>
            </c:dLbl>
            <c:dLbl>
              <c:idx val="40"/>
              <c:layout>
                <c:manualLayout>
                  <c:x val="2.733612281366489E-3"/>
                  <c:y val="-1.8109452168779655E-2"/>
                </c:manualLayout>
              </c:layout>
              <c:tx>
                <c:rich>
                  <a:bodyPr rot="0" spcFirstLastPara="1" vertOverflow="clip" horzOverflow="clip" vert="horz" wrap="square" lIns="36576" tIns="18288" rIns="36576" bIns="18288" anchor="ctr" anchorCtr="1">
                    <a:spAutoFit/>
                  </a:bodyPr>
                  <a:lstStyle/>
                  <a:p>
                    <a:pPr>
                      <a:defRPr sz="1100" b="1" i="0" u="none" strike="noStrike" kern="1200" baseline="0">
                        <a:solidFill>
                          <a:schemeClr val="bg1"/>
                        </a:solidFill>
                        <a:latin typeface="+mn-lt"/>
                        <a:ea typeface="+mn-ea"/>
                        <a:cs typeface="+mn-cs"/>
                      </a:defRPr>
                    </a:pPr>
                    <a:fld id="{A26A318A-9146-4213-9EDD-375D6257D203}" type="CELLRANGE">
                      <a:rPr lang="en-US">
                        <a:solidFill>
                          <a:schemeClr val="bg1"/>
                        </a:solidFill>
                      </a:rPr>
                      <a:pPr>
                        <a:defRPr>
                          <a:solidFill>
                            <a:schemeClr val="bg1"/>
                          </a:solidFill>
                        </a:defRPr>
                      </a:pPr>
                      <a:t>[CELLRANGE]</a:t>
                    </a:fld>
                    <a:endParaRPr lang="en-US"/>
                  </a:p>
                </c:rich>
              </c:tx>
              <c:spPr>
                <a:solidFill>
                  <a:schemeClr val="tx2"/>
                </a:solidFill>
                <a:ln w="9525" cap="flat" cmpd="sng" algn="ctr">
                  <a:solidFill>
                    <a:sysClr val="windowText" lastClr="000000">
                      <a:lumMod val="25000"/>
                      <a:lumOff val="7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bg1"/>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borderCallout1">
                      <a:avLst>
                        <a:gd name="adj1" fmla="val 56016"/>
                        <a:gd name="adj2" fmla="val -788"/>
                        <a:gd name="adj3" fmla="val 142854"/>
                        <a:gd name="adj4" fmla="val -24585"/>
                      </a:avLst>
                    </a:prstGeom>
                    <a:noFill/>
                    <a:ln>
                      <a:noFill/>
                    </a:ln>
                  </c15:spPr>
                  <c15:dlblFieldTable/>
                  <c15:showDataLabelsRange val="1"/>
                </c:ext>
                <c:ext xmlns:c16="http://schemas.microsoft.com/office/drawing/2014/chart" uri="{C3380CC4-5D6E-409C-BE32-E72D297353CC}">
                  <c16:uniqueId val="{00000028-481D-4F62-BFA2-A7533E5983D9}"/>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100" b="1" i="0" u="none" strike="noStrike" kern="1200" baseline="0">
                    <a:solidFill>
                      <a:schemeClr val="dk1">
                        <a:lumMod val="65000"/>
                        <a:lumOff val="35000"/>
                      </a:schemeClr>
                    </a:solidFill>
                    <a:latin typeface="+mn-lt"/>
                    <a:ea typeface="+mn-ea"/>
                    <a:cs typeface="+mn-cs"/>
                  </a:defRPr>
                </a:pPr>
                <a:endParaRPr lang="en-US"/>
              </a:p>
            </c:txPr>
            <c:dLblPos val="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borderCallout1">
                    <a:avLst/>
                  </a:prstGeom>
                  <a:noFill/>
                  <a:ln>
                    <a:noFill/>
                  </a:ln>
                </c15:spPr>
                <c15:showDataLabelsRange val="1"/>
                <c15:showLeaderLines val="0"/>
              </c:ext>
            </c:extLst>
          </c:dLbls>
          <c:xVal>
            <c:numRef>
              <c:f>'Data for Charts 4 - 9'!$AG$6:$AG$46</c:f>
              <c:numCache>
                <c:formatCode>0%</c:formatCode>
                <c:ptCount val="41"/>
                <c:pt idx="0">
                  <c:v>5.3901279078877651E-2</c:v>
                </c:pt>
                <c:pt idx="1">
                  <c:v>2.6944861727719704E-2</c:v>
                </c:pt>
                <c:pt idx="2">
                  <c:v>-8.7237316594289682E-3</c:v>
                </c:pt>
                <c:pt idx="3">
                  <c:v>-0.13064118247352541</c:v>
                </c:pt>
                <c:pt idx="4">
                  <c:v>-5.4085027361124083E-2</c:v>
                </c:pt>
                <c:pt idx="5">
                  <c:v>-0.11912351721032299</c:v>
                </c:pt>
                <c:pt idx="6">
                  <c:v>0.11493549127893421</c:v>
                </c:pt>
                <c:pt idx="7">
                  <c:v>0.10185786609889769</c:v>
                </c:pt>
                <c:pt idx="8">
                  <c:v>2.126135882515745E-2</c:v>
                </c:pt>
                <c:pt idx="9">
                  <c:v>-4.3398827780819937E-2</c:v>
                </c:pt>
                <c:pt idx="10">
                  <c:v>5.363658452552722E-2</c:v>
                </c:pt>
                <c:pt idx="11">
                  <c:v>-6.2651123613252979E-2</c:v>
                </c:pt>
                <c:pt idx="12">
                  <c:v>-4.6828846300350779E-4</c:v>
                </c:pt>
                <c:pt idx="13">
                  <c:v>-7.4458975265539573E-2</c:v>
                </c:pt>
                <c:pt idx="14">
                  <c:v>-0.1052111653775864</c:v>
                </c:pt>
                <c:pt idx="15">
                  <c:v>2.6336884428618146E-2</c:v>
                </c:pt>
                <c:pt idx="16">
                  <c:v>7.1886738333304834E-2</c:v>
                </c:pt>
                <c:pt idx="17">
                  <c:v>-1.453996401733737E-2</c:v>
                </c:pt>
                <c:pt idx="18">
                  <c:v>-4.6646842466273597E-3</c:v>
                </c:pt>
                <c:pt idx="19">
                  <c:v>5.0436982034186784E-2</c:v>
                </c:pt>
                <c:pt idx="20">
                  <c:v>3.3929867466463537E-2</c:v>
                </c:pt>
                <c:pt idx="21">
                  <c:v>6.5934976284366287E-2</c:v>
                </c:pt>
                <c:pt idx="22">
                  <c:v>0.14375866344775079</c:v>
                </c:pt>
                <c:pt idx="23">
                  <c:v>1.4333926841301525E-2</c:v>
                </c:pt>
                <c:pt idx="24">
                  <c:v>-7.7330438305103555E-2</c:v>
                </c:pt>
                <c:pt idx="25">
                  <c:v>9.0488275970468379E-5</c:v>
                </c:pt>
                <c:pt idx="26">
                  <c:v>-5.1196910851178945E-3</c:v>
                </c:pt>
                <c:pt idx="27">
                  <c:v>-0.16826344474223409</c:v>
                </c:pt>
                <c:pt idx="28">
                  <c:v>3.6489645262711035E-2</c:v>
                </c:pt>
                <c:pt idx="29">
                  <c:v>6.1736989595330916E-2</c:v>
                </c:pt>
                <c:pt idx="30">
                  <c:v>-2.4766170845968993E-4</c:v>
                </c:pt>
                <c:pt idx="31">
                  <c:v>-0.14989197080901562</c:v>
                </c:pt>
                <c:pt idx="32">
                  <c:v>-1.8413565352411898E-2</c:v>
                </c:pt>
                <c:pt idx="33">
                  <c:v>6.3177390432589409E-2</c:v>
                </c:pt>
                <c:pt idx="34">
                  <c:v>-0.10013256338842136</c:v>
                </c:pt>
                <c:pt idx="35">
                  <c:v>-7.6414651759307173E-2</c:v>
                </c:pt>
                <c:pt idx="36">
                  <c:v>-5.3003934874589209E-3</c:v>
                </c:pt>
                <c:pt idx="37">
                  <c:v>-6.1783760072794958E-2</c:v>
                </c:pt>
                <c:pt idx="38">
                  <c:v>-1.1483879474468051E-2</c:v>
                </c:pt>
                <c:pt idx="39">
                  <c:v>4.5160416301156747E-2</c:v>
                </c:pt>
                <c:pt idx="40">
                  <c:v>9.9479381911472542E-3</c:v>
                </c:pt>
              </c:numCache>
            </c:numRef>
          </c:xVal>
          <c:yVal>
            <c:numRef>
              <c:f>'Data for Charts 4 - 9'!$AH$6:$AH$46</c:f>
              <c:numCache>
                <c:formatCode>0%</c:formatCode>
                <c:ptCount val="41"/>
                <c:pt idx="0">
                  <c:v>-2.0477674139040447E-2</c:v>
                </c:pt>
                <c:pt idx="1">
                  <c:v>-6.5579915691332979E-2</c:v>
                </c:pt>
                <c:pt idx="2">
                  <c:v>1.7013238487292637E-2</c:v>
                </c:pt>
                <c:pt idx="3">
                  <c:v>4.3667985711533519E-2</c:v>
                </c:pt>
                <c:pt idx="4">
                  <c:v>9.5411196176342722E-2</c:v>
                </c:pt>
                <c:pt idx="5">
                  <c:v>-3.5832325031540047E-2</c:v>
                </c:pt>
                <c:pt idx="6">
                  <c:v>-2.4419443466930812E-2</c:v>
                </c:pt>
                <c:pt idx="7">
                  <c:v>6.1544859376987671E-3</c:v>
                </c:pt>
                <c:pt idx="8">
                  <c:v>-0.22584453874858906</c:v>
                </c:pt>
                <c:pt idx="9">
                  <c:v>5.0315815056098528E-3</c:v>
                </c:pt>
                <c:pt idx="10">
                  <c:v>-2.6049393311975519E-2</c:v>
                </c:pt>
                <c:pt idx="11">
                  <c:v>6.1600454486857859E-2</c:v>
                </c:pt>
                <c:pt idx="12">
                  <c:v>-5.1468612256633239E-4</c:v>
                </c:pt>
                <c:pt idx="13">
                  <c:v>1.6355343058893496E-3</c:v>
                </c:pt>
                <c:pt idx="14">
                  <c:v>5.9766631001178544E-2</c:v>
                </c:pt>
                <c:pt idx="15">
                  <c:v>-3.3657970082478075E-2</c:v>
                </c:pt>
                <c:pt idx="16">
                  <c:v>5.903741077975172E-3</c:v>
                </c:pt>
                <c:pt idx="17">
                  <c:v>-3.2063250031238139E-2</c:v>
                </c:pt>
                <c:pt idx="18">
                  <c:v>-2.0662703479722377E-2</c:v>
                </c:pt>
                <c:pt idx="19">
                  <c:v>-3.7637583583908979E-2</c:v>
                </c:pt>
                <c:pt idx="20">
                  <c:v>-4.8405649076168289E-2</c:v>
                </c:pt>
                <c:pt idx="21">
                  <c:v>3.4869636136776405E-2</c:v>
                </c:pt>
                <c:pt idx="22">
                  <c:v>4.3254194947647706E-2</c:v>
                </c:pt>
                <c:pt idx="23">
                  <c:v>-8.3218481308608983E-3</c:v>
                </c:pt>
                <c:pt idx="24">
                  <c:v>9.5252579840863688E-2</c:v>
                </c:pt>
                <c:pt idx="25">
                  <c:v>1.7397694730681063E-2</c:v>
                </c:pt>
                <c:pt idx="26">
                  <c:v>3.039931018009262E-2</c:v>
                </c:pt>
                <c:pt idx="27">
                  <c:v>5.8795382363022106E-2</c:v>
                </c:pt>
                <c:pt idx="28">
                  <c:v>6.895073937269422E-2</c:v>
                </c:pt>
                <c:pt idx="29">
                  <c:v>1.1895284308166248E-2</c:v>
                </c:pt>
                <c:pt idx="30">
                  <c:v>2.9137158667715685E-2</c:v>
                </c:pt>
                <c:pt idx="31">
                  <c:v>2.8955759199076544E-2</c:v>
                </c:pt>
                <c:pt idx="32">
                  <c:v>1.7394374058123635E-2</c:v>
                </c:pt>
                <c:pt idx="33">
                  <c:v>1.1733743657825202E-3</c:v>
                </c:pt>
                <c:pt idx="34">
                  <c:v>0.13743933460206165</c:v>
                </c:pt>
                <c:pt idx="35">
                  <c:v>-3.9349429785688061E-3</c:v>
                </c:pt>
                <c:pt idx="36">
                  <c:v>-1.9747082549518125E-2</c:v>
                </c:pt>
                <c:pt idx="37">
                  <c:v>2.0958808661564826E-2</c:v>
                </c:pt>
                <c:pt idx="38">
                  <c:v>3.0819543102048264E-2</c:v>
                </c:pt>
                <c:pt idx="39">
                  <c:v>0.20539712809242355</c:v>
                </c:pt>
                <c:pt idx="40">
                  <c:v>-4.6709009812381241E-3</c:v>
                </c:pt>
              </c:numCache>
            </c:numRef>
          </c:yVal>
          <c:smooth val="0"/>
          <c:extLst>
            <c:ext xmlns:c15="http://schemas.microsoft.com/office/drawing/2012/chart" uri="{02D57815-91ED-43cb-92C2-25804820EDAC}">
              <c15:datalabelsRange>
                <c15:f>'Data for Charts 4 - 9'!$AF$6:$AF$46</c15:f>
                <c15:dlblRangeCache>
                  <c:ptCount val="41"/>
                  <c:pt idx="0">
                    <c:v>America Movil</c:v>
                  </c:pt>
                  <c:pt idx="1">
                    <c:v>AT&amp;T</c:v>
                  </c:pt>
                  <c:pt idx="2">
                    <c:v>Axiata</c:v>
                  </c:pt>
                  <c:pt idx="3">
                    <c:v>Bharti Airtel</c:v>
                  </c:pt>
                  <c:pt idx="4">
                    <c:v>BT</c:v>
                  </c:pt>
                  <c:pt idx="5">
                    <c:v>Charter Communications</c:v>
                  </c:pt>
                  <c:pt idx="6">
                    <c:v>China Mobile</c:v>
                  </c:pt>
                  <c:pt idx="7">
                    <c:v>China Telecom</c:v>
                  </c:pt>
                  <c:pt idx="8">
                    <c:v>China Unicom</c:v>
                  </c:pt>
                  <c:pt idx="9">
                    <c:v>CK Hutchison</c:v>
                  </c:pt>
                  <c:pt idx="10">
                    <c:v>Comcast</c:v>
                  </c:pt>
                  <c:pt idx="11">
                    <c:v>DT</c:v>
                  </c:pt>
                  <c:pt idx="12">
                    <c:v>Etisalat</c:v>
                  </c:pt>
                  <c:pt idx="13">
                    <c:v>KDDI </c:v>
                  </c:pt>
                  <c:pt idx="14">
                    <c:v>KPN</c:v>
                  </c:pt>
                  <c:pt idx="15">
                    <c:v>KT </c:v>
                  </c:pt>
                  <c:pt idx="16">
                    <c:v>Millicom</c:v>
                  </c:pt>
                  <c:pt idx="17">
                    <c:v>MTN</c:v>
                  </c:pt>
                  <c:pt idx="18">
                    <c:v>MTS</c:v>
                  </c:pt>
                  <c:pt idx="19">
                    <c:v>NTT</c:v>
                  </c:pt>
                  <c:pt idx="20">
                    <c:v>Ooredoo</c:v>
                  </c:pt>
                  <c:pt idx="21">
                    <c:v>Orange</c:v>
                  </c:pt>
                  <c:pt idx="22">
                    <c:v>Singtel</c:v>
                  </c:pt>
                  <c:pt idx="23">
                    <c:v>SK Telecom</c:v>
                  </c:pt>
                  <c:pt idx="24">
                    <c:v>SoftBank</c:v>
                  </c:pt>
                  <c:pt idx="25">
                    <c:v>STC</c:v>
                  </c:pt>
                  <c:pt idx="26">
                    <c:v>Swisscom</c:v>
                  </c:pt>
                  <c:pt idx="27">
                    <c:v>Tele2</c:v>
                  </c:pt>
                  <c:pt idx="28">
                    <c:v>TIM</c:v>
                  </c:pt>
                  <c:pt idx="29">
                    <c:v>Telefonica</c:v>
                  </c:pt>
                  <c:pt idx="30">
                    <c:v>Telekom Austria</c:v>
                  </c:pt>
                  <c:pt idx="31">
                    <c:v>Telenor</c:v>
                  </c:pt>
                  <c:pt idx="32">
                    <c:v>Telia</c:v>
                  </c:pt>
                  <c:pt idx="33">
                    <c:v>Telstra</c:v>
                  </c:pt>
                  <c:pt idx="34">
                    <c:v>Turkcell</c:v>
                  </c:pt>
                  <c:pt idx="35">
                    <c:v>Verizon</c:v>
                  </c:pt>
                  <c:pt idx="36">
                    <c:v>VEON</c:v>
                  </c:pt>
                  <c:pt idx="37">
                    <c:v>Vodacom</c:v>
                  </c:pt>
                  <c:pt idx="38">
                    <c:v>Vodafone</c:v>
                  </c:pt>
                  <c:pt idx="39">
                    <c:v>Zain</c:v>
                  </c:pt>
                  <c:pt idx="40">
                    <c:v>All CSPs</c:v>
                  </c:pt>
                </c15:dlblRangeCache>
              </c15:datalabelsRange>
            </c:ext>
            <c:ext xmlns:c16="http://schemas.microsoft.com/office/drawing/2014/chart" uri="{C3380CC4-5D6E-409C-BE32-E72D297353CC}">
              <c16:uniqueId val="{00000029-481D-4F62-BFA2-A7533E5983D9}"/>
            </c:ext>
          </c:extLst>
        </c:ser>
        <c:dLbls>
          <c:showLegendKey val="0"/>
          <c:showVal val="0"/>
          <c:showCatName val="0"/>
          <c:showSerName val="0"/>
          <c:showPercent val="0"/>
          <c:showBubbleSize val="0"/>
        </c:dLbls>
        <c:axId val="1759270448"/>
        <c:axId val="1759272528"/>
      </c:scatterChart>
      <c:valAx>
        <c:axId val="175927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GB" sz="1600" dirty="0"/>
                  <a:t>Change in </a:t>
                </a:r>
                <a:r>
                  <a:rPr lang="en-GB" sz="1600" u="sng" dirty="0"/>
                  <a:t>OpEx/Rev (horizontal)</a:t>
                </a:r>
              </a:p>
            </c:rich>
          </c:tx>
          <c:layout>
            <c:manualLayout>
              <c:xMode val="edge"/>
              <c:yMode val="edge"/>
              <c:x val="0.34449122336698573"/>
              <c:y val="0.94890768756891397"/>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accent6"/>
                </a:solidFill>
                <a:latin typeface="+mn-lt"/>
                <a:ea typeface="+mn-ea"/>
                <a:cs typeface="+mn-cs"/>
              </a:defRPr>
            </a:pPr>
            <a:endParaRPr lang="en-US"/>
          </a:p>
        </c:txPr>
        <c:crossAx val="1759272528"/>
        <c:crosses val="autoZero"/>
        <c:crossBetween val="midCat"/>
      </c:valAx>
      <c:valAx>
        <c:axId val="1759272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GB" sz="1600" dirty="0"/>
                  <a:t>Change in </a:t>
                </a:r>
                <a:r>
                  <a:rPr lang="en-GB" sz="1600" u="sng" dirty="0"/>
                  <a:t>CapEx/Rev</a:t>
                </a:r>
              </a:p>
            </c:rich>
          </c:tx>
          <c:layout>
            <c:manualLayout>
              <c:xMode val="edge"/>
              <c:yMode val="edge"/>
              <c:x val="9.8871220235643067E-3"/>
              <c:y val="0.40374553035342015"/>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accent6"/>
                </a:solidFill>
                <a:latin typeface="+mn-lt"/>
                <a:ea typeface="+mn-ea"/>
                <a:cs typeface="+mn-cs"/>
              </a:defRPr>
            </a:pPr>
            <a:endParaRPr lang="en-US"/>
          </a:p>
        </c:txPr>
        <c:crossAx val="1759270448"/>
        <c:crosses val="autoZero"/>
        <c:crossBetween val="midCat"/>
      </c:valAx>
      <c:spPr>
        <a:noFill/>
        <a:ln>
          <a:noFill/>
        </a:ln>
        <a:effectLst/>
      </c:spPr>
    </c:plotArea>
    <c:plotVisOnly val="1"/>
    <c:dispBlanksAs val="gap"/>
    <c:showDLblsOverMax val="0"/>
  </c:chart>
  <c:spPr>
    <a:noFill/>
    <a:ln>
      <a:noFill/>
    </a:ln>
    <a:effectLst/>
  </c:spPr>
  <c:txPr>
    <a:bodyPr/>
    <a:lstStyle/>
    <a:p>
      <a:pPr>
        <a:defRPr sz="1100" b="1"/>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20634920634921E-2"/>
          <c:y val="0.1111111111111111"/>
          <c:w val="0.93015873015873018"/>
          <c:h val="0.84722222222222221"/>
        </c:manualLayout>
      </c:layout>
      <c:barChart>
        <c:barDir val="col"/>
        <c:grouping val="clustered"/>
        <c:varyColors val="0"/>
        <c:ser>
          <c:idx val="0"/>
          <c:order val="0"/>
          <c:tx>
            <c:strRef>
              <c:f>Sheet1!$B$1</c:f>
              <c:strCache>
                <c:ptCount val="1"/>
                <c:pt idx="0">
                  <c:v>Series 1</c:v>
                </c:pt>
              </c:strCache>
            </c:strRef>
          </c:tx>
          <c:spPr>
            <a:ln>
              <a:noFill/>
            </a:ln>
          </c:spPr>
          <c:invertIfNegative val="0"/>
          <c:dLbls>
            <c:spPr>
              <a:noFill/>
              <a:ln>
                <a:noFill/>
              </a:ln>
              <a:effectLst/>
            </c:spPr>
            <c:txPr>
              <a:bodyPr wrap="square" lIns="38100" tIns="19050" rIns="38100" bIns="19050" anchor="ctr">
                <a:spAutoFit/>
              </a:bodyPr>
              <a:lstStyle/>
              <a:p>
                <a:pPr>
                  <a:defRPr sz="11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Sheet1!$A$2:$A$5</c:f>
              <c:numCache>
                <c:formatCode>General</c:formatCode>
                <c:ptCount val="4"/>
                <c:pt idx="0">
                  <c:v>2009</c:v>
                </c:pt>
                <c:pt idx="1">
                  <c:v>2018</c:v>
                </c:pt>
                <c:pt idx="2">
                  <c:v>2022</c:v>
                </c:pt>
                <c:pt idx="3">
                  <c:v>2025</c:v>
                </c:pt>
              </c:numCache>
            </c:numRef>
          </c:cat>
          <c:val>
            <c:numRef>
              <c:f>Sheet1!$B$2:$B$5</c:f>
              <c:numCache>
                <c:formatCode>General</c:formatCode>
                <c:ptCount val="4"/>
                <c:pt idx="0">
                  <c:v>15.9</c:v>
                </c:pt>
                <c:pt idx="1">
                  <c:v>17.399999999999999</c:v>
                </c:pt>
                <c:pt idx="2">
                  <c:v>18.399999999999999</c:v>
                </c:pt>
                <c:pt idx="3">
                  <c:v>19.5</c:v>
                </c:pt>
              </c:numCache>
            </c:numRef>
          </c:val>
          <c:extLst>
            <c:ext xmlns:c16="http://schemas.microsoft.com/office/drawing/2014/chart" uri="{C3380CC4-5D6E-409C-BE32-E72D297353CC}">
              <c16:uniqueId val="{00000000-6478-41CB-8967-3D880F55109E}"/>
            </c:ext>
          </c:extLst>
        </c:ser>
        <c:dLbls>
          <c:showLegendKey val="0"/>
          <c:showVal val="0"/>
          <c:showCatName val="0"/>
          <c:showSerName val="0"/>
          <c:showPercent val="0"/>
          <c:showBubbleSize val="0"/>
        </c:dLbls>
        <c:gapWidth val="150"/>
        <c:axId val="153706928"/>
        <c:axId val="153707488"/>
      </c:barChart>
      <c:catAx>
        <c:axId val="153706928"/>
        <c:scaling>
          <c:orientation val="minMax"/>
        </c:scaling>
        <c:delete val="0"/>
        <c:axPos val="b"/>
        <c:numFmt formatCode="General" sourceLinked="0"/>
        <c:majorTickMark val="out"/>
        <c:minorTickMark val="none"/>
        <c:tickLblPos val="nextTo"/>
        <c:txPr>
          <a:bodyPr/>
          <a:lstStyle/>
          <a:p>
            <a:pPr>
              <a:defRPr sz="1100"/>
            </a:pPr>
            <a:endParaRPr lang="en-US"/>
          </a:p>
        </c:txPr>
        <c:crossAx val="153707488"/>
        <c:crosses val="autoZero"/>
        <c:auto val="1"/>
        <c:lblAlgn val="ctr"/>
        <c:lblOffset val="100"/>
        <c:noMultiLvlLbl val="0"/>
      </c:catAx>
      <c:valAx>
        <c:axId val="153707488"/>
        <c:scaling>
          <c:orientation val="minMax"/>
        </c:scaling>
        <c:delete val="1"/>
        <c:axPos val="l"/>
        <c:numFmt formatCode="General" sourceLinked="1"/>
        <c:majorTickMark val="out"/>
        <c:minorTickMark val="none"/>
        <c:tickLblPos val="nextTo"/>
        <c:crossAx val="153706928"/>
        <c:crosses val="autoZero"/>
        <c:crossBetween val="between"/>
      </c:valAx>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20634920634921E-2"/>
          <c:y val="0.1111111111111111"/>
          <c:w val="0.93015873015873018"/>
          <c:h val="0.84722222222222221"/>
        </c:manualLayout>
      </c:layout>
      <c:barChart>
        <c:barDir val="col"/>
        <c:grouping val="clustered"/>
        <c:varyColors val="0"/>
        <c:ser>
          <c:idx val="0"/>
          <c:order val="0"/>
          <c:tx>
            <c:strRef>
              <c:f>Sheet1!$B$1</c:f>
              <c:strCache>
                <c:ptCount val="1"/>
                <c:pt idx="0">
                  <c:v>Series 1</c:v>
                </c:pt>
              </c:strCache>
            </c:strRef>
          </c:tx>
          <c:spPr>
            <a:ln>
              <a:noFill/>
            </a:ln>
          </c:spPr>
          <c:invertIfNegative val="0"/>
          <c:dLbls>
            <c:spPr>
              <a:noFill/>
              <a:ln>
                <a:noFill/>
              </a:ln>
              <a:effectLst/>
            </c:spPr>
            <c:txPr>
              <a:bodyPr wrap="square" lIns="38100" tIns="19050" rIns="38100" bIns="19050" anchor="ctr">
                <a:spAutoFit/>
              </a:bodyPr>
              <a:lstStyle/>
              <a:p>
                <a:pPr>
                  <a:defRPr sz="11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Sheet1!$A$2:$A$5</c:f>
              <c:numCache>
                <c:formatCode>General</c:formatCode>
                <c:ptCount val="4"/>
                <c:pt idx="0">
                  <c:v>2009</c:v>
                </c:pt>
                <c:pt idx="1">
                  <c:v>2018</c:v>
                </c:pt>
                <c:pt idx="2">
                  <c:v>2022</c:v>
                </c:pt>
                <c:pt idx="3">
                  <c:v>2025</c:v>
                </c:pt>
              </c:numCache>
            </c:numRef>
          </c:cat>
          <c:val>
            <c:numRef>
              <c:f>Sheet1!$B$2:$B$5</c:f>
              <c:numCache>
                <c:formatCode>General</c:formatCode>
                <c:ptCount val="4"/>
                <c:pt idx="0">
                  <c:v>2.9</c:v>
                </c:pt>
                <c:pt idx="1">
                  <c:v>5.9</c:v>
                </c:pt>
                <c:pt idx="2">
                  <c:v>6.2</c:v>
                </c:pt>
                <c:pt idx="3">
                  <c:v>7</c:v>
                </c:pt>
              </c:numCache>
            </c:numRef>
          </c:val>
          <c:extLst>
            <c:ext xmlns:c16="http://schemas.microsoft.com/office/drawing/2014/chart" uri="{C3380CC4-5D6E-409C-BE32-E72D297353CC}">
              <c16:uniqueId val="{00000000-89B7-4AF2-8306-DDCBCE3EAF59}"/>
            </c:ext>
          </c:extLst>
        </c:ser>
        <c:dLbls>
          <c:showLegendKey val="0"/>
          <c:showVal val="0"/>
          <c:showCatName val="0"/>
          <c:showSerName val="0"/>
          <c:showPercent val="0"/>
          <c:showBubbleSize val="0"/>
        </c:dLbls>
        <c:gapWidth val="150"/>
        <c:axId val="153706928"/>
        <c:axId val="153707488"/>
      </c:barChart>
      <c:catAx>
        <c:axId val="153706928"/>
        <c:scaling>
          <c:orientation val="minMax"/>
        </c:scaling>
        <c:delete val="0"/>
        <c:axPos val="b"/>
        <c:numFmt formatCode="General" sourceLinked="0"/>
        <c:majorTickMark val="out"/>
        <c:minorTickMark val="none"/>
        <c:tickLblPos val="nextTo"/>
        <c:txPr>
          <a:bodyPr/>
          <a:lstStyle/>
          <a:p>
            <a:pPr>
              <a:defRPr sz="1100"/>
            </a:pPr>
            <a:endParaRPr lang="en-US"/>
          </a:p>
        </c:txPr>
        <c:crossAx val="153707488"/>
        <c:crosses val="autoZero"/>
        <c:auto val="1"/>
        <c:lblAlgn val="ctr"/>
        <c:lblOffset val="100"/>
        <c:noMultiLvlLbl val="0"/>
      </c:catAx>
      <c:valAx>
        <c:axId val="153707488"/>
        <c:scaling>
          <c:orientation val="minMax"/>
        </c:scaling>
        <c:delete val="1"/>
        <c:axPos val="l"/>
        <c:numFmt formatCode="General" sourceLinked="1"/>
        <c:majorTickMark val="out"/>
        <c:minorTickMark val="none"/>
        <c:tickLblPos val="nextTo"/>
        <c:crossAx val="153706928"/>
        <c:crosses val="autoZero"/>
        <c:crossBetween val="between"/>
      </c:valAx>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20634920634921E-2"/>
          <c:y val="0.1111111111111111"/>
          <c:w val="0.93015873015873018"/>
          <c:h val="0.84722222222222221"/>
        </c:manualLayout>
      </c:layout>
      <c:barChart>
        <c:barDir val="col"/>
        <c:grouping val="clustered"/>
        <c:varyColors val="0"/>
        <c:ser>
          <c:idx val="0"/>
          <c:order val="0"/>
          <c:tx>
            <c:strRef>
              <c:f>Sheet1!$B$1</c:f>
              <c:strCache>
                <c:ptCount val="1"/>
                <c:pt idx="0">
                  <c:v>Series 1</c:v>
                </c:pt>
              </c:strCache>
            </c:strRef>
          </c:tx>
          <c:spPr>
            <a:ln>
              <a:noFill/>
            </a:ln>
          </c:spPr>
          <c:invertIfNegative val="0"/>
          <c:dLbls>
            <c:spPr>
              <a:noFill/>
              <a:ln>
                <a:noFill/>
              </a:ln>
              <a:effectLst/>
            </c:spPr>
            <c:txPr>
              <a:bodyPr wrap="square" lIns="38100" tIns="19050" rIns="38100" bIns="19050" anchor="ctr">
                <a:spAutoFit/>
              </a:bodyPr>
              <a:lstStyle/>
              <a:p>
                <a:pPr>
                  <a:defRPr sz="11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Sheet1!$A$2:$A$5</c:f>
              <c:numCache>
                <c:formatCode>General</c:formatCode>
                <c:ptCount val="4"/>
                <c:pt idx="0">
                  <c:v>2009</c:v>
                </c:pt>
                <c:pt idx="1">
                  <c:v>2018</c:v>
                </c:pt>
                <c:pt idx="2">
                  <c:v>2022</c:v>
                </c:pt>
                <c:pt idx="3">
                  <c:v>2025</c:v>
                </c:pt>
              </c:numCache>
            </c:numRef>
          </c:cat>
          <c:val>
            <c:numRef>
              <c:f>Sheet1!$B$2:$B$5</c:f>
              <c:numCache>
                <c:formatCode>General</c:formatCode>
                <c:ptCount val="4"/>
                <c:pt idx="0">
                  <c:v>0.6</c:v>
                </c:pt>
                <c:pt idx="1">
                  <c:v>3.6</c:v>
                </c:pt>
                <c:pt idx="2">
                  <c:v>3.6</c:v>
                </c:pt>
                <c:pt idx="3">
                  <c:v>3.6</c:v>
                </c:pt>
              </c:numCache>
            </c:numRef>
          </c:val>
          <c:extLst>
            <c:ext xmlns:c16="http://schemas.microsoft.com/office/drawing/2014/chart" uri="{C3380CC4-5D6E-409C-BE32-E72D297353CC}">
              <c16:uniqueId val="{00000000-3A38-4BC3-9CA8-AD5E6D325754}"/>
            </c:ext>
          </c:extLst>
        </c:ser>
        <c:dLbls>
          <c:showLegendKey val="0"/>
          <c:showVal val="0"/>
          <c:showCatName val="0"/>
          <c:showSerName val="0"/>
          <c:showPercent val="0"/>
          <c:showBubbleSize val="0"/>
        </c:dLbls>
        <c:gapWidth val="150"/>
        <c:axId val="153706928"/>
        <c:axId val="153707488"/>
      </c:barChart>
      <c:catAx>
        <c:axId val="153706928"/>
        <c:scaling>
          <c:orientation val="minMax"/>
        </c:scaling>
        <c:delete val="0"/>
        <c:axPos val="b"/>
        <c:numFmt formatCode="General" sourceLinked="0"/>
        <c:majorTickMark val="out"/>
        <c:minorTickMark val="none"/>
        <c:tickLblPos val="nextTo"/>
        <c:txPr>
          <a:bodyPr/>
          <a:lstStyle/>
          <a:p>
            <a:pPr>
              <a:defRPr sz="1100"/>
            </a:pPr>
            <a:endParaRPr lang="en-US"/>
          </a:p>
        </c:txPr>
        <c:crossAx val="153707488"/>
        <c:crosses val="autoZero"/>
        <c:auto val="1"/>
        <c:lblAlgn val="ctr"/>
        <c:lblOffset val="100"/>
        <c:noMultiLvlLbl val="0"/>
      </c:catAx>
      <c:valAx>
        <c:axId val="153707488"/>
        <c:scaling>
          <c:orientation val="minMax"/>
        </c:scaling>
        <c:delete val="1"/>
        <c:axPos val="l"/>
        <c:numFmt formatCode="General" sourceLinked="1"/>
        <c:majorTickMark val="out"/>
        <c:minorTickMark val="none"/>
        <c:tickLblPos val="nextTo"/>
        <c:crossAx val="153706928"/>
        <c:crosses val="autoZero"/>
        <c:crossBetween val="between"/>
      </c:valAx>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20634920634921E-2"/>
          <c:y val="0.1111111111111111"/>
          <c:w val="0.93015873015873018"/>
          <c:h val="0.84722222222222221"/>
        </c:manualLayout>
      </c:layout>
      <c:barChart>
        <c:barDir val="col"/>
        <c:grouping val="clustered"/>
        <c:varyColors val="0"/>
        <c:ser>
          <c:idx val="0"/>
          <c:order val="0"/>
          <c:tx>
            <c:strRef>
              <c:f>Sheet1!$B$1</c:f>
              <c:strCache>
                <c:ptCount val="1"/>
                <c:pt idx="0">
                  <c:v>Series 1</c:v>
                </c:pt>
              </c:strCache>
            </c:strRef>
          </c:tx>
          <c:spPr>
            <a:ln>
              <a:noFill/>
            </a:ln>
          </c:spPr>
          <c:invertIfNegative val="0"/>
          <c:dLbls>
            <c:spPr>
              <a:noFill/>
              <a:ln>
                <a:noFill/>
              </a:ln>
              <a:effectLst/>
            </c:spPr>
            <c:txPr>
              <a:bodyPr wrap="square" lIns="38100" tIns="19050" rIns="38100" bIns="19050" anchor="ctr">
                <a:spAutoFit/>
              </a:bodyPr>
              <a:lstStyle/>
              <a:p>
                <a:pPr>
                  <a:defRPr sz="11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Sheet1!$A$2:$A$5</c:f>
              <c:numCache>
                <c:formatCode>General</c:formatCode>
                <c:ptCount val="4"/>
                <c:pt idx="0">
                  <c:v>2009</c:v>
                </c:pt>
                <c:pt idx="1">
                  <c:v>2018</c:v>
                </c:pt>
                <c:pt idx="2">
                  <c:v>2022</c:v>
                </c:pt>
                <c:pt idx="3">
                  <c:v>2030</c:v>
                </c:pt>
              </c:numCache>
            </c:numRef>
          </c:cat>
          <c:val>
            <c:numRef>
              <c:f>Sheet1!$B$2:$B$5</c:f>
              <c:numCache>
                <c:formatCode>General</c:formatCode>
                <c:ptCount val="4"/>
                <c:pt idx="0">
                  <c:v>15.9</c:v>
                </c:pt>
                <c:pt idx="1">
                  <c:v>17.399999999999999</c:v>
                </c:pt>
                <c:pt idx="2">
                  <c:v>18.399999999999999</c:v>
                </c:pt>
                <c:pt idx="3">
                  <c:v>13.5</c:v>
                </c:pt>
              </c:numCache>
            </c:numRef>
          </c:val>
          <c:extLst>
            <c:ext xmlns:c16="http://schemas.microsoft.com/office/drawing/2014/chart" uri="{C3380CC4-5D6E-409C-BE32-E72D297353CC}">
              <c16:uniqueId val="{00000000-5666-4719-94C5-ADFFC2655036}"/>
            </c:ext>
          </c:extLst>
        </c:ser>
        <c:dLbls>
          <c:showLegendKey val="0"/>
          <c:showVal val="0"/>
          <c:showCatName val="0"/>
          <c:showSerName val="0"/>
          <c:showPercent val="0"/>
          <c:showBubbleSize val="0"/>
        </c:dLbls>
        <c:gapWidth val="150"/>
        <c:axId val="153706928"/>
        <c:axId val="153707488"/>
      </c:barChart>
      <c:catAx>
        <c:axId val="153706928"/>
        <c:scaling>
          <c:orientation val="minMax"/>
        </c:scaling>
        <c:delete val="0"/>
        <c:axPos val="b"/>
        <c:numFmt formatCode="General" sourceLinked="0"/>
        <c:majorTickMark val="out"/>
        <c:minorTickMark val="none"/>
        <c:tickLblPos val="nextTo"/>
        <c:txPr>
          <a:bodyPr/>
          <a:lstStyle/>
          <a:p>
            <a:pPr>
              <a:defRPr sz="1100"/>
            </a:pPr>
            <a:endParaRPr lang="en-US"/>
          </a:p>
        </c:txPr>
        <c:crossAx val="153707488"/>
        <c:crosses val="autoZero"/>
        <c:auto val="1"/>
        <c:lblAlgn val="ctr"/>
        <c:lblOffset val="100"/>
        <c:noMultiLvlLbl val="0"/>
      </c:catAx>
      <c:valAx>
        <c:axId val="153707488"/>
        <c:scaling>
          <c:orientation val="minMax"/>
        </c:scaling>
        <c:delete val="1"/>
        <c:axPos val="l"/>
        <c:numFmt formatCode="General" sourceLinked="1"/>
        <c:majorTickMark val="out"/>
        <c:minorTickMark val="none"/>
        <c:tickLblPos val="nextTo"/>
        <c:crossAx val="153706928"/>
        <c:crosses val="autoZero"/>
        <c:crossBetween val="between"/>
      </c:valAx>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Technology share of mobile subscription from &gt;1% start point, including</a:t>
            </a:r>
            <a:r>
              <a:rPr lang="en-GB" baseline="0" dirty="0"/>
              <a:t> 5G forecast</a:t>
            </a:r>
            <a:endParaRPr lang="en-GB"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informa!$F$46</c:f>
              <c:strCache>
                <c:ptCount val="1"/>
                <c:pt idx="0">
                  <c:v>3G</c:v>
                </c:pt>
              </c:strCache>
            </c:strRef>
          </c:tx>
          <c:spPr>
            <a:ln w="28575" cap="rnd">
              <a:solidFill>
                <a:schemeClr val="accent1"/>
              </a:solidFill>
              <a:round/>
            </a:ln>
            <a:effectLst/>
          </c:spPr>
          <c:marker>
            <c:symbol val="none"/>
          </c:marker>
          <c:cat>
            <c:multiLvlStrRef>
              <c:f>informa!$G$44:$AJ$45</c:f>
              <c:multiLvlStrCache>
                <c:ptCount val="30"/>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lvl>
                <c:lvl>
                  <c:pt idx="0">
                    <c:v>Year 1</c:v>
                  </c:pt>
                  <c:pt idx="4">
                    <c:v>Year 2</c:v>
                  </c:pt>
                  <c:pt idx="8">
                    <c:v>Year 3</c:v>
                  </c:pt>
                  <c:pt idx="12">
                    <c:v>Year 4</c:v>
                  </c:pt>
                  <c:pt idx="16">
                    <c:v>Year 5</c:v>
                  </c:pt>
                  <c:pt idx="20">
                    <c:v>Year 6</c:v>
                  </c:pt>
                  <c:pt idx="24">
                    <c:v>Year 7</c:v>
                  </c:pt>
                  <c:pt idx="28">
                    <c:v>Year 8</c:v>
                  </c:pt>
                </c:lvl>
              </c:multiLvlStrCache>
            </c:multiLvlStrRef>
          </c:cat>
          <c:val>
            <c:numRef>
              <c:f>informa!$G$46:$AJ$46</c:f>
              <c:numCache>
                <c:formatCode>0.0%</c:formatCode>
                <c:ptCount val="30"/>
                <c:pt idx="0">
                  <c:v>1.0054896408454703E-2</c:v>
                </c:pt>
                <c:pt idx="1">
                  <c:v>1.2980331294800872E-2</c:v>
                </c:pt>
                <c:pt idx="2">
                  <c:v>1.6400495910432474E-2</c:v>
                </c:pt>
                <c:pt idx="3">
                  <c:v>2.0249635900151865E-2</c:v>
                </c:pt>
                <c:pt idx="4">
                  <c:v>2.3410620142845121E-2</c:v>
                </c:pt>
                <c:pt idx="5">
                  <c:v>2.7420689627904109E-2</c:v>
                </c:pt>
                <c:pt idx="6">
                  <c:v>3.2427005449335848E-2</c:v>
                </c:pt>
                <c:pt idx="7">
                  <c:v>3.8241186381784711E-2</c:v>
                </c:pt>
                <c:pt idx="8">
                  <c:v>4.3955047693124721E-2</c:v>
                </c:pt>
                <c:pt idx="9">
                  <c:v>4.9653086420428746E-2</c:v>
                </c:pt>
                <c:pt idx="10">
                  <c:v>5.623786804602178E-2</c:v>
                </c:pt>
                <c:pt idx="11">
                  <c:v>6.433634328386556E-2</c:v>
                </c:pt>
                <c:pt idx="12">
                  <c:v>7.1251821777235533E-2</c:v>
                </c:pt>
                <c:pt idx="13">
                  <c:v>7.8720347299438095E-2</c:v>
                </c:pt>
                <c:pt idx="14">
                  <c:v>8.42480107562152E-2</c:v>
                </c:pt>
                <c:pt idx="15">
                  <c:v>9.1281672510066872E-2</c:v>
                </c:pt>
                <c:pt idx="16">
                  <c:v>9.6505654741208244E-2</c:v>
                </c:pt>
                <c:pt idx="17">
                  <c:v>0.10311533085719828</c:v>
                </c:pt>
                <c:pt idx="18">
                  <c:v>0.10880908804073257</c:v>
                </c:pt>
                <c:pt idx="19">
                  <c:v>0.11857016474271619</c:v>
                </c:pt>
                <c:pt idx="20">
                  <c:v>0.1258531651006593</c:v>
                </c:pt>
                <c:pt idx="21">
                  <c:v>0.13301480088961037</c:v>
                </c:pt>
                <c:pt idx="22">
                  <c:v>0.13851607100989483</c:v>
                </c:pt>
                <c:pt idx="23">
                  <c:v>0.14874405141007779</c:v>
                </c:pt>
                <c:pt idx="24">
                  <c:v>0.15561616936086084</c:v>
                </c:pt>
                <c:pt idx="25">
                  <c:v>0.16253406357400962</c:v>
                </c:pt>
                <c:pt idx="26">
                  <c:v>0.17055898474252312</c:v>
                </c:pt>
                <c:pt idx="27">
                  <c:v>0.17947352135821684</c:v>
                </c:pt>
                <c:pt idx="28">
                  <c:v>0.18814807485218191</c:v>
                </c:pt>
                <c:pt idx="29">
                  <c:v>0.19936800181768355</c:v>
                </c:pt>
              </c:numCache>
            </c:numRef>
          </c:val>
          <c:smooth val="0"/>
          <c:extLst>
            <c:ext xmlns:c16="http://schemas.microsoft.com/office/drawing/2014/chart" uri="{C3380CC4-5D6E-409C-BE32-E72D297353CC}">
              <c16:uniqueId val="{00000000-F65E-4B2B-AC3C-EBAA5C4F60DB}"/>
            </c:ext>
          </c:extLst>
        </c:ser>
        <c:ser>
          <c:idx val="1"/>
          <c:order val="1"/>
          <c:tx>
            <c:strRef>
              <c:f>informa!$F$47</c:f>
              <c:strCache>
                <c:ptCount val="1"/>
                <c:pt idx="0">
                  <c:v>4G</c:v>
                </c:pt>
              </c:strCache>
            </c:strRef>
          </c:tx>
          <c:spPr>
            <a:ln w="28575" cap="rnd">
              <a:solidFill>
                <a:schemeClr val="accent2"/>
              </a:solidFill>
              <a:round/>
            </a:ln>
            <a:effectLst/>
          </c:spPr>
          <c:marker>
            <c:symbol val="none"/>
          </c:marker>
          <c:cat>
            <c:multiLvlStrRef>
              <c:f>informa!$G$44:$AJ$45</c:f>
              <c:multiLvlStrCache>
                <c:ptCount val="30"/>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lvl>
                <c:lvl>
                  <c:pt idx="0">
                    <c:v>Year 1</c:v>
                  </c:pt>
                  <c:pt idx="4">
                    <c:v>Year 2</c:v>
                  </c:pt>
                  <c:pt idx="8">
                    <c:v>Year 3</c:v>
                  </c:pt>
                  <c:pt idx="12">
                    <c:v>Year 4</c:v>
                  </c:pt>
                  <c:pt idx="16">
                    <c:v>Year 5</c:v>
                  </c:pt>
                  <c:pt idx="20">
                    <c:v>Year 6</c:v>
                  </c:pt>
                  <c:pt idx="24">
                    <c:v>Year 7</c:v>
                  </c:pt>
                  <c:pt idx="28">
                    <c:v>Year 8</c:v>
                  </c:pt>
                </c:lvl>
              </c:multiLvlStrCache>
            </c:multiLvlStrRef>
          </c:cat>
          <c:val>
            <c:numRef>
              <c:f>informa!$G$47:$AJ$47</c:f>
              <c:numCache>
                <c:formatCode>0.0%</c:formatCode>
                <c:ptCount val="30"/>
                <c:pt idx="0">
                  <c:v>1.1781057700222525E-2</c:v>
                </c:pt>
                <c:pt idx="1">
                  <c:v>1.6076281734597238E-2</c:v>
                </c:pt>
                <c:pt idx="2">
                  <c:v>1.9949762262713795E-2</c:v>
                </c:pt>
                <c:pt idx="3">
                  <c:v>2.4623472945073756E-2</c:v>
                </c:pt>
                <c:pt idx="4">
                  <c:v>3.081909851085585E-2</c:v>
                </c:pt>
                <c:pt idx="5">
                  <c:v>3.6819214169389852E-2</c:v>
                </c:pt>
                <c:pt idx="6">
                  <c:v>4.4529743495064472E-2</c:v>
                </c:pt>
                <c:pt idx="7">
                  <c:v>5.5555292148129459E-2</c:v>
                </c:pt>
                <c:pt idx="8">
                  <c:v>7.1641989746731985E-2</c:v>
                </c:pt>
                <c:pt idx="9">
                  <c:v>8.8927704971706184E-2</c:v>
                </c:pt>
                <c:pt idx="10">
                  <c:v>0.10587663115875755</c:v>
                </c:pt>
                <c:pt idx="11">
                  <c:v>0.12765607682309851</c:v>
                </c:pt>
                <c:pt idx="12">
                  <c:v>0.15396015887875755</c:v>
                </c:pt>
                <c:pt idx="13">
                  <c:v>0.17957354579807328</c:v>
                </c:pt>
                <c:pt idx="14">
                  <c:v>0.20699292295824012</c:v>
                </c:pt>
                <c:pt idx="15">
                  <c:v>0.23624433538977707</c:v>
                </c:pt>
                <c:pt idx="16">
                  <c:v>0.26864092702910836</c:v>
                </c:pt>
                <c:pt idx="17">
                  <c:v>0.29737572253847649</c:v>
                </c:pt>
                <c:pt idx="18">
                  <c:v>0.3207194180157989</c:v>
                </c:pt>
                <c:pt idx="19">
                  <c:v>0.34652333149204195</c:v>
                </c:pt>
                <c:pt idx="20">
                  <c:v>0.37342880846745252</c:v>
                </c:pt>
                <c:pt idx="21">
                  <c:v>0.40339791227087657</c:v>
                </c:pt>
                <c:pt idx="22">
                  <c:v>0.43496191716761023</c:v>
                </c:pt>
                <c:pt idx="23">
                  <c:v>0.46454168280969221</c:v>
                </c:pt>
                <c:pt idx="24">
                  <c:v>0.49483848510962464</c:v>
                </c:pt>
                <c:pt idx="25">
                  <c:v>0.52210696479890584</c:v>
                </c:pt>
                <c:pt idx="26">
                  <c:v>0.54491826052619052</c:v>
                </c:pt>
                <c:pt idx="27">
                  <c:v>0.5660356635431022</c:v>
                </c:pt>
                <c:pt idx="28">
                  <c:v>0.58758746238856907</c:v>
                </c:pt>
                <c:pt idx="29">
                  <c:v>0.60196641080362012</c:v>
                </c:pt>
              </c:numCache>
            </c:numRef>
          </c:val>
          <c:smooth val="0"/>
          <c:extLst>
            <c:ext xmlns:c16="http://schemas.microsoft.com/office/drawing/2014/chart" uri="{C3380CC4-5D6E-409C-BE32-E72D297353CC}">
              <c16:uniqueId val="{00000001-F65E-4B2B-AC3C-EBAA5C4F60DB}"/>
            </c:ext>
          </c:extLst>
        </c:ser>
        <c:ser>
          <c:idx val="2"/>
          <c:order val="2"/>
          <c:tx>
            <c:strRef>
              <c:f>informa!$F$48</c:f>
              <c:strCache>
                <c:ptCount val="1"/>
                <c:pt idx="0">
                  <c:v>5G</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f>informa!$G$44:$AJ$45</c:f>
              <c:multiLvlStrCache>
                <c:ptCount val="30"/>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lvl>
                <c:lvl>
                  <c:pt idx="0">
                    <c:v>Year 1</c:v>
                  </c:pt>
                  <c:pt idx="4">
                    <c:v>Year 2</c:v>
                  </c:pt>
                  <c:pt idx="8">
                    <c:v>Year 3</c:v>
                  </c:pt>
                  <c:pt idx="12">
                    <c:v>Year 4</c:v>
                  </c:pt>
                  <c:pt idx="16">
                    <c:v>Year 5</c:v>
                  </c:pt>
                  <c:pt idx="20">
                    <c:v>Year 6</c:v>
                  </c:pt>
                  <c:pt idx="24">
                    <c:v>Year 7</c:v>
                  </c:pt>
                  <c:pt idx="28">
                    <c:v>Year 8</c:v>
                  </c:pt>
                </c:lvl>
              </c:multiLvlStrCache>
            </c:multiLvlStrRef>
          </c:cat>
          <c:val>
            <c:numRef>
              <c:f>informa!$G$48:$AJ$48</c:f>
              <c:numCache>
                <c:formatCode>0.0%</c:formatCode>
                <c:ptCount val="30"/>
                <c:pt idx="0">
                  <c:v>1.4563681532782809E-2</c:v>
                </c:pt>
                <c:pt idx="1">
                  <c:v>2.2225132033790139E-2</c:v>
                </c:pt>
                <c:pt idx="2">
                  <c:v>2.9903436767676206E-2</c:v>
                </c:pt>
                <c:pt idx="3">
                  <c:v>3.8631486615467003E-2</c:v>
                </c:pt>
                <c:pt idx="4">
                  <c:v>4.8816937073345661E-2</c:v>
                </c:pt>
                <c:pt idx="5">
                  <c:v>5.8809951769427368E-2</c:v>
                </c:pt>
                <c:pt idx="6">
                  <c:v>6.7739671258902415E-2</c:v>
                </c:pt>
                <c:pt idx="7">
                  <c:v>7.693868718160296E-2</c:v>
                </c:pt>
                <c:pt idx="8">
                  <c:v>8.6373940232137042E-2</c:v>
                </c:pt>
                <c:pt idx="9">
                  <c:v>9.6960052890867357E-2</c:v>
                </c:pt>
                <c:pt idx="13">
                  <c:v>0.16891317760102892</c:v>
                </c:pt>
                <c:pt idx="17">
                  <c:v>0.24200764647486622</c:v>
                </c:pt>
                <c:pt idx="21">
                  <c:v>0.31958674002948573</c:v>
                </c:pt>
                <c:pt idx="25">
                  <c:v>0.39406823018455173</c:v>
                </c:pt>
                <c:pt idx="29">
                  <c:v>0.46698729711868509</c:v>
                </c:pt>
              </c:numCache>
            </c:numRef>
          </c:val>
          <c:smooth val="0"/>
          <c:extLst>
            <c:ext xmlns:c16="http://schemas.microsoft.com/office/drawing/2014/chart" uri="{C3380CC4-5D6E-409C-BE32-E72D297353CC}">
              <c16:uniqueId val="{00000002-F65E-4B2B-AC3C-EBAA5C4F60DB}"/>
            </c:ext>
          </c:extLst>
        </c:ser>
        <c:dLbls>
          <c:showLegendKey val="0"/>
          <c:showVal val="0"/>
          <c:showCatName val="0"/>
          <c:showSerName val="0"/>
          <c:showPercent val="0"/>
          <c:showBubbleSize val="0"/>
        </c:dLbls>
        <c:smooth val="0"/>
        <c:axId val="1814644655"/>
        <c:axId val="1814634671"/>
      </c:lineChart>
      <c:catAx>
        <c:axId val="18146446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4634671"/>
        <c:crosses val="autoZero"/>
        <c:auto val="1"/>
        <c:lblAlgn val="ctr"/>
        <c:lblOffset val="100"/>
        <c:noMultiLvlLbl val="0"/>
      </c:catAx>
      <c:valAx>
        <c:axId val="181463467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46446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20634920634921E-2"/>
          <c:y val="0.1111111111111111"/>
          <c:w val="0.93015873015873018"/>
          <c:h val="0.84722222222222221"/>
        </c:manualLayout>
      </c:layout>
      <c:barChart>
        <c:barDir val="col"/>
        <c:grouping val="clustered"/>
        <c:varyColors val="0"/>
        <c:ser>
          <c:idx val="0"/>
          <c:order val="0"/>
          <c:tx>
            <c:strRef>
              <c:f>Sheet1!$B$1</c:f>
              <c:strCache>
                <c:ptCount val="1"/>
                <c:pt idx="0">
                  <c:v>Series 1</c:v>
                </c:pt>
              </c:strCache>
            </c:strRef>
          </c:tx>
          <c:spPr>
            <a:ln>
              <a:noFill/>
            </a:ln>
          </c:spPr>
          <c:invertIfNegative val="0"/>
          <c:dLbls>
            <c:spPr>
              <a:noFill/>
              <a:ln>
                <a:noFill/>
              </a:ln>
              <a:effectLst/>
            </c:spPr>
            <c:txPr>
              <a:bodyPr wrap="square" lIns="38100" tIns="19050" rIns="38100" bIns="19050" anchor="ctr">
                <a:spAutoFit/>
              </a:bodyPr>
              <a:lstStyle/>
              <a:p>
                <a:pPr>
                  <a:defRPr sz="11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Sheet1!$A$2:$A$5</c:f>
              <c:numCache>
                <c:formatCode>General</c:formatCode>
                <c:ptCount val="4"/>
                <c:pt idx="0">
                  <c:v>2009</c:v>
                </c:pt>
                <c:pt idx="1">
                  <c:v>2018</c:v>
                </c:pt>
                <c:pt idx="2">
                  <c:v>2022</c:v>
                </c:pt>
                <c:pt idx="3">
                  <c:v>2030</c:v>
                </c:pt>
              </c:numCache>
            </c:numRef>
          </c:cat>
          <c:val>
            <c:numRef>
              <c:f>Sheet1!$B$2:$B$5</c:f>
              <c:numCache>
                <c:formatCode>General</c:formatCode>
                <c:ptCount val="4"/>
                <c:pt idx="0">
                  <c:v>2.9</c:v>
                </c:pt>
                <c:pt idx="1">
                  <c:v>5.9</c:v>
                </c:pt>
                <c:pt idx="2">
                  <c:v>6.2</c:v>
                </c:pt>
                <c:pt idx="3">
                  <c:v>3.5</c:v>
                </c:pt>
              </c:numCache>
            </c:numRef>
          </c:val>
          <c:extLst>
            <c:ext xmlns:c16="http://schemas.microsoft.com/office/drawing/2014/chart" uri="{C3380CC4-5D6E-409C-BE32-E72D297353CC}">
              <c16:uniqueId val="{00000000-0392-4FB8-87B3-850DC3AFB1BC}"/>
            </c:ext>
          </c:extLst>
        </c:ser>
        <c:dLbls>
          <c:showLegendKey val="0"/>
          <c:showVal val="0"/>
          <c:showCatName val="0"/>
          <c:showSerName val="0"/>
          <c:showPercent val="0"/>
          <c:showBubbleSize val="0"/>
        </c:dLbls>
        <c:gapWidth val="150"/>
        <c:axId val="153706928"/>
        <c:axId val="153707488"/>
      </c:barChart>
      <c:catAx>
        <c:axId val="153706928"/>
        <c:scaling>
          <c:orientation val="minMax"/>
        </c:scaling>
        <c:delete val="0"/>
        <c:axPos val="b"/>
        <c:numFmt formatCode="General" sourceLinked="0"/>
        <c:majorTickMark val="out"/>
        <c:minorTickMark val="none"/>
        <c:tickLblPos val="nextTo"/>
        <c:txPr>
          <a:bodyPr/>
          <a:lstStyle/>
          <a:p>
            <a:pPr>
              <a:defRPr sz="1100"/>
            </a:pPr>
            <a:endParaRPr lang="en-US"/>
          </a:p>
        </c:txPr>
        <c:crossAx val="153707488"/>
        <c:crosses val="autoZero"/>
        <c:auto val="1"/>
        <c:lblAlgn val="ctr"/>
        <c:lblOffset val="100"/>
        <c:noMultiLvlLbl val="0"/>
      </c:catAx>
      <c:valAx>
        <c:axId val="153707488"/>
        <c:scaling>
          <c:orientation val="minMax"/>
        </c:scaling>
        <c:delete val="1"/>
        <c:axPos val="l"/>
        <c:numFmt formatCode="General" sourceLinked="1"/>
        <c:majorTickMark val="out"/>
        <c:minorTickMark val="none"/>
        <c:tickLblPos val="nextTo"/>
        <c:crossAx val="153706928"/>
        <c:crosses val="autoZero"/>
        <c:crossBetween val="between"/>
      </c:valAx>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20634920634921E-2"/>
          <c:y val="0.1111111111111111"/>
          <c:w val="0.93015873015873018"/>
          <c:h val="0.84722222222222221"/>
        </c:manualLayout>
      </c:layout>
      <c:barChart>
        <c:barDir val="col"/>
        <c:grouping val="clustered"/>
        <c:varyColors val="0"/>
        <c:ser>
          <c:idx val="0"/>
          <c:order val="0"/>
          <c:tx>
            <c:strRef>
              <c:f>Sheet1!$B$1</c:f>
              <c:strCache>
                <c:ptCount val="1"/>
                <c:pt idx="0">
                  <c:v>Series 1</c:v>
                </c:pt>
              </c:strCache>
            </c:strRef>
          </c:tx>
          <c:spPr>
            <a:ln>
              <a:noFill/>
            </a:ln>
          </c:spPr>
          <c:invertIfNegative val="0"/>
          <c:dLbls>
            <c:spPr>
              <a:noFill/>
              <a:ln>
                <a:noFill/>
              </a:ln>
              <a:effectLst/>
            </c:spPr>
            <c:txPr>
              <a:bodyPr wrap="square" lIns="38100" tIns="19050" rIns="38100" bIns="19050" anchor="ctr">
                <a:spAutoFit/>
              </a:bodyPr>
              <a:lstStyle/>
              <a:p>
                <a:pPr>
                  <a:defRPr sz="11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Sheet1!$A$2:$A$5</c:f>
              <c:numCache>
                <c:formatCode>General</c:formatCode>
                <c:ptCount val="4"/>
                <c:pt idx="0">
                  <c:v>2009</c:v>
                </c:pt>
                <c:pt idx="1">
                  <c:v>2018</c:v>
                </c:pt>
                <c:pt idx="2">
                  <c:v>2022</c:v>
                </c:pt>
                <c:pt idx="3">
                  <c:v>2030</c:v>
                </c:pt>
              </c:numCache>
            </c:numRef>
          </c:cat>
          <c:val>
            <c:numRef>
              <c:f>Sheet1!$B$2:$B$5</c:f>
              <c:numCache>
                <c:formatCode>General</c:formatCode>
                <c:ptCount val="4"/>
                <c:pt idx="0">
                  <c:v>0.6</c:v>
                </c:pt>
                <c:pt idx="1">
                  <c:v>3.6</c:v>
                </c:pt>
                <c:pt idx="2">
                  <c:v>3.3</c:v>
                </c:pt>
                <c:pt idx="3">
                  <c:v>3</c:v>
                </c:pt>
              </c:numCache>
            </c:numRef>
          </c:val>
          <c:extLst>
            <c:ext xmlns:c16="http://schemas.microsoft.com/office/drawing/2014/chart" uri="{C3380CC4-5D6E-409C-BE32-E72D297353CC}">
              <c16:uniqueId val="{00000000-0296-4E00-AD71-8B461D15576B}"/>
            </c:ext>
          </c:extLst>
        </c:ser>
        <c:dLbls>
          <c:showLegendKey val="0"/>
          <c:showVal val="0"/>
          <c:showCatName val="0"/>
          <c:showSerName val="0"/>
          <c:showPercent val="0"/>
          <c:showBubbleSize val="0"/>
        </c:dLbls>
        <c:gapWidth val="150"/>
        <c:axId val="153706928"/>
        <c:axId val="153707488"/>
      </c:barChart>
      <c:catAx>
        <c:axId val="153706928"/>
        <c:scaling>
          <c:orientation val="minMax"/>
        </c:scaling>
        <c:delete val="0"/>
        <c:axPos val="b"/>
        <c:numFmt formatCode="General" sourceLinked="0"/>
        <c:majorTickMark val="out"/>
        <c:minorTickMark val="none"/>
        <c:tickLblPos val="nextTo"/>
        <c:txPr>
          <a:bodyPr/>
          <a:lstStyle/>
          <a:p>
            <a:pPr>
              <a:defRPr sz="1100"/>
            </a:pPr>
            <a:endParaRPr lang="en-US"/>
          </a:p>
        </c:txPr>
        <c:crossAx val="153707488"/>
        <c:crosses val="autoZero"/>
        <c:auto val="1"/>
        <c:lblAlgn val="ctr"/>
        <c:lblOffset val="100"/>
        <c:noMultiLvlLbl val="0"/>
      </c:catAx>
      <c:valAx>
        <c:axId val="153707488"/>
        <c:scaling>
          <c:orientation val="minMax"/>
        </c:scaling>
        <c:delete val="1"/>
        <c:axPos val="l"/>
        <c:numFmt formatCode="General" sourceLinked="1"/>
        <c:majorTickMark val="out"/>
        <c:minorTickMark val="none"/>
        <c:tickLblPos val="nextTo"/>
        <c:crossAx val="153706928"/>
        <c:crosses val="autoZero"/>
        <c:crossBetween val="between"/>
      </c:valAx>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GB" b="1" dirty="0"/>
              <a:t>5G Subs growth vs SIM penetration – 2022</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dLbls>
            <c:dLbl>
              <c:idx val="0"/>
              <c:layout>
                <c:manualLayout>
                  <c:x val="-0.12662540493404534"/>
                  <c:y val="9.5278708140191903E-2"/>
                </c:manualLayout>
              </c:layout>
              <c:tx>
                <c:rich>
                  <a:bodyPr/>
                  <a:lstStyle/>
                  <a:p>
                    <a:fld id="{7AB6F313-3BDE-4A15-9B4E-91819399D366}"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A21-4EF0-A18A-05BEBBB3ECE6}"/>
                </c:ext>
              </c:extLst>
            </c:dLbl>
            <c:dLbl>
              <c:idx val="1"/>
              <c:layout>
                <c:manualLayout>
                  <c:x val="7.2004168450615514E-3"/>
                  <c:y val="-7.9355712231976891E-2"/>
                </c:manualLayout>
              </c:layout>
              <c:tx>
                <c:rich>
                  <a:bodyPr/>
                  <a:lstStyle/>
                  <a:p>
                    <a:fld id="{6ED8FF85-459B-429B-A2CE-38477F91E452}"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A21-4EF0-A18A-05BEBBB3ECE6}"/>
                </c:ext>
              </c:extLst>
            </c:dLbl>
            <c:dLbl>
              <c:idx val="2"/>
              <c:layout>
                <c:manualLayout>
                  <c:x val="3.2835451796351375E-2"/>
                  <c:y val="0.11938474812609173"/>
                </c:manualLayout>
              </c:layout>
              <c:tx>
                <c:rich>
                  <a:bodyPr/>
                  <a:lstStyle/>
                  <a:p>
                    <a:fld id="{5FF7E7F5-14D4-4486-A556-0C61A11EC9FC}"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A21-4EF0-A18A-05BEBBB3ECE6}"/>
                </c:ext>
              </c:extLst>
            </c:dLbl>
            <c:dLbl>
              <c:idx val="3"/>
              <c:layout>
                <c:manualLayout>
                  <c:x val="-1.1166498620362177E-2"/>
                  <c:y val="6.1953901086979589E-2"/>
                </c:manualLayout>
              </c:layout>
              <c:tx>
                <c:rich>
                  <a:bodyPr/>
                  <a:lstStyle/>
                  <a:p>
                    <a:fld id="{44DBD187-F87E-467F-9873-3CC755B874D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A21-4EF0-A18A-05BEBBB3ECE6}"/>
                </c:ext>
              </c:extLst>
            </c:dLbl>
            <c:dLbl>
              <c:idx val="4"/>
              <c:layout>
                <c:manualLayout>
                  <c:x val="-3.9275987829905296E-2"/>
                  <c:y val="8.521315781797989E-2"/>
                </c:manualLayout>
              </c:layout>
              <c:tx>
                <c:rich>
                  <a:bodyPr/>
                  <a:lstStyle/>
                  <a:p>
                    <a:fld id="{B844BDFA-0E96-43DC-8357-7FE8D3B8EA76}"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A21-4EF0-A18A-05BEBBB3ECE6}"/>
                </c:ext>
              </c:extLst>
            </c:dLbl>
            <c:dLbl>
              <c:idx val="5"/>
              <c:layout>
                <c:manualLayout>
                  <c:x val="-8.3935208331520877E-2"/>
                  <c:y val="0.15125865165444979"/>
                </c:manualLayout>
              </c:layout>
              <c:tx>
                <c:rich>
                  <a:bodyPr/>
                  <a:lstStyle/>
                  <a:p>
                    <a:fld id="{0F9CFA90-6273-4A06-8ECA-0DC5FF90CF28}"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A21-4EF0-A18A-05BEBBB3ECE6}"/>
                </c:ext>
              </c:extLst>
            </c:dLbl>
            <c:dLbl>
              <c:idx val="6"/>
              <c:layout>
                <c:manualLayout>
                  <c:x val="3.6471042715463045E-2"/>
                  <c:y val="-0.1928740959443635"/>
                </c:manualLayout>
              </c:layout>
              <c:tx>
                <c:rich>
                  <a:bodyPr/>
                  <a:lstStyle/>
                  <a:p>
                    <a:fld id="{F34B8AB9-FAFE-44D4-836B-F8253C91EDA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A21-4EF0-A18A-05BEBBB3ECE6}"/>
                </c:ext>
              </c:extLst>
            </c:dLbl>
            <c:dLbl>
              <c:idx val="7"/>
              <c:layout>
                <c:manualLayout>
                  <c:x val="-3.7515851683587162E-2"/>
                  <c:y val="-6.9850175537210332E-2"/>
                </c:manualLayout>
              </c:layout>
              <c:tx>
                <c:rich>
                  <a:bodyPr/>
                  <a:lstStyle/>
                  <a:p>
                    <a:fld id="{3FEE3422-4084-4AF7-B802-46B1E4C202C4}"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A21-4EF0-A18A-05BEBBB3ECE6}"/>
                </c:ext>
              </c:extLst>
            </c:dLbl>
            <c:dLbl>
              <c:idx val="8"/>
              <c:layout>
                <c:manualLayout>
                  <c:x val="-2.5576394147588961E-2"/>
                  <c:y val="-8.6117580876336253E-2"/>
                </c:manualLayout>
              </c:layout>
              <c:tx>
                <c:rich>
                  <a:bodyPr/>
                  <a:lstStyle/>
                  <a:p>
                    <a:fld id="{7B3F2574-CC21-41FE-AE64-47DEFE3FEF44}"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A21-4EF0-A18A-05BEBBB3ECE6}"/>
                </c:ext>
              </c:extLst>
            </c:dLbl>
            <c:dLbl>
              <c:idx val="9"/>
              <c:layout>
                <c:manualLayout>
                  <c:x val="-7.4819206122882273E-2"/>
                  <c:y val="4.2547226145785204E-2"/>
                </c:manualLayout>
              </c:layout>
              <c:tx>
                <c:rich>
                  <a:bodyPr/>
                  <a:lstStyle/>
                  <a:p>
                    <a:fld id="{3C7B1C5C-C772-4D40-9182-B69A1C679E08}"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A21-4EF0-A18A-05BEBBB3ECE6}"/>
                </c:ext>
              </c:extLst>
            </c:dLbl>
            <c:dLbl>
              <c:idx val="10"/>
              <c:layout>
                <c:manualLayout>
                  <c:x val="-5.301047326356995E-3"/>
                  <c:y val="4.7883096084322979E-2"/>
                </c:manualLayout>
              </c:layout>
              <c:tx>
                <c:rich>
                  <a:bodyPr/>
                  <a:lstStyle/>
                  <a:p>
                    <a:fld id="{C3AF4473-C21C-45CF-8D59-F76F5B2FFAD4}"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CA21-4EF0-A18A-05BEBBB3ECE6}"/>
                </c:ext>
              </c:extLst>
            </c:dLbl>
            <c:dLbl>
              <c:idx val="11"/>
              <c:layout>
                <c:manualLayout>
                  <c:x val="3.2586304330482823E-3"/>
                  <c:y val="-1.4214138890892437E-2"/>
                </c:manualLayout>
              </c:layout>
              <c:tx>
                <c:rich>
                  <a:bodyPr/>
                  <a:lstStyle/>
                  <a:p>
                    <a:fld id="{5C946C68-60AD-4F2E-BC9F-43F86748D53D}"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CA21-4EF0-A18A-05BEBBB3ECE6}"/>
                </c:ext>
              </c:extLst>
            </c:dLbl>
            <c:dLbl>
              <c:idx val="12"/>
              <c:layout>
                <c:manualLayout>
                  <c:x val="7.211023646241696E-3"/>
                  <c:y val="1.9384047198220671E-3"/>
                </c:manualLayout>
              </c:layout>
              <c:tx>
                <c:rich>
                  <a:bodyPr/>
                  <a:lstStyle/>
                  <a:p>
                    <a:fld id="{332FC24C-191A-4AC1-9CCE-991C4575A4B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CA21-4EF0-A18A-05BEBBB3ECE6}"/>
                </c:ext>
              </c:extLst>
            </c:dLbl>
            <c:dLbl>
              <c:idx val="13"/>
              <c:layout>
                <c:manualLayout>
                  <c:x val="1.4287940799896596E-2"/>
                  <c:y val="-0.15711727812071741"/>
                </c:manualLayout>
              </c:layout>
              <c:tx>
                <c:rich>
                  <a:bodyPr/>
                  <a:lstStyle/>
                  <a:p>
                    <a:fld id="{8129CDC1-709D-4189-9766-3811CAFCFDDD}"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A21-4EF0-A18A-05BEBBB3ECE6}"/>
                </c:ext>
              </c:extLst>
            </c:dLbl>
            <c:dLbl>
              <c:idx val="14"/>
              <c:layout>
                <c:manualLayout>
                  <c:x val="-3.5374951145254005E-2"/>
                  <c:y val="-6.6271488776517964E-2"/>
                </c:manualLayout>
              </c:layout>
              <c:tx>
                <c:rich>
                  <a:bodyPr/>
                  <a:lstStyle/>
                  <a:p>
                    <a:fld id="{0124B21D-4414-417A-BAE5-C3082714D60F}"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A21-4EF0-A18A-05BEBBB3ECE6}"/>
                </c:ext>
              </c:extLst>
            </c:dLbl>
            <c:dLbl>
              <c:idx val="15"/>
              <c:layout>
                <c:manualLayout>
                  <c:x val="-6.7630024527883137E-2"/>
                  <c:y val="7.7330432547110833E-2"/>
                </c:manualLayout>
              </c:layout>
              <c:tx>
                <c:rich>
                  <a:bodyPr/>
                  <a:lstStyle/>
                  <a:p>
                    <a:fld id="{9C57DFDF-B145-4B1A-A8FF-07D9E4F59FF4}"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A21-4EF0-A18A-05BEBBB3ECE6}"/>
                </c:ext>
              </c:extLst>
            </c:dLbl>
            <c:dLbl>
              <c:idx val="16"/>
              <c:layout>
                <c:manualLayout>
                  <c:x val="-1.5703324230627671E-2"/>
                  <c:y val="4.2140009663760275E-2"/>
                </c:manualLayout>
              </c:layout>
              <c:tx>
                <c:rich>
                  <a:bodyPr/>
                  <a:lstStyle/>
                  <a:p>
                    <a:fld id="{59DD4110-B8E3-401A-BC7D-73284DFA73B7}"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CA21-4EF0-A18A-05BEBBB3ECE6}"/>
                </c:ext>
              </c:extLst>
            </c:dLbl>
            <c:dLbl>
              <c:idx val="17"/>
              <c:tx>
                <c:rich>
                  <a:bodyPr/>
                  <a:lstStyle/>
                  <a:p>
                    <a:fld id="{CE4E7779-F385-4699-B2F4-59468EC062F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CA21-4EF0-A18A-05BEBBB3ECE6}"/>
                </c:ext>
              </c:extLst>
            </c:dLbl>
            <c:dLbl>
              <c:idx val="18"/>
              <c:layout>
                <c:manualLayout>
                  <c:x val="-5.8101614775444274E-2"/>
                  <c:y val="8.3490571050457985E-2"/>
                </c:manualLayout>
              </c:layout>
              <c:tx>
                <c:rich>
                  <a:bodyPr/>
                  <a:lstStyle/>
                  <a:p>
                    <a:fld id="{2D885618-9D29-4FDC-9CEE-915721CBDB93}"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layout>
                    <c:manualLayout>
                      <c:w val="5.6805437115901511E-2"/>
                      <c:h val="4.9058846060186186E-2"/>
                    </c:manualLayout>
                  </c15:layout>
                  <c15:dlblFieldTable/>
                  <c15:showDataLabelsRange val="1"/>
                </c:ext>
                <c:ext xmlns:c16="http://schemas.microsoft.com/office/drawing/2014/chart" uri="{C3380CC4-5D6E-409C-BE32-E72D297353CC}">
                  <c16:uniqueId val="{00000012-CA21-4EF0-A18A-05BEBBB3ECE6}"/>
                </c:ext>
              </c:extLst>
            </c:dLbl>
            <c:dLbl>
              <c:idx val="19"/>
              <c:layout>
                <c:manualLayout>
                  <c:x val="-0.10285625542464927"/>
                  <c:y val="-4.4006286644678635E-2"/>
                </c:manualLayout>
              </c:layout>
              <c:tx>
                <c:rich>
                  <a:bodyPr/>
                  <a:lstStyle/>
                  <a:p>
                    <a:fld id="{0C747BCE-222D-4AD1-9132-E24E79C04990}"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A21-4EF0-A18A-05BEBBB3ECE6}"/>
                </c:ext>
              </c:extLst>
            </c:dLbl>
            <c:dLbl>
              <c:idx val="20"/>
              <c:layout>
                <c:manualLayout>
                  <c:x val="2.2546179741941633E-2"/>
                  <c:y val="-0.18553289397968542"/>
                </c:manualLayout>
              </c:layout>
              <c:tx>
                <c:rich>
                  <a:bodyPr/>
                  <a:lstStyle/>
                  <a:p>
                    <a:fld id="{DE916AD5-AC3A-444B-85DC-AE78AABBB8BD}"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A21-4EF0-A18A-05BEBBB3ECE6}"/>
                </c:ext>
              </c:extLst>
            </c:dLbl>
            <c:dLbl>
              <c:idx val="21"/>
              <c:layout>
                <c:manualLayout>
                  <c:x val="1.0561742388554131E-2"/>
                  <c:y val="-6.7869489039410008E-2"/>
                </c:manualLayout>
              </c:layout>
              <c:tx>
                <c:rich>
                  <a:bodyPr/>
                  <a:lstStyle/>
                  <a:p>
                    <a:fld id="{5CEC686E-765D-4D18-8CC7-F66D251F3BE1}" type="CELLRANGE">
                      <a:rPr lang="en-US">
                        <a:solidFill>
                          <a:schemeClr val="tx1"/>
                        </a:solidFill>
                      </a:rPr>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A21-4EF0-A18A-05BEBBB3ECE6}"/>
                </c:ext>
              </c:extLst>
            </c:dLbl>
            <c:dLbl>
              <c:idx val="22"/>
              <c:layout>
                <c:manualLayout>
                  <c:x val="-8.5883038036821638E-2"/>
                  <c:y val="5.3360960443022589E-5"/>
                </c:manualLayout>
              </c:layout>
              <c:tx>
                <c:rich>
                  <a:bodyPr/>
                  <a:lstStyle/>
                  <a:p>
                    <a:fld id="{0F3E6908-4243-4216-A6CC-B287F07882D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CA21-4EF0-A18A-05BEBBB3ECE6}"/>
                </c:ext>
              </c:extLst>
            </c:dLbl>
            <c:dLbl>
              <c:idx val="23"/>
              <c:layout>
                <c:manualLayout>
                  <c:x val="1.5438813288037609E-2"/>
                  <c:y val="-5.8364002696085139E-2"/>
                </c:manualLayout>
              </c:layout>
              <c:tx>
                <c:rich>
                  <a:bodyPr/>
                  <a:lstStyle/>
                  <a:p>
                    <a:fld id="{F9F06E30-F42A-43C5-BA0A-2B005708634B}"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CA21-4EF0-A18A-05BEBBB3ECE6}"/>
                </c:ext>
              </c:extLst>
            </c:dLbl>
            <c:dLbl>
              <c:idx val="24"/>
              <c:layout>
                <c:manualLayout>
                  <c:x val="-5.714260064419243E-2"/>
                  <c:y val="-0.13442439916349921"/>
                </c:manualLayout>
              </c:layout>
              <c:tx>
                <c:rich>
                  <a:bodyPr/>
                  <a:lstStyle/>
                  <a:p>
                    <a:fld id="{FEE4222D-DCC8-45B6-BBE9-06B2702974F5}"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CA21-4EF0-A18A-05BEBBB3ECE6}"/>
                </c:ext>
              </c:extLst>
            </c:dLbl>
            <c:dLbl>
              <c:idx val="25"/>
              <c:tx>
                <c:rich>
                  <a:bodyPr/>
                  <a:lstStyle/>
                  <a:p>
                    <a:fld id="{C9D44741-3D5A-4A8E-8F05-4AD18D19995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CA21-4EF0-A18A-05BEBBB3ECE6}"/>
                </c:ext>
              </c:extLst>
            </c:dLbl>
            <c:dLbl>
              <c:idx val="26"/>
              <c:layout>
                <c:manualLayout>
                  <c:x val="-0.1003097128825344"/>
                  <c:y val="6.5334843418366331E-2"/>
                </c:manualLayout>
              </c:layout>
              <c:tx>
                <c:rich>
                  <a:bodyPr/>
                  <a:lstStyle/>
                  <a:p>
                    <a:fld id="{60F3105B-6518-4632-8AF2-052A49FCB902}"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A21-4EF0-A18A-05BEBBB3ECE6}"/>
                </c:ext>
              </c:extLst>
            </c:dLbl>
            <c:dLbl>
              <c:idx val="27"/>
              <c:layout>
                <c:manualLayout>
                  <c:x val="8.1013648875698056E-3"/>
                  <c:y val="-4.6877829854959932E-2"/>
                </c:manualLayout>
              </c:layout>
              <c:tx>
                <c:rich>
                  <a:bodyPr/>
                  <a:lstStyle/>
                  <a:p>
                    <a:fld id="{6DA29DF6-3C5E-4E28-9CE9-BD09722DA8C4}"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A21-4EF0-A18A-05BEBBB3ECE6}"/>
                </c:ext>
              </c:extLst>
            </c:dLbl>
            <c:dLbl>
              <c:idx val="28"/>
              <c:layout>
                <c:manualLayout>
                  <c:x val="-8.5364352614498713E-4"/>
                  <c:y val="8.8122347997897366E-2"/>
                </c:manualLayout>
              </c:layout>
              <c:tx>
                <c:rich>
                  <a:bodyPr/>
                  <a:lstStyle/>
                  <a:p>
                    <a:fld id="{171BA4D2-55A4-4B4E-855E-E43FD3F9D486}"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A21-4EF0-A18A-05BEBBB3ECE6}"/>
                </c:ext>
              </c:extLst>
            </c:dLbl>
            <c:dLbl>
              <c:idx val="29"/>
              <c:tx>
                <c:rich>
                  <a:bodyPr/>
                  <a:lstStyle/>
                  <a:p>
                    <a:fld id="{152A7E3C-EFF5-4423-97C5-6A4D069DA72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CA21-4EF0-A18A-05BEBBB3ECE6}"/>
                </c:ext>
              </c:extLst>
            </c:dLbl>
            <c:dLbl>
              <c:idx val="30"/>
              <c:layout>
                <c:manualLayout>
                  <c:x val="-1.27002272869045E-2"/>
                  <c:y val="-7.2721718747491643E-2"/>
                </c:manualLayout>
              </c:layout>
              <c:tx>
                <c:rich>
                  <a:bodyPr/>
                  <a:lstStyle/>
                  <a:p>
                    <a:fld id="{91F2CA07-05C6-42E0-9481-D6C00883FBA4}" type="CELLRANGE">
                      <a:rPr lang="en-US">
                        <a:solidFill>
                          <a:schemeClr val="tx1"/>
                        </a:solidFill>
                      </a:rPr>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CA21-4EF0-A18A-05BEBBB3ECE6}"/>
                </c:ext>
              </c:extLst>
            </c:dLbl>
            <c:dLbl>
              <c:idx val="31"/>
              <c:delete val="1"/>
              <c:extLst>
                <c:ext xmlns:c15="http://schemas.microsoft.com/office/drawing/2012/chart" uri="{CE6537A1-D6FC-4f65-9D91-7224C49458BB}"/>
                <c:ext xmlns:c16="http://schemas.microsoft.com/office/drawing/2014/chart" uri="{C3380CC4-5D6E-409C-BE32-E72D297353CC}">
                  <c16:uniqueId val="{0000001F-CA21-4EF0-A18A-05BEBBB3ECE6}"/>
                </c:ext>
              </c:extLst>
            </c:dLbl>
            <c:dLbl>
              <c:idx val="32"/>
              <c:layout>
                <c:manualLayout>
                  <c:x val="2.2966916881554812E-2"/>
                  <c:y val="-0.13264155520971427"/>
                </c:manualLayout>
              </c:layout>
              <c:tx>
                <c:rich>
                  <a:bodyPr/>
                  <a:lstStyle/>
                  <a:p>
                    <a:fld id="{FC9A45A1-AA30-4770-9D51-0892AC2B3F09}" type="CELLRANGE">
                      <a:rPr lang="en-US">
                        <a:solidFill>
                          <a:schemeClr val="tx1"/>
                        </a:solidFill>
                      </a:rPr>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A21-4EF0-A18A-05BEBBB3ECE6}"/>
                </c:ext>
              </c:extLst>
            </c:dLbl>
            <c:dLbl>
              <c:idx val="33"/>
              <c:layout>
                <c:manualLayout>
                  <c:x val="-8.5393165251962805E-3"/>
                  <c:y val="-9.5056672279365428E-2"/>
                </c:manualLayout>
              </c:layout>
              <c:tx>
                <c:rich>
                  <a:bodyPr/>
                  <a:lstStyle/>
                  <a:p>
                    <a:fld id="{125154B4-93E7-4B24-8656-FC0DAA3E7530}" type="CELLRANGE">
                      <a:rPr lang="en-US">
                        <a:solidFill>
                          <a:schemeClr val="tx1"/>
                        </a:solidFill>
                      </a:rPr>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A21-4EF0-A18A-05BEBBB3ECE6}"/>
                </c:ext>
              </c:extLst>
            </c:dLbl>
            <c:dLbl>
              <c:idx val="34"/>
              <c:layout>
                <c:manualLayout>
                  <c:x val="-6.5287557083182873E-2"/>
                  <c:y val="-7.8464805168054236E-2"/>
                </c:manualLayout>
              </c:layout>
              <c:tx>
                <c:rich>
                  <a:bodyPr/>
                  <a:lstStyle/>
                  <a:p>
                    <a:fld id="{B3D9011B-F0B5-4E51-8E76-958F424C786C}" type="CELLRANGE">
                      <a:rPr lang="en-US">
                        <a:solidFill>
                          <a:schemeClr val="tx1"/>
                        </a:solidFill>
                      </a:rPr>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CA21-4EF0-A18A-05BEBBB3ECE6}"/>
                </c:ext>
              </c:extLst>
            </c:dLbl>
            <c:dLbl>
              <c:idx val="35"/>
              <c:layout>
                <c:manualLayout>
                  <c:x val="-8.25923849354262E-2"/>
                  <c:y val="-7.2721718747491643E-2"/>
                </c:manualLayout>
              </c:layout>
              <c:tx>
                <c:rich>
                  <a:bodyPr/>
                  <a:lstStyle/>
                  <a:p>
                    <a:fld id="{0A618E16-FC32-4C8D-94C2-533863D772C8}" type="CELLRANGE">
                      <a:rPr lang="en-US">
                        <a:solidFill>
                          <a:schemeClr val="tx1"/>
                        </a:solidFill>
                      </a:rPr>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CA21-4EF0-A18A-05BEBBB3ECE6}"/>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Charts!$D$216:$D$251</c:f>
              <c:numCache>
                <c:formatCode>0.0%</c:formatCode>
                <c:ptCount val="36"/>
                <c:pt idx="0">
                  <c:v>0.14230000000000001</c:v>
                </c:pt>
                <c:pt idx="1">
                  <c:v>0.28749999999999998</c:v>
                </c:pt>
                <c:pt idx="2">
                  <c:v>0.26739999999999997</c:v>
                </c:pt>
                <c:pt idx="3">
                  <c:v>0.21640000000000001</c:v>
                </c:pt>
                <c:pt idx="4">
                  <c:v>0.25340000000000001</c:v>
                </c:pt>
                <c:pt idx="5">
                  <c:v>0.1472</c:v>
                </c:pt>
                <c:pt idx="6">
                  <c:v>0.2054</c:v>
                </c:pt>
                <c:pt idx="7">
                  <c:v>0.40649999999999997</c:v>
                </c:pt>
                <c:pt idx="8">
                  <c:v>0.19920000000000002</c:v>
                </c:pt>
                <c:pt idx="9">
                  <c:v>0.1852</c:v>
                </c:pt>
                <c:pt idx="10">
                  <c:v>0.35249999999999998</c:v>
                </c:pt>
                <c:pt idx="11">
                  <c:v>0.1484</c:v>
                </c:pt>
                <c:pt idx="12">
                  <c:v>0.30709999999999998</c:v>
                </c:pt>
                <c:pt idx="13">
                  <c:v>0.1103</c:v>
                </c:pt>
                <c:pt idx="14">
                  <c:v>0.09</c:v>
                </c:pt>
                <c:pt idx="15">
                  <c:v>0.10189999999999999</c:v>
                </c:pt>
                <c:pt idx="16">
                  <c:v>0.14960000000000001</c:v>
                </c:pt>
                <c:pt idx="17">
                  <c:v>0.19600000000000001</c:v>
                </c:pt>
                <c:pt idx="18">
                  <c:v>0.18469999999999998</c:v>
                </c:pt>
                <c:pt idx="19">
                  <c:v>4.4999999999999998E-2</c:v>
                </c:pt>
                <c:pt idx="20">
                  <c:v>0.20230000000000001</c:v>
                </c:pt>
                <c:pt idx="21">
                  <c:v>0.1207</c:v>
                </c:pt>
                <c:pt idx="22">
                  <c:v>4.3499999999999997E-2</c:v>
                </c:pt>
                <c:pt idx="23">
                  <c:v>0.27399999999999997</c:v>
                </c:pt>
                <c:pt idx="24">
                  <c:v>0.36799999999999999</c:v>
                </c:pt>
                <c:pt idx="25">
                  <c:v>6.0700000000000004E-2</c:v>
                </c:pt>
                <c:pt idx="26">
                  <c:v>7.1500000000000008E-2</c:v>
                </c:pt>
                <c:pt idx="27">
                  <c:v>0.2409</c:v>
                </c:pt>
                <c:pt idx="28">
                  <c:v>0.19399999999999998</c:v>
                </c:pt>
                <c:pt idx="29">
                  <c:v>0.19329999999999997</c:v>
                </c:pt>
                <c:pt idx="30">
                  <c:v>0.17379999999999998</c:v>
                </c:pt>
                <c:pt idx="31">
                  <c:v>0.1207</c:v>
                </c:pt>
                <c:pt idx="32">
                  <c:v>9.820000000000001E-2</c:v>
                </c:pt>
                <c:pt idx="33">
                  <c:v>0.23519999999999999</c:v>
                </c:pt>
                <c:pt idx="34">
                  <c:v>4.2099999999999999E-2</c:v>
                </c:pt>
                <c:pt idx="35">
                  <c:v>4.2000000000000003E-2</c:v>
                </c:pt>
              </c:numCache>
            </c:numRef>
          </c:xVal>
          <c:yVal>
            <c:numRef>
              <c:f>Charts!$E$216:$E$251</c:f>
              <c:numCache>
                <c:formatCode>0.0%</c:formatCode>
                <c:ptCount val="36"/>
                <c:pt idx="0">
                  <c:v>0.1169275965504312</c:v>
                </c:pt>
                <c:pt idx="1">
                  <c:v>0.12517466258075371</c:v>
                </c:pt>
                <c:pt idx="2">
                  <c:v>0.10805751406163353</c:v>
                </c:pt>
                <c:pt idx="3">
                  <c:v>0.12151687513109702</c:v>
                </c:pt>
                <c:pt idx="4">
                  <c:v>0.10238033560717266</c:v>
                </c:pt>
                <c:pt idx="5">
                  <c:v>0.12280701754385964</c:v>
                </c:pt>
                <c:pt idx="6">
                  <c:v>0.13599228047603731</c:v>
                </c:pt>
                <c:pt idx="7">
                  <c:v>7.4189926211100418E-2</c:v>
                </c:pt>
                <c:pt idx="8">
                  <c:v>0.23529411764705882</c:v>
                </c:pt>
                <c:pt idx="9">
                  <c:v>0.12509779748215938</c:v>
                </c:pt>
                <c:pt idx="10">
                  <c:v>6.5424665448402752E-2</c:v>
                </c:pt>
                <c:pt idx="11">
                  <c:v>0.24181818181818182</c:v>
                </c:pt>
                <c:pt idx="12">
                  <c:v>6.5945568736915566E-2</c:v>
                </c:pt>
                <c:pt idx="13">
                  <c:v>0.20314083080040526</c:v>
                </c:pt>
                <c:pt idx="14">
                  <c:v>0.33687002652519893</c:v>
                </c:pt>
                <c:pt idx="15">
                  <c:v>0.15189873417721519</c:v>
                </c:pt>
                <c:pt idx="16">
                  <c:v>4.4776119402985072E-2</c:v>
                </c:pt>
                <c:pt idx="17">
                  <c:v>2.3784003909431504</c:v>
                </c:pt>
                <c:pt idx="18">
                  <c:v>8.1081081081081086E-2</c:v>
                </c:pt>
                <c:pt idx="19">
                  <c:v>0.3</c:v>
                </c:pt>
                <c:pt idx="20">
                  <c:v>0.17069233091787439</c:v>
                </c:pt>
                <c:pt idx="21">
                  <c:v>0.2</c:v>
                </c:pt>
                <c:pt idx="22">
                  <c:v>0.16606133014735167</c:v>
                </c:pt>
                <c:pt idx="23">
                  <c:v>0.17377142857142858</c:v>
                </c:pt>
                <c:pt idx="24">
                  <c:v>9.6229527188991831E-2</c:v>
                </c:pt>
                <c:pt idx="25">
                  <c:v>0.42222222222222222</c:v>
                </c:pt>
                <c:pt idx="26">
                  <c:v>0.12993856210436017</c:v>
                </c:pt>
                <c:pt idx="27">
                  <c:v>0.13636363636363635</c:v>
                </c:pt>
                <c:pt idx="28">
                  <c:v>8.1584096997288497E-2</c:v>
                </c:pt>
                <c:pt idx="29">
                  <c:v>0.36475616356544299</c:v>
                </c:pt>
                <c:pt idx="30">
                  <c:v>0.20000052479113312</c:v>
                </c:pt>
                <c:pt idx="31">
                  <c:v>0.2</c:v>
                </c:pt>
                <c:pt idx="32">
                  <c:v>0.2500005834332949</c:v>
                </c:pt>
                <c:pt idx="33">
                  <c:v>0.16819683472953473</c:v>
                </c:pt>
                <c:pt idx="34">
                  <c:v>0.184606558100534</c:v>
                </c:pt>
                <c:pt idx="35">
                  <c:v>0.35000335412893274</c:v>
                </c:pt>
              </c:numCache>
            </c:numRef>
          </c:yVal>
          <c:smooth val="0"/>
          <c:extLst>
            <c:ext xmlns:c15="http://schemas.microsoft.com/office/drawing/2012/chart" uri="{02D57815-91ED-43cb-92C2-25804820EDAC}">
              <c15:datalabelsRange>
                <c15:f>Charts!$B$216:$B$251</c15:f>
                <c15:dlblRangeCache>
                  <c:ptCount val="36"/>
                  <c:pt idx="0">
                    <c:v>China Mobile</c:v>
                  </c:pt>
                  <c:pt idx="1">
                    <c:v>China Telecom</c:v>
                  </c:pt>
                  <c:pt idx="2">
                    <c:v>China Unicom</c:v>
                  </c:pt>
                  <c:pt idx="3">
                    <c:v>Verizon</c:v>
                  </c:pt>
                  <c:pt idx="4">
                    <c:v>T-Mobile US</c:v>
                  </c:pt>
                  <c:pt idx="5">
                    <c:v>AT&amp;T US</c:v>
                  </c:pt>
                  <c:pt idx="6">
                    <c:v>NTT DoCoMo</c:v>
                  </c:pt>
                  <c:pt idx="7">
                    <c:v>SK Telecom</c:v>
                  </c:pt>
                  <c:pt idx="8">
                    <c:v>KDDI</c:v>
                  </c:pt>
                  <c:pt idx="9">
                    <c:v>Softbank</c:v>
                  </c:pt>
                  <c:pt idx="10">
                    <c:v>KT Corp</c:v>
                  </c:pt>
                  <c:pt idx="11">
                    <c:v>AIS</c:v>
                  </c:pt>
                  <c:pt idx="12">
                    <c:v>LG U+</c:v>
                  </c:pt>
                  <c:pt idx="13">
                    <c:v>Deutsche Telekom</c:v>
                  </c:pt>
                  <c:pt idx="14">
                    <c:v>Vodafone Germany</c:v>
                  </c:pt>
                  <c:pt idx="15">
                    <c:v>Virgin Media O2</c:v>
                  </c:pt>
                  <c:pt idx="16">
                    <c:v>EE</c:v>
                  </c:pt>
                  <c:pt idx="17">
                    <c:v>DTAC</c:v>
                  </c:pt>
                  <c:pt idx="18">
                    <c:v>Telstra</c:v>
                  </c:pt>
                  <c:pt idx="19">
                    <c:v>Globe Telecom</c:v>
                  </c:pt>
                  <c:pt idx="20">
                    <c:v>Vodafone UK</c:v>
                  </c:pt>
                  <c:pt idx="21">
                    <c:v>STC</c:v>
                  </c:pt>
                  <c:pt idx="22">
                    <c:v>PLDT</c:v>
                  </c:pt>
                  <c:pt idx="23">
                    <c:v>3 UK</c:v>
                  </c:pt>
                  <c:pt idx="24">
                    <c:v>Taiwan Mobile Company</c:v>
                  </c:pt>
                  <c:pt idx="25">
                    <c:v>O2 Germany</c:v>
                  </c:pt>
                  <c:pt idx="26">
                    <c:v>Orange France</c:v>
                  </c:pt>
                  <c:pt idx="27">
                    <c:v>Optus</c:v>
                  </c:pt>
                  <c:pt idx="28">
                    <c:v>Chunghwa Telecom</c:v>
                  </c:pt>
                  <c:pt idx="29">
                    <c:v>Etisalat</c:v>
                  </c:pt>
                  <c:pt idx="30">
                    <c:v>du</c:v>
                  </c:pt>
                  <c:pt idx="31">
                    <c:v>STC</c:v>
                  </c:pt>
                  <c:pt idx="32">
                    <c:v>Mobily</c:v>
                  </c:pt>
                  <c:pt idx="33">
                    <c:v>Zain Saudi Arabia</c:v>
                  </c:pt>
                  <c:pt idx="34">
                    <c:v>Omantel</c:v>
                  </c:pt>
                  <c:pt idx="35">
                    <c:v>Ooredoo Oman</c:v>
                  </c:pt>
                </c15:dlblRangeCache>
              </c15:datalabelsRange>
            </c:ext>
            <c:ext xmlns:c16="http://schemas.microsoft.com/office/drawing/2014/chart" uri="{C3380CC4-5D6E-409C-BE32-E72D297353CC}">
              <c16:uniqueId val="{00000024-CA21-4EF0-A18A-05BEBBB3ECE6}"/>
            </c:ext>
          </c:extLst>
        </c:ser>
        <c:dLbls>
          <c:showLegendKey val="0"/>
          <c:showVal val="0"/>
          <c:showCatName val="0"/>
          <c:showSerName val="0"/>
          <c:showPercent val="0"/>
          <c:showBubbleSize val="0"/>
        </c:dLbls>
        <c:axId val="1792192015"/>
        <c:axId val="1792185775"/>
      </c:scatterChart>
      <c:valAx>
        <c:axId val="1792192015"/>
        <c:scaling>
          <c:orientation val="minMax"/>
        </c:scaling>
        <c:delete val="0"/>
        <c:axPos val="b"/>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792185775"/>
        <c:crosses val="autoZero"/>
        <c:crossBetween val="midCat"/>
      </c:valAx>
      <c:valAx>
        <c:axId val="1792185775"/>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792192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r>
              <a:rPr lang="en-GB" b="1"/>
              <a:t>5G penetration by device type</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'5G devices'!$F$36</c:f>
              <c:strCache>
                <c:ptCount val="1"/>
                <c:pt idx="0">
                  <c:v>Smartphone</c:v>
                </c:pt>
              </c:strCache>
            </c:strRef>
          </c:tx>
          <c:spPr>
            <a:ln w="28575" cap="rnd">
              <a:solidFill>
                <a:schemeClr val="accent1"/>
              </a:solidFill>
              <a:round/>
            </a:ln>
            <a:effectLst/>
          </c:spPr>
          <c:marker>
            <c:symbol val="none"/>
          </c:marker>
          <c:dLbls>
            <c:spPr>
              <a:solidFill>
                <a:schemeClr val="lt1"/>
              </a:solidFill>
              <a:ln w="12700" cap="flat" cmpd="sng" algn="ctr">
                <a:solidFill>
                  <a:schemeClr val="accent1"/>
                </a:solidFill>
                <a:prstDash val="solid"/>
                <a:miter lim="800000"/>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'5G devices'!$G$35:$O$35</c:f>
              <c:strCache>
                <c:ptCount val="9"/>
                <c:pt idx="0">
                  <c:v>2019</c:v>
                </c:pt>
                <c:pt idx="1">
                  <c:v>2020</c:v>
                </c:pt>
                <c:pt idx="2">
                  <c:v>2021</c:v>
                </c:pt>
                <c:pt idx="3">
                  <c:v>2022</c:v>
                </c:pt>
                <c:pt idx="4">
                  <c:v>2023</c:v>
                </c:pt>
                <c:pt idx="5">
                  <c:v>2024</c:v>
                </c:pt>
                <c:pt idx="6">
                  <c:v>2025</c:v>
                </c:pt>
                <c:pt idx="7">
                  <c:v>2026</c:v>
                </c:pt>
                <c:pt idx="8">
                  <c:v>2027</c:v>
                </c:pt>
              </c:strCache>
            </c:strRef>
          </c:cat>
          <c:val>
            <c:numRef>
              <c:f>'5G devices'!$G$36:$O$36</c:f>
              <c:numCache>
                <c:formatCode>0.0%</c:formatCode>
                <c:ptCount val="9"/>
                <c:pt idx="0">
                  <c:v>1.9068203299120814E-3</c:v>
                </c:pt>
                <c:pt idx="1">
                  <c:v>3.5249071736839957E-2</c:v>
                </c:pt>
                <c:pt idx="2">
                  <c:v>8.7764635045890244E-2</c:v>
                </c:pt>
                <c:pt idx="3">
                  <c:v>0.14534864028981881</c:v>
                </c:pt>
                <c:pt idx="4">
                  <c:v>0.22910712516042159</c:v>
                </c:pt>
                <c:pt idx="5">
                  <c:v>0.31127235661774594</c:v>
                </c:pt>
                <c:pt idx="6">
                  <c:v>0.39018011602128261</c:v>
                </c:pt>
                <c:pt idx="7">
                  <c:v>0.46221714070181452</c:v>
                </c:pt>
                <c:pt idx="8">
                  <c:v>0.53057123012621832</c:v>
                </c:pt>
              </c:numCache>
            </c:numRef>
          </c:val>
          <c:smooth val="0"/>
          <c:extLst>
            <c:ext xmlns:c16="http://schemas.microsoft.com/office/drawing/2014/chart" uri="{C3380CC4-5D6E-409C-BE32-E72D297353CC}">
              <c16:uniqueId val="{00000000-FB58-4C4D-8F7D-F524858DFCED}"/>
            </c:ext>
          </c:extLst>
        </c:ser>
        <c:ser>
          <c:idx val="1"/>
          <c:order val="1"/>
          <c:tx>
            <c:strRef>
              <c:f>'5G devices'!$F$37</c:f>
              <c:strCache>
                <c:ptCount val="1"/>
                <c:pt idx="0">
                  <c:v>Portable</c:v>
                </c:pt>
              </c:strCache>
            </c:strRef>
          </c:tx>
          <c:spPr>
            <a:ln w="28575" cap="rnd">
              <a:solidFill>
                <a:schemeClr val="accent2"/>
              </a:solidFill>
              <a:round/>
            </a:ln>
            <a:effectLst/>
          </c:spPr>
          <c:marker>
            <c:symbol val="none"/>
          </c:marker>
          <c:dLbls>
            <c:spPr>
              <a:solidFill>
                <a:schemeClr val="lt1"/>
              </a:solidFill>
              <a:ln w="12700" cap="flat" cmpd="sng" algn="ctr">
                <a:solidFill>
                  <a:schemeClr val="accent2"/>
                </a:solidFill>
                <a:prstDash val="solid"/>
                <a:miter lim="800000"/>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'5G devices'!$G$35:$O$35</c:f>
              <c:strCache>
                <c:ptCount val="9"/>
                <c:pt idx="0">
                  <c:v>2019</c:v>
                </c:pt>
                <c:pt idx="1">
                  <c:v>2020</c:v>
                </c:pt>
                <c:pt idx="2">
                  <c:v>2021</c:v>
                </c:pt>
                <c:pt idx="3">
                  <c:v>2022</c:v>
                </c:pt>
                <c:pt idx="4">
                  <c:v>2023</c:v>
                </c:pt>
                <c:pt idx="5">
                  <c:v>2024</c:v>
                </c:pt>
                <c:pt idx="6">
                  <c:v>2025</c:v>
                </c:pt>
                <c:pt idx="7">
                  <c:v>2026</c:v>
                </c:pt>
                <c:pt idx="8">
                  <c:v>2027</c:v>
                </c:pt>
              </c:strCache>
            </c:strRef>
          </c:cat>
          <c:val>
            <c:numRef>
              <c:f>'5G devices'!$G$37:$O$37</c:f>
              <c:numCache>
                <c:formatCode>0.0%</c:formatCode>
                <c:ptCount val="9"/>
                <c:pt idx="0">
                  <c:v>4.5669042382320732E-4</c:v>
                </c:pt>
                <c:pt idx="1">
                  <c:v>3.5259350779667988E-3</c:v>
                </c:pt>
                <c:pt idx="2">
                  <c:v>1.3600289013791457E-2</c:v>
                </c:pt>
                <c:pt idx="3">
                  <c:v>3.2953872609643074E-2</c:v>
                </c:pt>
                <c:pt idx="4">
                  <c:v>6.9412058002659788E-2</c:v>
                </c:pt>
                <c:pt idx="5">
                  <c:v>0.12424484824198753</c:v>
                </c:pt>
                <c:pt idx="6">
                  <c:v>0.1998670622973111</c:v>
                </c:pt>
                <c:pt idx="7">
                  <c:v>0.29196698676051297</c:v>
                </c:pt>
                <c:pt idx="8">
                  <c:v>0.39783418712444873</c:v>
                </c:pt>
              </c:numCache>
            </c:numRef>
          </c:val>
          <c:smooth val="0"/>
          <c:extLst>
            <c:ext xmlns:c16="http://schemas.microsoft.com/office/drawing/2014/chart" uri="{C3380CC4-5D6E-409C-BE32-E72D297353CC}">
              <c16:uniqueId val="{00000001-FB58-4C4D-8F7D-F524858DFCED}"/>
            </c:ext>
          </c:extLst>
        </c:ser>
        <c:ser>
          <c:idx val="2"/>
          <c:order val="2"/>
          <c:tx>
            <c:strRef>
              <c:f>'5G devices'!$F$38</c:f>
              <c:strCache>
                <c:ptCount val="1"/>
                <c:pt idx="0">
                  <c:v>IoT</c:v>
                </c:pt>
              </c:strCache>
            </c:strRef>
          </c:tx>
          <c:spPr>
            <a:ln w="28575" cap="rnd">
              <a:solidFill>
                <a:schemeClr val="accent3"/>
              </a:solidFill>
              <a:round/>
            </a:ln>
            <a:effectLst/>
          </c:spPr>
          <c:marker>
            <c:symbol val="none"/>
          </c:marker>
          <c:dLbls>
            <c:spPr>
              <a:solidFill>
                <a:schemeClr val="lt1"/>
              </a:solidFill>
              <a:ln w="12700" cap="flat" cmpd="sng" algn="ctr">
                <a:solidFill>
                  <a:schemeClr val="accent3"/>
                </a:solidFill>
                <a:prstDash val="solid"/>
                <a:miter lim="800000"/>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'5G devices'!$G$35:$O$35</c:f>
              <c:strCache>
                <c:ptCount val="9"/>
                <c:pt idx="0">
                  <c:v>2019</c:v>
                </c:pt>
                <c:pt idx="1">
                  <c:v>2020</c:v>
                </c:pt>
                <c:pt idx="2">
                  <c:v>2021</c:v>
                </c:pt>
                <c:pt idx="3">
                  <c:v>2022</c:v>
                </c:pt>
                <c:pt idx="4">
                  <c:v>2023</c:v>
                </c:pt>
                <c:pt idx="5">
                  <c:v>2024</c:v>
                </c:pt>
                <c:pt idx="6">
                  <c:v>2025</c:v>
                </c:pt>
                <c:pt idx="7">
                  <c:v>2026</c:v>
                </c:pt>
                <c:pt idx="8">
                  <c:v>2027</c:v>
                </c:pt>
              </c:strCache>
            </c:strRef>
          </c:cat>
          <c:val>
            <c:numRef>
              <c:f>'5G devices'!$G$38:$O$38</c:f>
              <c:numCache>
                <c:formatCode>0.0%</c:formatCode>
                <c:ptCount val="9"/>
                <c:pt idx="0">
                  <c:v>0</c:v>
                </c:pt>
                <c:pt idx="1">
                  <c:v>1.3128747808520928E-4</c:v>
                </c:pt>
                <c:pt idx="2">
                  <c:v>9.0056477630192212E-4</c:v>
                </c:pt>
                <c:pt idx="3">
                  <c:v>2.5338553049386336E-3</c:v>
                </c:pt>
                <c:pt idx="4">
                  <c:v>5.4057208037476996E-3</c:v>
                </c:pt>
                <c:pt idx="5">
                  <c:v>1.1244873416225416E-2</c:v>
                </c:pt>
                <c:pt idx="6">
                  <c:v>2.6020823052704006E-2</c:v>
                </c:pt>
                <c:pt idx="7">
                  <c:v>4.1839408851127101E-2</c:v>
                </c:pt>
                <c:pt idx="8">
                  <c:v>7.480532812100088E-2</c:v>
                </c:pt>
              </c:numCache>
            </c:numRef>
          </c:val>
          <c:smooth val="0"/>
          <c:extLst>
            <c:ext xmlns:c16="http://schemas.microsoft.com/office/drawing/2014/chart" uri="{C3380CC4-5D6E-409C-BE32-E72D297353CC}">
              <c16:uniqueId val="{00000002-FB58-4C4D-8F7D-F524858DFCED}"/>
            </c:ext>
          </c:extLst>
        </c:ser>
        <c:dLbls>
          <c:showLegendKey val="0"/>
          <c:showVal val="0"/>
          <c:showCatName val="0"/>
          <c:showSerName val="0"/>
          <c:showPercent val="0"/>
          <c:showBubbleSize val="0"/>
        </c:dLbls>
        <c:smooth val="0"/>
        <c:axId val="307272336"/>
        <c:axId val="307274832"/>
      </c:lineChart>
      <c:catAx>
        <c:axId val="307272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7274832"/>
        <c:crosses val="autoZero"/>
        <c:auto val="1"/>
        <c:lblAlgn val="ctr"/>
        <c:lblOffset val="100"/>
        <c:noMultiLvlLbl val="0"/>
      </c:catAx>
      <c:valAx>
        <c:axId val="307274832"/>
        <c:scaling>
          <c:orientation val="minMax"/>
        </c:scaling>
        <c:delete val="1"/>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GB"/>
                  <a:t>Share of mobile connections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crossAx val="307272336"/>
        <c:crosses val="autoZero"/>
        <c:crossBetween val="between"/>
      </c:valAx>
      <c:spPr>
        <a:noFill/>
        <a:ln>
          <a:noFill/>
        </a:ln>
        <a:effectLst/>
      </c:spPr>
    </c:plotArea>
    <c:legend>
      <c:legendPos val="t"/>
      <c:overlay val="1"/>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r>
              <a:rPr lang="en-GB" b="1" dirty="0"/>
              <a:t>Total smartphone installed base -</a:t>
            </a:r>
            <a:r>
              <a:rPr lang="en-GB" b="1" baseline="0" dirty="0"/>
              <a:t> 2022</a:t>
            </a:r>
            <a:endParaRPr lang="en-GB" b="1" dirty="0"/>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856-47BB-805B-E9A6509D656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856-47BB-805B-E9A6509D656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856-47BB-805B-E9A6509D656B}"/>
              </c:ext>
            </c:extLst>
          </c:dPt>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Sheet1!$B$3:$B$5</c:f>
              <c:strCache>
                <c:ptCount val="3"/>
                <c:pt idx="0">
                  <c:v>5G capable - active</c:v>
                </c:pt>
                <c:pt idx="1">
                  <c:v>5G capable - not activated</c:v>
                </c:pt>
                <c:pt idx="2">
                  <c:v>Non-5G capable</c:v>
                </c:pt>
              </c:strCache>
            </c:strRef>
          </c:cat>
          <c:val>
            <c:numRef>
              <c:f>Sheet1!$C$3:$C$5</c:f>
              <c:numCache>
                <c:formatCode>0.0%</c:formatCode>
                <c:ptCount val="3"/>
                <c:pt idx="0">
                  <c:v>0.14499999999999999</c:v>
                </c:pt>
                <c:pt idx="1">
                  <c:v>0.17800000000000002</c:v>
                </c:pt>
                <c:pt idx="2">
                  <c:v>0.67700000000000005</c:v>
                </c:pt>
              </c:numCache>
            </c:numRef>
          </c:val>
          <c:extLst>
            <c:ext xmlns:c16="http://schemas.microsoft.com/office/drawing/2014/chart" uri="{C3380CC4-5D6E-409C-BE32-E72D297353CC}">
              <c16:uniqueId val="{00000006-2856-47BB-805B-E9A6509D656B}"/>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1635270376689844"/>
          <c:y val="0.26882026910219747"/>
          <c:w val="0.26904892374327338"/>
          <c:h val="0.587799781273139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GB"/>
              <a:t>5G penetration vs ARPU growth (Q4 2022) n = 211 operators</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7415249808375728E-2"/>
          <c:y val="0.10171473278395726"/>
          <c:w val="0.88894536966065085"/>
          <c:h val="0.7376945764125159"/>
        </c:manualLayout>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xVal>
            <c:numRef>
              <c:f>Charts!$D$3:$D$213</c:f>
              <c:numCache>
                <c:formatCode>0.0%</c:formatCode>
                <c:ptCount val="211"/>
                <c:pt idx="0">
                  <c:v>2.6946107784431229E-2</c:v>
                </c:pt>
                <c:pt idx="1">
                  <c:v>-0.11716621253405987</c:v>
                </c:pt>
                <c:pt idx="2">
                  <c:v>-0.10914454277286138</c:v>
                </c:pt>
                <c:pt idx="3">
                  <c:v>3.5691109669045889E-3</c:v>
                </c:pt>
                <c:pt idx="4">
                  <c:v>-5.3254437869822407E-3</c:v>
                </c:pt>
                <c:pt idx="5">
                  <c:v>-2.0773930753564217E-2</c:v>
                </c:pt>
                <c:pt idx="6">
                  <c:v>-2.9189189189189144E-2</c:v>
                </c:pt>
                <c:pt idx="7">
                  <c:v>-3.2951289398280861E-2</c:v>
                </c:pt>
                <c:pt idx="8">
                  <c:v>-9.2343208926509608E-3</c:v>
                </c:pt>
                <c:pt idx="9">
                  <c:v>-9.3103448275862075E-2</c:v>
                </c:pt>
                <c:pt idx="10">
                  <c:v>-3.9537712895377254E-2</c:v>
                </c:pt>
                <c:pt idx="11">
                  <c:v>0.14857142857142844</c:v>
                </c:pt>
                <c:pt idx="12">
                  <c:v>-3.8520801232665637E-2</c:v>
                </c:pt>
                <c:pt idx="13">
                  <c:v>-6.8669527896995597E-2</c:v>
                </c:pt>
                <c:pt idx="14">
                  <c:v>1.2871287128712949E-2</c:v>
                </c:pt>
                <c:pt idx="15">
                  <c:v>-7.9196217494089921E-2</c:v>
                </c:pt>
                <c:pt idx="16">
                  <c:v>-7.135575942915421E-3</c:v>
                </c:pt>
                <c:pt idx="17">
                  <c:v>0.1624365482233503</c:v>
                </c:pt>
                <c:pt idx="18">
                  <c:v>-4.9469964664310993E-2</c:v>
                </c:pt>
                <c:pt idx="19">
                  <c:v>-4.2630937880633541E-3</c:v>
                </c:pt>
                <c:pt idx="20">
                  <c:v>-9.3457943925233586E-2</c:v>
                </c:pt>
                <c:pt idx="21">
                  <c:v>1.2866700977869275E-2</c:v>
                </c:pt>
                <c:pt idx="22">
                  <c:v>1.1299435028248598E-2</c:v>
                </c:pt>
                <c:pt idx="23">
                  <c:v>4.3062200956937947E-2</c:v>
                </c:pt>
                <c:pt idx="24">
                  <c:v>-8.6384976525821583E-2</c:v>
                </c:pt>
                <c:pt idx="25">
                  <c:v>2.5510204081632563E-2</c:v>
                </c:pt>
                <c:pt idx="26">
                  <c:v>-4.8611111111111098E-2</c:v>
                </c:pt>
                <c:pt idx="27">
                  <c:v>1.1947431302270183E-2</c:v>
                </c:pt>
                <c:pt idx="28">
                  <c:v>8.4534101825168018E-2</c:v>
                </c:pt>
                <c:pt idx="29">
                  <c:v>5.6426332288401163E-3</c:v>
                </c:pt>
                <c:pt idx="30">
                  <c:v>-4.8899755501221453E-3</c:v>
                </c:pt>
                <c:pt idx="31">
                  <c:v>-7.5075075075074806E-3</c:v>
                </c:pt>
                <c:pt idx="32">
                  <c:v>-7.0012652889076349E-2</c:v>
                </c:pt>
                <c:pt idx="33">
                  <c:v>1.3468013468013523E-2</c:v>
                </c:pt>
                <c:pt idx="34">
                  <c:v>3.4013605442176145E-3</c:v>
                </c:pt>
                <c:pt idx="35">
                  <c:v>-9.5238095238095205E-2</c:v>
                </c:pt>
                <c:pt idx="36">
                  <c:v>-6.4631956912028776E-2</c:v>
                </c:pt>
                <c:pt idx="37">
                  <c:v>4.7101449275362445E-2</c:v>
                </c:pt>
                <c:pt idx="38">
                  <c:v>-4.7393364928909998E-2</c:v>
                </c:pt>
                <c:pt idx="39">
                  <c:v>0</c:v>
                </c:pt>
                <c:pt idx="40">
                  <c:v>9.9789915966386672E-2</c:v>
                </c:pt>
                <c:pt idx="41">
                  <c:v>-0.10734966592427618</c:v>
                </c:pt>
                <c:pt idx="42">
                  <c:v>5.4999999999999938E-2</c:v>
                </c:pt>
                <c:pt idx="43">
                  <c:v>-7.1428571428571411E-2</c:v>
                </c:pt>
                <c:pt idx="44">
                  <c:v>-3.8232795242140981E-2</c:v>
                </c:pt>
                <c:pt idx="45">
                  <c:v>-3.2857142857142918E-2</c:v>
                </c:pt>
                <c:pt idx="46">
                  <c:v>-4.1387024608501036E-2</c:v>
                </c:pt>
                <c:pt idx="47">
                  <c:v>-6.9999999999999993E-2</c:v>
                </c:pt>
                <c:pt idx="48">
                  <c:v>1.9377880184331797</c:v>
                </c:pt>
                <c:pt idx="49">
                  <c:v>-2.9335071707953016E-2</c:v>
                </c:pt>
                <c:pt idx="50">
                  <c:v>-3.5606517803258894E-2</c:v>
                </c:pt>
                <c:pt idx="51">
                  <c:v>7.1073205401562091E-4</c:v>
                </c:pt>
                <c:pt idx="52">
                  <c:v>-1.0402219140083612E-3</c:v>
                </c:pt>
                <c:pt idx="53">
                  <c:v>-0.1178318931657502</c:v>
                </c:pt>
                <c:pt idx="54">
                  <c:v>1.4347202295551551E-3</c:v>
                </c:pt>
                <c:pt idx="55">
                  <c:v>5.5045871559632935E-3</c:v>
                </c:pt>
                <c:pt idx="56">
                  <c:v>-0.18470149253731347</c:v>
                </c:pt>
                <c:pt idx="57">
                  <c:v>-9.5744680851063843E-2</c:v>
                </c:pt>
                <c:pt idx="58">
                  <c:v>5.8411214953271028E-2</c:v>
                </c:pt>
                <c:pt idx="59">
                  <c:v>1.4501160092808662E-3</c:v>
                </c:pt>
                <c:pt idx="60">
                  <c:v>9.3052109181141429E-2</c:v>
                </c:pt>
                <c:pt idx="61">
                  <c:v>-1.8054746651135833E-2</c:v>
                </c:pt>
                <c:pt idx="62">
                  <c:v>2.8952597218279967E-2</c:v>
                </c:pt>
                <c:pt idx="63">
                  <c:v>-4.2592592592592668E-2</c:v>
                </c:pt>
                <c:pt idx="64">
                  <c:v>2.0229007633587832E-2</c:v>
                </c:pt>
                <c:pt idx="65">
                  <c:v>5.8305830583058237E-2</c:v>
                </c:pt>
                <c:pt idx="66">
                  <c:v>-9.8619329388560148E-2</c:v>
                </c:pt>
                <c:pt idx="67">
                  <c:v>1.8181818181818118E-2</c:v>
                </c:pt>
                <c:pt idx="68">
                  <c:v>-0.11781206171107993</c:v>
                </c:pt>
                <c:pt idx="69">
                  <c:v>-1.2451361867704291E-2</c:v>
                </c:pt>
                <c:pt idx="70">
                  <c:v>-0.16474756421612041</c:v>
                </c:pt>
                <c:pt idx="71">
                  <c:v>2.4483550114766661E-2</c:v>
                </c:pt>
                <c:pt idx="72">
                  <c:v>5.1035287255759697E-2</c:v>
                </c:pt>
                <c:pt idx="73">
                  <c:v>-0.15753846153846157</c:v>
                </c:pt>
                <c:pt idx="74">
                  <c:v>1.4267185473411196E-2</c:v>
                </c:pt>
                <c:pt idx="75">
                  <c:v>9.0225563909773852E-3</c:v>
                </c:pt>
                <c:pt idx="76">
                  <c:v>6.5754865860073643E-3</c:v>
                </c:pt>
                <c:pt idx="77">
                  <c:v>5.0113895216401062E-2</c:v>
                </c:pt>
                <c:pt idx="78">
                  <c:v>0.13543859649122805</c:v>
                </c:pt>
                <c:pt idx="79">
                  <c:v>1.9621109607577871E-2</c:v>
                </c:pt>
                <c:pt idx="80">
                  <c:v>-4.6747967479674704E-2</c:v>
                </c:pt>
                <c:pt idx="81">
                  <c:v>-1.4583333333333209E-2</c:v>
                </c:pt>
                <c:pt idx="82">
                  <c:v>0.11185006045949224</c:v>
                </c:pt>
                <c:pt idx="83">
                  <c:v>2.5625744934445749E-2</c:v>
                </c:pt>
                <c:pt idx="84">
                  <c:v>5.8403468502932904E-2</c:v>
                </c:pt>
                <c:pt idx="85">
                  <c:v>-6.4850843060959798E-2</c:v>
                </c:pt>
                <c:pt idx="86">
                  <c:v>-2.4822695035460939E-2</c:v>
                </c:pt>
                <c:pt idx="87">
                  <c:v>-2.5993883792048918E-2</c:v>
                </c:pt>
                <c:pt idx="88">
                  <c:v>-1.1589403973509981E-2</c:v>
                </c:pt>
                <c:pt idx="89">
                  <c:v>-4.7666335650446916E-2</c:v>
                </c:pt>
                <c:pt idx="90">
                  <c:v>-3.3794162826420851E-2</c:v>
                </c:pt>
                <c:pt idx="91">
                  <c:v>3.9158100832110548E-3</c:v>
                </c:pt>
                <c:pt idx="92">
                  <c:v>-0.16872037914691954</c:v>
                </c:pt>
                <c:pt idx="93">
                  <c:v>-7.557117750439378E-2</c:v>
                </c:pt>
                <c:pt idx="94">
                  <c:v>-9.8971722365038622E-2</c:v>
                </c:pt>
                <c:pt idx="95">
                  <c:v>1.6066838046272493E-2</c:v>
                </c:pt>
                <c:pt idx="96">
                  <c:v>-7.7041602465329634E-4</c:v>
                </c:pt>
                <c:pt idx="97">
                  <c:v>2.0833333333332891E-3</c:v>
                </c:pt>
                <c:pt idx="98">
                  <c:v>-6.9309754706217905E-2</c:v>
                </c:pt>
                <c:pt idx="99">
                  <c:v>-5.9405940594059459E-2</c:v>
                </c:pt>
                <c:pt idx="100">
                  <c:v>-5.4665930425179372E-2</c:v>
                </c:pt>
                <c:pt idx="101">
                  <c:v>2.034261241970016E-2</c:v>
                </c:pt>
                <c:pt idx="102">
                  <c:v>3.3422459893048123E-2</c:v>
                </c:pt>
                <c:pt idx="103">
                  <c:v>0.16929460580912856</c:v>
                </c:pt>
                <c:pt idx="104">
                  <c:v>-0.10072376357056685</c:v>
                </c:pt>
                <c:pt idx="105">
                  <c:v>-1.8129770992366533E-2</c:v>
                </c:pt>
                <c:pt idx="106">
                  <c:v>-7.0009460737937582E-2</c:v>
                </c:pt>
                <c:pt idx="107">
                  <c:v>5.6133056133056233E-2</c:v>
                </c:pt>
                <c:pt idx="108">
                  <c:v>-3.6551077788191243E-2</c:v>
                </c:pt>
                <c:pt idx="109">
                  <c:v>1.6637257373329887E-2</c:v>
                </c:pt>
                <c:pt idx="110">
                  <c:v>-7.4211502782931425E-3</c:v>
                </c:pt>
                <c:pt idx="111">
                  <c:v>2.3968784838350039E-2</c:v>
                </c:pt>
                <c:pt idx="112">
                  <c:v>5.323868677905989E-3</c:v>
                </c:pt>
                <c:pt idx="113">
                  <c:v>-7.1118820468343322E-2</c:v>
                </c:pt>
                <c:pt idx="114">
                  <c:v>7.3964497041420121E-2</c:v>
                </c:pt>
                <c:pt idx="115">
                  <c:v>7.2254335260115612E-2</c:v>
                </c:pt>
                <c:pt idx="116">
                  <c:v>1.6453382084095039E-2</c:v>
                </c:pt>
                <c:pt idx="117">
                  <c:v>4.4816414686825158E-2</c:v>
                </c:pt>
                <c:pt idx="118">
                  <c:v>2.917341977309558E-2</c:v>
                </c:pt>
                <c:pt idx="119">
                  <c:v>-1.7241379310344682E-2</c:v>
                </c:pt>
                <c:pt idx="120">
                  <c:v>-0.10094408133623811</c:v>
                </c:pt>
                <c:pt idx="121">
                  <c:v>9.3211752786220875E-2</c:v>
                </c:pt>
                <c:pt idx="122">
                  <c:v>-4.1709053916581904E-2</c:v>
                </c:pt>
                <c:pt idx="123">
                  <c:v>0.16052934407364802</c:v>
                </c:pt>
                <c:pt idx="124">
                  <c:v>-0.20310880829015543</c:v>
                </c:pt>
                <c:pt idx="125">
                  <c:v>-5.1886792452829926E-3</c:v>
                </c:pt>
                <c:pt idx="126">
                  <c:v>-3.0841721996144739E-2</c:v>
                </c:pt>
                <c:pt idx="127">
                  <c:v>0.25203252032520329</c:v>
                </c:pt>
                <c:pt idx="128">
                  <c:v>-2.2151898734177305E-2</c:v>
                </c:pt>
                <c:pt idx="129">
                  <c:v>5.3299492385786906E-2</c:v>
                </c:pt>
                <c:pt idx="130">
                  <c:v>-0.1920374707259952</c:v>
                </c:pt>
                <c:pt idx="131">
                  <c:v>-4.3979812545061246E-2</c:v>
                </c:pt>
                <c:pt idx="132">
                  <c:v>0</c:v>
                </c:pt>
                <c:pt idx="133">
                  <c:v>-0.12604108828428656</c:v>
                </c:pt>
                <c:pt idx="134">
                  <c:v>0.13993399339933987</c:v>
                </c:pt>
                <c:pt idx="135">
                  <c:v>7.8764478764478868E-2</c:v>
                </c:pt>
                <c:pt idx="136">
                  <c:v>-3.6710719530102008E-3</c:v>
                </c:pt>
                <c:pt idx="137">
                  <c:v>-4.0707964601769987E-2</c:v>
                </c:pt>
                <c:pt idx="138">
                  <c:v>-3.6877909058360227E-2</c:v>
                </c:pt>
                <c:pt idx="139">
                  <c:v>-0.12520458265139126</c:v>
                </c:pt>
                <c:pt idx="140">
                  <c:v>-2.7412280701754388E-2</c:v>
                </c:pt>
                <c:pt idx="141">
                  <c:v>0.21856866537717601</c:v>
                </c:pt>
                <c:pt idx="142">
                  <c:v>-1.9470793809286097E-2</c:v>
                </c:pt>
                <c:pt idx="143">
                  <c:v>-2.985074626865674E-2</c:v>
                </c:pt>
                <c:pt idx="144">
                  <c:v>1.4785992217898794E-2</c:v>
                </c:pt>
                <c:pt idx="145">
                  <c:v>-0.14819587628865974</c:v>
                </c:pt>
                <c:pt idx="146">
                  <c:v>4.0540540540540473E-2</c:v>
                </c:pt>
                <c:pt idx="147">
                  <c:v>1.7241379310344813E-2</c:v>
                </c:pt>
                <c:pt idx="148">
                  <c:v>-2.5416301489921203E-2</c:v>
                </c:pt>
                <c:pt idx="149">
                  <c:v>0.13564431047475514</c:v>
                </c:pt>
                <c:pt idx="150">
                  <c:v>5.7610241820768043E-2</c:v>
                </c:pt>
                <c:pt idx="151">
                  <c:v>5.1746442432081688E-3</c:v>
                </c:pt>
                <c:pt idx="152">
                  <c:v>-8.5036255767963032E-2</c:v>
                </c:pt>
                <c:pt idx="153">
                  <c:v>-5.7621577441765437E-2</c:v>
                </c:pt>
                <c:pt idx="154">
                  <c:v>-6.1323032351520979E-2</c:v>
                </c:pt>
                <c:pt idx="155">
                  <c:v>-1.2533572068039442E-2</c:v>
                </c:pt>
                <c:pt idx="156">
                  <c:v>-1.2884043607532111E-2</c:v>
                </c:pt>
                <c:pt idx="157">
                  <c:v>-8.2840236686390512E-2</c:v>
                </c:pt>
                <c:pt idx="158">
                  <c:v>1.2429378531073584E-2</c:v>
                </c:pt>
                <c:pt idx="159">
                  <c:v>0.16410256410256413</c:v>
                </c:pt>
                <c:pt idx="160">
                  <c:v>-4.3273753527751722E-2</c:v>
                </c:pt>
                <c:pt idx="161">
                  <c:v>-3.3251231527093549E-2</c:v>
                </c:pt>
                <c:pt idx="162">
                  <c:v>0.10667903525046386</c:v>
                </c:pt>
                <c:pt idx="163">
                  <c:v>-7.5131480090156176E-4</c:v>
                </c:pt>
                <c:pt idx="164">
                  <c:v>0.37678855325914151</c:v>
                </c:pt>
                <c:pt idx="165">
                  <c:v>4.6511627906976785E-2</c:v>
                </c:pt>
                <c:pt idx="166">
                  <c:v>0.4098360655737705</c:v>
                </c:pt>
                <c:pt idx="167">
                  <c:v>5.605381165919362E-3</c:v>
                </c:pt>
                <c:pt idx="168">
                  <c:v>-2.9325513196482049E-3</c:v>
                </c:pt>
                <c:pt idx="169">
                  <c:v>-2.1816037735849114E-2</c:v>
                </c:pt>
                <c:pt idx="170">
                  <c:v>4.641350210970465E-2</c:v>
                </c:pt>
                <c:pt idx="171">
                  <c:v>0.30882352941176466</c:v>
                </c:pt>
                <c:pt idx="172">
                  <c:v>1.0889973713856655E-2</c:v>
                </c:pt>
                <c:pt idx="173">
                  <c:v>-7.8449905482041588E-2</c:v>
                </c:pt>
                <c:pt idx="174">
                  <c:v>0.50057012542759416</c:v>
                </c:pt>
                <c:pt idx="175">
                  <c:v>3.2374100719424412E-2</c:v>
                </c:pt>
                <c:pt idx="176">
                  <c:v>0.1440576230492196</c:v>
                </c:pt>
                <c:pt idx="177">
                  <c:v>1.8203883495145675E-2</c:v>
                </c:pt>
                <c:pt idx="178">
                  <c:v>0.51324503311258285</c:v>
                </c:pt>
                <c:pt idx="179">
                  <c:v>-0.16584845250800434</c:v>
                </c:pt>
                <c:pt idx="180">
                  <c:v>-7.2670807453416253E-2</c:v>
                </c:pt>
                <c:pt idx="181">
                  <c:v>0.54507955215085446</c:v>
                </c:pt>
                <c:pt idx="182">
                  <c:v>0.1601830663615561</c:v>
                </c:pt>
                <c:pt idx="183">
                  <c:v>0.5</c:v>
                </c:pt>
                <c:pt idx="184">
                  <c:v>-1.1026293469041477E-2</c:v>
                </c:pt>
                <c:pt idx="185">
                  <c:v>1.0612658227848102</c:v>
                </c:pt>
                <c:pt idx="186">
                  <c:v>0.12030075187969919</c:v>
                </c:pt>
                <c:pt idx="187">
                  <c:v>2.0116279069767442</c:v>
                </c:pt>
                <c:pt idx="188">
                  <c:v>2.0863547311911305E-3</c:v>
                </c:pt>
                <c:pt idx="189">
                  <c:v>-0.15416098226466574</c:v>
                </c:pt>
                <c:pt idx="190">
                  <c:v>-0.12954333643988822</c:v>
                </c:pt>
                <c:pt idx="191">
                  <c:v>2.7804878048780486</c:v>
                </c:pt>
                <c:pt idx="192">
                  <c:v>-0.12600536193029496</c:v>
                </c:pt>
                <c:pt idx="193">
                  <c:v>-0.16556149732620326</c:v>
                </c:pt>
                <c:pt idx="194">
                  <c:v>0.13384615384615386</c:v>
                </c:pt>
                <c:pt idx="195">
                  <c:v>-2.4675324675324725E-2</c:v>
                </c:pt>
                <c:pt idx="196">
                  <c:v>-6.6763425253991288E-2</c:v>
                </c:pt>
                <c:pt idx="197">
                  <c:v>5.3472222222222192E-2</c:v>
                </c:pt>
                <c:pt idx="198">
                  <c:v>1.6100178890876539E-2</c:v>
                </c:pt>
                <c:pt idx="199">
                  <c:v>9.9118942731277384E-3</c:v>
                </c:pt>
                <c:pt idx="200">
                  <c:v>9.6073517126148575E-2</c:v>
                </c:pt>
                <c:pt idx="201">
                  <c:v>0.21113023522662075</c:v>
                </c:pt>
                <c:pt idx="202">
                  <c:v>-0.2620087336244542</c:v>
                </c:pt>
                <c:pt idx="203">
                  <c:v>-2.9304029304029224E-2</c:v>
                </c:pt>
                <c:pt idx="204">
                  <c:v>0.23937677053824369</c:v>
                </c:pt>
                <c:pt idx="205">
                  <c:v>6.1517615176151848E-2</c:v>
                </c:pt>
                <c:pt idx="206">
                  <c:v>1.0825439783491214E-2</c:v>
                </c:pt>
                <c:pt idx="207">
                  <c:v>-1.4782608695652167E-2</c:v>
                </c:pt>
                <c:pt idx="208">
                  <c:v>-3.6982248520709272E-3</c:v>
                </c:pt>
                <c:pt idx="209">
                  <c:v>4.410766794842786E-2</c:v>
                </c:pt>
                <c:pt idx="210">
                  <c:v>6.1814289537061883E-2</c:v>
                </c:pt>
              </c:numCache>
            </c:numRef>
          </c:xVal>
          <c:yVal>
            <c:numRef>
              <c:f>Charts!$E$3:$E$213</c:f>
              <c:numCache>
                <c:formatCode>0.0%</c:formatCode>
                <c:ptCount val="211"/>
                <c:pt idx="0">
                  <c:v>8.4100000000000008E-2</c:v>
                </c:pt>
                <c:pt idx="1">
                  <c:v>6.2300000000000001E-2</c:v>
                </c:pt>
                <c:pt idx="2">
                  <c:v>5.1299999999999998E-2</c:v>
                </c:pt>
                <c:pt idx="3">
                  <c:v>7.4400000000000008E-2</c:v>
                </c:pt>
                <c:pt idx="4">
                  <c:v>6.5199999999999994E-2</c:v>
                </c:pt>
                <c:pt idx="5">
                  <c:v>5.45E-2</c:v>
                </c:pt>
                <c:pt idx="6">
                  <c:v>8.6199999999999999E-2</c:v>
                </c:pt>
                <c:pt idx="7">
                  <c:v>0.1741</c:v>
                </c:pt>
                <c:pt idx="8">
                  <c:v>6.1500000000000006E-2</c:v>
                </c:pt>
                <c:pt idx="9">
                  <c:v>4.6300000000000001E-2</c:v>
                </c:pt>
                <c:pt idx="10">
                  <c:v>0.1103</c:v>
                </c:pt>
                <c:pt idx="11">
                  <c:v>6.8000000000000005E-3</c:v>
                </c:pt>
                <c:pt idx="12">
                  <c:v>6.6900000000000001E-2</c:v>
                </c:pt>
                <c:pt idx="13">
                  <c:v>7.9399999999999998E-2</c:v>
                </c:pt>
                <c:pt idx="14">
                  <c:v>3.8699999999999998E-2</c:v>
                </c:pt>
                <c:pt idx="15">
                  <c:v>3.2599999999999997E-2</c:v>
                </c:pt>
                <c:pt idx="16">
                  <c:v>4.4400000000000002E-2</c:v>
                </c:pt>
                <c:pt idx="17">
                  <c:v>4.0999999999999995E-3</c:v>
                </c:pt>
                <c:pt idx="18">
                  <c:v>4.3099999999999999E-2</c:v>
                </c:pt>
                <c:pt idx="19">
                  <c:v>4.0999999999999995E-2</c:v>
                </c:pt>
                <c:pt idx="20">
                  <c:v>4.0599999999999997E-2</c:v>
                </c:pt>
                <c:pt idx="21">
                  <c:v>0.1072</c:v>
                </c:pt>
                <c:pt idx="22">
                  <c:v>2.3099999999999999E-2</c:v>
                </c:pt>
                <c:pt idx="23">
                  <c:v>3.7900000000000003E-2</c:v>
                </c:pt>
                <c:pt idx="24">
                  <c:v>5.8099999999999999E-2</c:v>
                </c:pt>
                <c:pt idx="25">
                  <c:v>1.7399999999999999E-2</c:v>
                </c:pt>
                <c:pt idx="26">
                  <c:v>2.81E-2</c:v>
                </c:pt>
                <c:pt idx="27">
                  <c:v>8.5999999999999993E-2</c:v>
                </c:pt>
                <c:pt idx="28">
                  <c:v>1.7399999999999999E-2</c:v>
                </c:pt>
                <c:pt idx="29">
                  <c:v>2.6000000000000002E-2</c:v>
                </c:pt>
                <c:pt idx="30">
                  <c:v>6.7000000000000004E-2</c:v>
                </c:pt>
                <c:pt idx="31">
                  <c:v>7.6499999999999999E-2</c:v>
                </c:pt>
                <c:pt idx="32">
                  <c:v>0.11699999999999999</c:v>
                </c:pt>
                <c:pt idx="33">
                  <c:v>7.2599999999999998E-2</c:v>
                </c:pt>
                <c:pt idx="34">
                  <c:v>2.4300000000000002E-2</c:v>
                </c:pt>
                <c:pt idx="35">
                  <c:v>3.6200000000000003E-2</c:v>
                </c:pt>
                <c:pt idx="36">
                  <c:v>3.5200000000000002E-2</c:v>
                </c:pt>
                <c:pt idx="37">
                  <c:v>5.7999999999999996E-3</c:v>
                </c:pt>
                <c:pt idx="38">
                  <c:v>7.0999999999999995E-3</c:v>
                </c:pt>
                <c:pt idx="39">
                  <c:v>0.10550000000000001</c:v>
                </c:pt>
                <c:pt idx="40">
                  <c:v>4.82E-2</c:v>
                </c:pt>
                <c:pt idx="41">
                  <c:v>2.7300000000000001E-2</c:v>
                </c:pt>
                <c:pt idx="42">
                  <c:v>1.29E-2</c:v>
                </c:pt>
                <c:pt idx="43">
                  <c:v>6.3E-3</c:v>
                </c:pt>
                <c:pt idx="44">
                  <c:v>2.5600000000000001E-2</c:v>
                </c:pt>
                <c:pt idx="45">
                  <c:v>1.66E-2</c:v>
                </c:pt>
                <c:pt idx="46">
                  <c:v>1.72E-2</c:v>
                </c:pt>
                <c:pt idx="47">
                  <c:v>0.04</c:v>
                </c:pt>
                <c:pt idx="48">
                  <c:v>7.4999999999999997E-3</c:v>
                </c:pt>
                <c:pt idx="49">
                  <c:v>1.37E-2</c:v>
                </c:pt>
                <c:pt idx="50">
                  <c:v>6.8600000000000008E-2</c:v>
                </c:pt>
                <c:pt idx="51">
                  <c:v>1.3500000000000002E-2</c:v>
                </c:pt>
                <c:pt idx="52">
                  <c:v>2.8999999999999998E-2</c:v>
                </c:pt>
                <c:pt idx="53">
                  <c:v>1.9E-2</c:v>
                </c:pt>
                <c:pt idx="54">
                  <c:v>2.75E-2</c:v>
                </c:pt>
                <c:pt idx="55">
                  <c:v>0.11710000000000001</c:v>
                </c:pt>
                <c:pt idx="56">
                  <c:v>1.29E-2</c:v>
                </c:pt>
                <c:pt idx="57">
                  <c:v>3.8599999999999995E-2</c:v>
                </c:pt>
                <c:pt idx="58">
                  <c:v>8.6E-3</c:v>
                </c:pt>
                <c:pt idx="59">
                  <c:v>2.4300000000000002E-2</c:v>
                </c:pt>
                <c:pt idx="60">
                  <c:v>6.0299999999999999E-2</c:v>
                </c:pt>
                <c:pt idx="61">
                  <c:v>5.8899999999999994E-2</c:v>
                </c:pt>
                <c:pt idx="62">
                  <c:v>9.6500000000000002E-2</c:v>
                </c:pt>
                <c:pt idx="63">
                  <c:v>1.7100000000000001E-2</c:v>
                </c:pt>
                <c:pt idx="64">
                  <c:v>1.7000000000000001E-3</c:v>
                </c:pt>
                <c:pt idx="65">
                  <c:v>3.0299999999999997E-2</c:v>
                </c:pt>
                <c:pt idx="66">
                  <c:v>3.5999999999999999E-3</c:v>
                </c:pt>
                <c:pt idx="67">
                  <c:v>5.8499999999999996E-2</c:v>
                </c:pt>
                <c:pt idx="68">
                  <c:v>4.5700000000000005E-2</c:v>
                </c:pt>
                <c:pt idx="69">
                  <c:v>2.35E-2</c:v>
                </c:pt>
                <c:pt idx="70">
                  <c:v>8.48E-2</c:v>
                </c:pt>
                <c:pt idx="71">
                  <c:v>2.0400000000000001E-2</c:v>
                </c:pt>
                <c:pt idx="72">
                  <c:v>6.9699999999999998E-2</c:v>
                </c:pt>
                <c:pt idx="73">
                  <c:v>1.1200000000000002E-2</c:v>
                </c:pt>
                <c:pt idx="74">
                  <c:v>7.7000000000000002E-3</c:v>
                </c:pt>
                <c:pt idx="75">
                  <c:v>1.1899999999999999E-2</c:v>
                </c:pt>
                <c:pt idx="76">
                  <c:v>9.01E-2</c:v>
                </c:pt>
                <c:pt idx="77">
                  <c:v>3.8900000000000004E-2</c:v>
                </c:pt>
                <c:pt idx="78">
                  <c:v>6.5000000000000002E-2</c:v>
                </c:pt>
                <c:pt idx="79">
                  <c:v>2.1400000000000002E-2</c:v>
                </c:pt>
                <c:pt idx="80">
                  <c:v>2.2099999999999998E-2</c:v>
                </c:pt>
                <c:pt idx="81">
                  <c:v>2.2099999999999998E-2</c:v>
                </c:pt>
                <c:pt idx="82">
                  <c:v>6.9000000000000006E-2</c:v>
                </c:pt>
                <c:pt idx="83">
                  <c:v>6.7400000000000002E-2</c:v>
                </c:pt>
                <c:pt idx="84">
                  <c:v>0.1144</c:v>
                </c:pt>
                <c:pt idx="85">
                  <c:v>7.7100000000000002E-2</c:v>
                </c:pt>
                <c:pt idx="86">
                  <c:v>3.85E-2</c:v>
                </c:pt>
                <c:pt idx="87">
                  <c:v>3.5000000000000003E-2</c:v>
                </c:pt>
                <c:pt idx="88">
                  <c:v>1.8500000000000003E-2</c:v>
                </c:pt>
                <c:pt idx="89">
                  <c:v>2.8399999999999998E-2</c:v>
                </c:pt>
                <c:pt idx="90">
                  <c:v>8.8999999999999999E-3</c:v>
                </c:pt>
                <c:pt idx="91">
                  <c:v>0.15570000000000001</c:v>
                </c:pt>
                <c:pt idx="92">
                  <c:v>6.0100000000000001E-2</c:v>
                </c:pt>
                <c:pt idx="93">
                  <c:v>2.4E-2</c:v>
                </c:pt>
                <c:pt idx="94">
                  <c:v>8.1000000000000013E-3</c:v>
                </c:pt>
                <c:pt idx="95">
                  <c:v>2.2599999999999999E-2</c:v>
                </c:pt>
                <c:pt idx="96">
                  <c:v>4.5400000000000003E-2</c:v>
                </c:pt>
                <c:pt idx="97">
                  <c:v>5.0599999999999999E-2</c:v>
                </c:pt>
                <c:pt idx="98">
                  <c:v>5.4400000000000004E-2</c:v>
                </c:pt>
                <c:pt idx="99">
                  <c:v>1.43E-2</c:v>
                </c:pt>
                <c:pt idx="100">
                  <c:v>4.0500000000000001E-2</c:v>
                </c:pt>
                <c:pt idx="101">
                  <c:v>3.7200000000000004E-2</c:v>
                </c:pt>
                <c:pt idx="102">
                  <c:v>1.8799999999999997E-2</c:v>
                </c:pt>
                <c:pt idx="103">
                  <c:v>6.7500000000000004E-2</c:v>
                </c:pt>
                <c:pt idx="104">
                  <c:v>3.9300000000000002E-2</c:v>
                </c:pt>
                <c:pt idx="105">
                  <c:v>2.18E-2</c:v>
                </c:pt>
                <c:pt idx="106">
                  <c:v>3.7000000000000002E-3</c:v>
                </c:pt>
                <c:pt idx="107">
                  <c:v>2.7099999999999999E-2</c:v>
                </c:pt>
                <c:pt idx="108">
                  <c:v>2.06E-2</c:v>
                </c:pt>
                <c:pt idx="109">
                  <c:v>2.9500000000000002E-2</c:v>
                </c:pt>
                <c:pt idx="110">
                  <c:v>2.0299999999999999E-2</c:v>
                </c:pt>
                <c:pt idx="111">
                  <c:v>4.8499999999999995E-2</c:v>
                </c:pt>
                <c:pt idx="112">
                  <c:v>1.7100000000000001E-2</c:v>
                </c:pt>
                <c:pt idx="113">
                  <c:v>1.6200000000000003E-2</c:v>
                </c:pt>
                <c:pt idx="114">
                  <c:v>2.3900000000000001E-2</c:v>
                </c:pt>
                <c:pt idx="115">
                  <c:v>1.9E-3</c:v>
                </c:pt>
                <c:pt idx="116">
                  <c:v>1.9E-3</c:v>
                </c:pt>
                <c:pt idx="117">
                  <c:v>6.5799999999999997E-2</c:v>
                </c:pt>
                <c:pt idx="118">
                  <c:v>5.3E-3</c:v>
                </c:pt>
                <c:pt idx="119">
                  <c:v>2.2000000000000002E-2</c:v>
                </c:pt>
                <c:pt idx="120">
                  <c:v>2.1700000000000001E-2</c:v>
                </c:pt>
                <c:pt idx="121">
                  <c:v>1.67E-2</c:v>
                </c:pt>
                <c:pt idx="122">
                  <c:v>6.9999999999999993E-3</c:v>
                </c:pt>
                <c:pt idx="123">
                  <c:v>8.7300000000000003E-2</c:v>
                </c:pt>
                <c:pt idx="124">
                  <c:v>2.23E-2</c:v>
                </c:pt>
                <c:pt idx="125">
                  <c:v>8.7100000000000011E-2</c:v>
                </c:pt>
                <c:pt idx="126">
                  <c:v>5.5800000000000002E-2</c:v>
                </c:pt>
                <c:pt idx="127">
                  <c:v>8.5699999999999998E-2</c:v>
                </c:pt>
                <c:pt idx="128">
                  <c:v>1.61E-2</c:v>
                </c:pt>
                <c:pt idx="129">
                  <c:v>2.5899999999999999E-2</c:v>
                </c:pt>
                <c:pt idx="130">
                  <c:v>1.0700000000000001E-2</c:v>
                </c:pt>
                <c:pt idx="131">
                  <c:v>1.46E-2</c:v>
                </c:pt>
                <c:pt idx="132">
                  <c:v>3.4000000000000002E-3</c:v>
                </c:pt>
                <c:pt idx="133">
                  <c:v>6.9800000000000001E-2</c:v>
                </c:pt>
                <c:pt idx="134">
                  <c:v>5.45E-2</c:v>
                </c:pt>
                <c:pt idx="135">
                  <c:v>2.1899999999999999E-2</c:v>
                </c:pt>
                <c:pt idx="136">
                  <c:v>1.2E-2</c:v>
                </c:pt>
                <c:pt idx="137">
                  <c:v>1E-3</c:v>
                </c:pt>
                <c:pt idx="138">
                  <c:v>2.0000000000000001E-4</c:v>
                </c:pt>
                <c:pt idx="139">
                  <c:v>1.9699999999999999E-2</c:v>
                </c:pt>
                <c:pt idx="140">
                  <c:v>1.11E-2</c:v>
                </c:pt>
                <c:pt idx="141">
                  <c:v>8.8000000000000005E-3</c:v>
                </c:pt>
                <c:pt idx="142">
                  <c:v>1.03E-2</c:v>
                </c:pt>
                <c:pt idx="143">
                  <c:v>2.7000000000000001E-3</c:v>
                </c:pt>
                <c:pt idx="144">
                  <c:v>5.7999999999999996E-3</c:v>
                </c:pt>
                <c:pt idx="145">
                  <c:v>9.5999999999999992E-3</c:v>
                </c:pt>
                <c:pt idx="146">
                  <c:v>1.7000000000000001E-3</c:v>
                </c:pt>
                <c:pt idx="147">
                  <c:v>3.9100000000000003E-2</c:v>
                </c:pt>
                <c:pt idx="148">
                  <c:v>3.6299999999999999E-2</c:v>
                </c:pt>
                <c:pt idx="149">
                  <c:v>3.5499999999999997E-2</c:v>
                </c:pt>
                <c:pt idx="150">
                  <c:v>8.199999999999999E-3</c:v>
                </c:pt>
                <c:pt idx="151">
                  <c:v>7.0999999999999995E-3</c:v>
                </c:pt>
                <c:pt idx="152">
                  <c:v>1.15E-2</c:v>
                </c:pt>
                <c:pt idx="153">
                  <c:v>7.3700000000000002E-2</c:v>
                </c:pt>
                <c:pt idx="154">
                  <c:v>7.3200000000000001E-2</c:v>
                </c:pt>
                <c:pt idx="155">
                  <c:v>1.3300000000000001E-2</c:v>
                </c:pt>
                <c:pt idx="156">
                  <c:v>1.2E-2</c:v>
                </c:pt>
                <c:pt idx="157">
                  <c:v>1.1999999999999999E-3</c:v>
                </c:pt>
                <c:pt idx="158">
                  <c:v>1.7500000000000002E-2</c:v>
                </c:pt>
                <c:pt idx="159">
                  <c:v>8.0000000000000004E-4</c:v>
                </c:pt>
                <c:pt idx="160">
                  <c:v>6.1999999999999998E-3</c:v>
                </c:pt>
                <c:pt idx="161">
                  <c:v>2.5999999999999999E-3</c:v>
                </c:pt>
                <c:pt idx="162">
                  <c:v>2.3E-3</c:v>
                </c:pt>
                <c:pt idx="163">
                  <c:v>5.0000000000000001E-3</c:v>
                </c:pt>
                <c:pt idx="164">
                  <c:v>1.9299999999999998E-2</c:v>
                </c:pt>
                <c:pt idx="165">
                  <c:v>7.1999999999999998E-3</c:v>
                </c:pt>
                <c:pt idx="166">
                  <c:v>2.9999999999999997E-4</c:v>
                </c:pt>
                <c:pt idx="167">
                  <c:v>5.2000000000000005E-2</c:v>
                </c:pt>
                <c:pt idx="168">
                  <c:v>4.5000000000000005E-3</c:v>
                </c:pt>
                <c:pt idx="169">
                  <c:v>1.8E-3</c:v>
                </c:pt>
                <c:pt idx="170">
                  <c:v>1.7000000000000001E-3</c:v>
                </c:pt>
                <c:pt idx="171">
                  <c:v>2.9999999999999997E-4</c:v>
                </c:pt>
                <c:pt idx="172">
                  <c:v>3.9199999999999999E-2</c:v>
                </c:pt>
                <c:pt idx="173">
                  <c:v>2.5000000000000001E-3</c:v>
                </c:pt>
                <c:pt idx="174">
                  <c:v>5.0000000000000001E-4</c:v>
                </c:pt>
                <c:pt idx="175">
                  <c:v>5.0000000000000001E-4</c:v>
                </c:pt>
                <c:pt idx="176">
                  <c:v>6.9999999999999993E-3</c:v>
                </c:pt>
                <c:pt idx="177">
                  <c:v>4.3E-3</c:v>
                </c:pt>
                <c:pt idx="178">
                  <c:v>2.1099999999999997E-2</c:v>
                </c:pt>
                <c:pt idx="179">
                  <c:v>0.1084</c:v>
                </c:pt>
                <c:pt idx="180">
                  <c:v>1.77E-2</c:v>
                </c:pt>
                <c:pt idx="181">
                  <c:v>2.3300000000000001E-2</c:v>
                </c:pt>
                <c:pt idx="182">
                  <c:v>4.0000000000000002E-4</c:v>
                </c:pt>
                <c:pt idx="183">
                  <c:v>2.9999999999999997E-4</c:v>
                </c:pt>
                <c:pt idx="184">
                  <c:v>1.4000000000000002E-3</c:v>
                </c:pt>
                <c:pt idx="185">
                  <c:v>1.6E-2</c:v>
                </c:pt>
                <c:pt idx="186">
                  <c:v>4.7999999999999996E-3</c:v>
                </c:pt>
                <c:pt idx="187">
                  <c:v>5.9999999999999995E-4</c:v>
                </c:pt>
                <c:pt idx="188">
                  <c:v>0.30380000000000001</c:v>
                </c:pt>
                <c:pt idx="189">
                  <c:v>1.15E-2</c:v>
                </c:pt>
                <c:pt idx="190">
                  <c:v>1.1999999999999999E-3</c:v>
                </c:pt>
                <c:pt idx="191">
                  <c:v>7.4000000000000003E-3</c:v>
                </c:pt>
                <c:pt idx="192">
                  <c:v>5.6999999999999993E-3</c:v>
                </c:pt>
                <c:pt idx="193">
                  <c:v>3.7100000000000001E-2</c:v>
                </c:pt>
                <c:pt idx="194">
                  <c:v>2.2000000000000001E-3</c:v>
                </c:pt>
                <c:pt idx="195">
                  <c:v>2.9999999999999997E-4</c:v>
                </c:pt>
                <c:pt idx="196">
                  <c:v>1.1999999999999999E-3</c:v>
                </c:pt>
                <c:pt idx="197">
                  <c:v>0.1285</c:v>
                </c:pt>
                <c:pt idx="198">
                  <c:v>5.5000000000000005E-3</c:v>
                </c:pt>
                <c:pt idx="199">
                  <c:v>3.4000000000000002E-3</c:v>
                </c:pt>
                <c:pt idx="200">
                  <c:v>1.9599999999999999E-2</c:v>
                </c:pt>
                <c:pt idx="201">
                  <c:v>1.4000000000000002E-3</c:v>
                </c:pt>
                <c:pt idx="202">
                  <c:v>5.0000000000000001E-4</c:v>
                </c:pt>
                <c:pt idx="203">
                  <c:v>1E-4</c:v>
                </c:pt>
                <c:pt idx="204">
                  <c:v>1.5E-3</c:v>
                </c:pt>
                <c:pt idx="205">
                  <c:v>2.0899999999999998E-2</c:v>
                </c:pt>
                <c:pt idx="206">
                  <c:v>1.5E-3</c:v>
                </c:pt>
                <c:pt idx="207">
                  <c:v>1E-4</c:v>
                </c:pt>
                <c:pt idx="208">
                  <c:v>0</c:v>
                </c:pt>
                <c:pt idx="209">
                  <c:v>2.3999999999999998E-3</c:v>
                </c:pt>
                <c:pt idx="210">
                  <c:v>6.7000000000000002E-3</c:v>
                </c:pt>
              </c:numCache>
            </c:numRef>
          </c:yVal>
          <c:smooth val="0"/>
          <c:extLst>
            <c:ext xmlns:c16="http://schemas.microsoft.com/office/drawing/2014/chart" uri="{C3380CC4-5D6E-409C-BE32-E72D297353CC}">
              <c16:uniqueId val="{00000000-43D5-485C-8E4D-1ECA09854A6E}"/>
            </c:ext>
          </c:extLst>
        </c:ser>
        <c:dLbls>
          <c:showLegendKey val="0"/>
          <c:showVal val="0"/>
          <c:showCatName val="0"/>
          <c:showSerName val="0"/>
          <c:showPercent val="0"/>
          <c:showBubbleSize val="0"/>
        </c:dLbls>
        <c:axId val="774747183"/>
        <c:axId val="774744687"/>
      </c:scatterChart>
      <c:valAx>
        <c:axId val="774747183"/>
        <c:scaling>
          <c:orientation val="minMax"/>
          <c:max val="0.2"/>
          <c:min val="-0.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ARPU growth YoY (%)</a:t>
                </a:r>
              </a:p>
            </c:rich>
          </c:tx>
          <c:layout>
            <c:manualLayout>
              <c:xMode val="edge"/>
              <c:yMode val="edge"/>
              <c:x val="0.46089505957772975"/>
              <c:y val="0.9146277814094018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74744687"/>
        <c:crosses val="autoZero"/>
        <c:crossBetween val="midCat"/>
      </c:valAx>
      <c:valAx>
        <c:axId val="774744687"/>
        <c:scaling>
          <c:orientation val="minMax"/>
          <c:max val="0.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5G SIM penetration</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7474718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EE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'Report charts'!$B$224</c:f>
              <c:strCache>
                <c:ptCount val="1"/>
                <c:pt idx="0">
                  <c:v>EE mobile revenue growth</c:v>
                </c:pt>
              </c:strCache>
            </c:strRef>
          </c:tx>
          <c:spPr>
            <a:solidFill>
              <a:schemeClr val="accent2"/>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1-EB78-47CA-8691-74E82FF743B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EB78-47CA-8691-74E82FF743B7}"/>
              </c:ext>
            </c:extLst>
          </c:dPt>
          <c:dPt>
            <c:idx val="2"/>
            <c:invertIfNegative val="0"/>
            <c:bubble3D val="0"/>
            <c:spPr>
              <a:solidFill>
                <a:schemeClr val="accent6"/>
              </a:solidFill>
              <a:ln>
                <a:noFill/>
              </a:ln>
              <a:effectLst/>
            </c:spPr>
            <c:extLst>
              <c:ext xmlns:c16="http://schemas.microsoft.com/office/drawing/2014/chart" uri="{C3380CC4-5D6E-409C-BE32-E72D297353CC}">
                <c16:uniqueId val="{00000005-EB78-47CA-8691-74E82FF743B7}"/>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7-EB78-47CA-8691-74E82FF743B7}"/>
              </c:ext>
            </c:extLst>
          </c:dPt>
          <c:dPt>
            <c:idx val="4"/>
            <c:invertIfNegative val="0"/>
            <c:bubble3D val="0"/>
            <c:spPr>
              <a:solidFill>
                <a:schemeClr val="accent6"/>
              </a:solidFill>
              <a:ln>
                <a:noFill/>
              </a:ln>
              <a:effectLst/>
            </c:spPr>
            <c:extLst>
              <c:ext xmlns:c16="http://schemas.microsoft.com/office/drawing/2014/chart" uri="{C3380CC4-5D6E-409C-BE32-E72D297353CC}">
                <c16:uniqueId val="{00000009-EB78-47CA-8691-74E82FF743B7}"/>
              </c:ext>
            </c:extLst>
          </c:dPt>
          <c:dPt>
            <c:idx val="6"/>
            <c:invertIfNegative val="0"/>
            <c:bubble3D val="0"/>
            <c:spPr>
              <a:solidFill>
                <a:schemeClr val="accent6"/>
              </a:solidFill>
              <a:ln>
                <a:noFill/>
              </a:ln>
              <a:effectLst/>
            </c:spPr>
            <c:extLst>
              <c:ext xmlns:c16="http://schemas.microsoft.com/office/drawing/2014/chart" uri="{C3380CC4-5D6E-409C-BE32-E72D297353CC}">
                <c16:uniqueId val="{0000000B-EB78-47CA-8691-74E82FF743B7}"/>
              </c:ext>
            </c:extLst>
          </c:dPt>
          <c:trendline>
            <c:spPr>
              <a:ln w="19050" cap="rnd">
                <a:solidFill>
                  <a:schemeClr val="accent2"/>
                </a:solidFill>
                <a:prstDash val="sysDot"/>
              </a:ln>
              <a:effectLst/>
            </c:spPr>
            <c:trendlineType val="linear"/>
            <c:dispRSqr val="0"/>
            <c:dispEq val="0"/>
          </c:trendline>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charts'!$C$224:$K$224</c:f>
              <c:numCache>
                <c:formatCode>0.0%</c:formatCode>
                <c:ptCount val="9"/>
                <c:pt idx="0">
                  <c:v>-5.0477490036808556E-2</c:v>
                </c:pt>
                <c:pt idx="1">
                  <c:v>-2.1890453128245575E-2</c:v>
                </c:pt>
                <c:pt idx="2">
                  <c:v>-5.3305262649957719E-2</c:v>
                </c:pt>
                <c:pt idx="3">
                  <c:v>-0.10004886964054575</c:v>
                </c:pt>
                <c:pt idx="4">
                  <c:v>-9.6419230575309975E-2</c:v>
                </c:pt>
                <c:pt idx="5">
                  <c:v>7.4425080043929248E-3</c:v>
                </c:pt>
                <c:pt idx="6">
                  <c:v>-5.280603356658669E-2</c:v>
                </c:pt>
                <c:pt idx="7">
                  <c:v>2.4944164846296132E-2</c:v>
                </c:pt>
                <c:pt idx="8">
                  <c:v>7.0097596562341352E-2</c:v>
                </c:pt>
              </c:numCache>
            </c:numRef>
          </c:val>
          <c:extLst>
            <c:ext xmlns:c16="http://schemas.microsoft.com/office/drawing/2014/chart" uri="{C3380CC4-5D6E-409C-BE32-E72D297353CC}">
              <c16:uniqueId val="{0000000D-EB78-47CA-8691-74E82FF743B7}"/>
            </c:ext>
          </c:extLst>
        </c:ser>
        <c:dLbls>
          <c:showLegendKey val="0"/>
          <c:showVal val="0"/>
          <c:showCatName val="0"/>
          <c:showSerName val="0"/>
          <c:showPercent val="0"/>
          <c:showBubbleSize val="0"/>
        </c:dLbls>
        <c:gapWidth val="150"/>
        <c:axId val="1421379583"/>
        <c:axId val="1421384159"/>
      </c:barChart>
      <c:lineChart>
        <c:grouping val="standard"/>
        <c:varyColors val="0"/>
        <c:ser>
          <c:idx val="0"/>
          <c:order val="0"/>
          <c:tx>
            <c:strRef>
              <c:f>'Report charts'!$B$223</c:f>
              <c:strCache>
                <c:ptCount val="1"/>
                <c:pt idx="0">
                  <c:v>EE 5G share of mobile subscriptons</c:v>
                </c:pt>
              </c:strCache>
            </c:strRef>
          </c:tx>
          <c:spPr>
            <a:ln w="28575" cap="rnd">
              <a:solidFill>
                <a:schemeClr val="accent1"/>
              </a:solidFill>
              <a:round/>
            </a:ln>
            <a:effectLst/>
          </c:spPr>
          <c:marker>
            <c:symbol val="none"/>
          </c:marker>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charts'!$C$223:$K$223</c:f>
              <c:numCache>
                <c:formatCode>0.0%</c:formatCode>
                <c:ptCount val="9"/>
                <c:pt idx="0">
                  <c:v>6.2261337643087541E-2</c:v>
                </c:pt>
                <c:pt idx="1">
                  <c:v>8.6965496311447996E-2</c:v>
                </c:pt>
                <c:pt idx="2">
                  <c:v>0.1508584759333485</c:v>
                </c:pt>
                <c:pt idx="3">
                  <c:v>0.17615800360116957</c:v>
                </c:pt>
                <c:pt idx="4">
                  <c:v>0.2112076271298309</c:v>
                </c:pt>
                <c:pt idx="5">
                  <c:v>0.24091882087238478</c:v>
                </c:pt>
                <c:pt idx="6">
                  <c:v>0.26413476961505478</c:v>
                </c:pt>
                <c:pt idx="7">
                  <c:v>0.32596823909112965</c:v>
                </c:pt>
                <c:pt idx="8">
                  <c:v>0.33860155353542543</c:v>
                </c:pt>
              </c:numCache>
            </c:numRef>
          </c:val>
          <c:smooth val="0"/>
          <c:extLst>
            <c:ext xmlns:c16="http://schemas.microsoft.com/office/drawing/2014/chart" uri="{C3380CC4-5D6E-409C-BE32-E72D297353CC}">
              <c16:uniqueId val="{0000000E-EB78-47CA-8691-74E82FF743B7}"/>
            </c:ext>
          </c:extLst>
        </c:ser>
        <c:dLbls>
          <c:showLegendKey val="0"/>
          <c:showVal val="0"/>
          <c:showCatName val="0"/>
          <c:showSerName val="0"/>
          <c:showPercent val="0"/>
          <c:showBubbleSize val="0"/>
        </c:dLbls>
        <c:marker val="1"/>
        <c:smooth val="0"/>
        <c:axId val="63099152"/>
        <c:axId val="63099568"/>
      </c:lineChart>
      <c:catAx>
        <c:axId val="63099152"/>
        <c:scaling>
          <c:orientation val="minMax"/>
        </c:scaling>
        <c:delete val="1"/>
        <c:axPos val="b"/>
        <c:numFmt formatCode="General" sourceLinked="1"/>
        <c:majorTickMark val="none"/>
        <c:minorTickMark val="none"/>
        <c:tickLblPos val="nextTo"/>
        <c:crossAx val="63099568"/>
        <c:crosses val="autoZero"/>
        <c:auto val="1"/>
        <c:lblAlgn val="ctr"/>
        <c:lblOffset val="100"/>
        <c:noMultiLvlLbl val="0"/>
      </c:catAx>
      <c:valAx>
        <c:axId val="63099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5G SIM penetration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099152"/>
        <c:crosses val="autoZero"/>
        <c:crossBetween val="between"/>
      </c:valAx>
      <c:valAx>
        <c:axId val="142138415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Annual mobile revenue growth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1379583"/>
        <c:crosses val="max"/>
        <c:crossBetween val="between"/>
      </c:valAx>
      <c:catAx>
        <c:axId val="1421379583"/>
        <c:scaling>
          <c:orientation val="minMax"/>
        </c:scaling>
        <c:delete val="1"/>
        <c:axPos val="b"/>
        <c:numFmt formatCode="General" sourceLinked="1"/>
        <c:majorTickMark val="out"/>
        <c:minorTickMark val="none"/>
        <c:tickLblPos val="nextTo"/>
        <c:crossAx val="14213841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Singtel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'Report charts'!$B$226</c:f>
              <c:strCache>
                <c:ptCount val="1"/>
                <c:pt idx="0">
                  <c:v>Singtel mobile revenue growth</c:v>
                </c:pt>
              </c:strCache>
            </c:strRef>
          </c:tx>
          <c:spPr>
            <a:solidFill>
              <a:schemeClr val="accent2"/>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1-957E-42DD-8020-56509EDE7E86}"/>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57E-42DD-8020-56509EDE7E86}"/>
              </c:ext>
            </c:extLst>
          </c:dPt>
          <c:trendline>
            <c:spPr>
              <a:ln w="19050" cap="rnd">
                <a:solidFill>
                  <a:schemeClr val="accent2"/>
                </a:solidFill>
                <a:prstDash val="sysDot"/>
              </a:ln>
              <a:effectLst/>
            </c:spPr>
            <c:trendlineType val="linear"/>
            <c:dispRSqr val="0"/>
            <c:dispEq val="0"/>
          </c:trendline>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charts'!$C$226:$K$226</c:f>
              <c:numCache>
                <c:formatCode>0.0%</c:formatCode>
                <c:ptCount val="9"/>
                <c:pt idx="0">
                  <c:v>-0.17629179563981581</c:v>
                </c:pt>
                <c:pt idx="1">
                  <c:v>-1.7605634645399375E-2</c:v>
                </c:pt>
                <c:pt idx="2">
                  <c:v>0</c:v>
                </c:pt>
                <c:pt idx="3">
                  <c:v>1.7793595132967664E-2</c:v>
                </c:pt>
                <c:pt idx="4">
                  <c:v>4.428044198793428E-2</c:v>
                </c:pt>
                <c:pt idx="5">
                  <c:v>0.10752688218263468</c:v>
                </c:pt>
                <c:pt idx="6">
                  <c:v>0.10452961722624543</c:v>
                </c:pt>
                <c:pt idx="7">
                  <c:v>0.14335664151576399</c:v>
                </c:pt>
                <c:pt idx="8">
                  <c:v>0.13544389929229614</c:v>
                </c:pt>
              </c:numCache>
            </c:numRef>
          </c:val>
          <c:extLst>
            <c:ext xmlns:c16="http://schemas.microsoft.com/office/drawing/2014/chart" uri="{C3380CC4-5D6E-409C-BE32-E72D297353CC}">
              <c16:uniqueId val="{00000005-957E-42DD-8020-56509EDE7E86}"/>
            </c:ext>
          </c:extLst>
        </c:ser>
        <c:dLbls>
          <c:showLegendKey val="0"/>
          <c:showVal val="0"/>
          <c:showCatName val="0"/>
          <c:showSerName val="0"/>
          <c:showPercent val="0"/>
          <c:showBubbleSize val="0"/>
        </c:dLbls>
        <c:gapWidth val="150"/>
        <c:axId val="1421379583"/>
        <c:axId val="1421384159"/>
      </c:barChart>
      <c:lineChart>
        <c:grouping val="standard"/>
        <c:varyColors val="0"/>
        <c:ser>
          <c:idx val="0"/>
          <c:order val="0"/>
          <c:tx>
            <c:strRef>
              <c:f>'Report charts'!$B$225</c:f>
              <c:strCache>
                <c:ptCount val="1"/>
                <c:pt idx="0">
                  <c:v>Singtel 5G share of mobile subscriptons</c:v>
                </c:pt>
              </c:strCache>
            </c:strRef>
          </c:tx>
          <c:spPr>
            <a:ln w="28575" cap="rnd">
              <a:solidFill>
                <a:schemeClr val="accent1"/>
              </a:solidFill>
              <a:round/>
            </a:ln>
            <a:effectLst/>
          </c:spPr>
          <c:marker>
            <c:symbol val="none"/>
          </c:marker>
          <c:cat>
            <c:strRef>
              <c:f>'Report charts'!$C$208:$K$208</c:f>
              <c:strCache>
                <c:ptCount val="9"/>
                <c:pt idx="0">
                  <c:v>Q1 2021</c:v>
                </c:pt>
                <c:pt idx="1">
                  <c:v>Q2 2021</c:v>
                </c:pt>
                <c:pt idx="2">
                  <c:v>Q3 2021</c:v>
                </c:pt>
                <c:pt idx="3">
                  <c:v>Q42021</c:v>
                </c:pt>
                <c:pt idx="4">
                  <c:v>Q1 2022</c:v>
                </c:pt>
                <c:pt idx="5">
                  <c:v>Q2 2022</c:v>
                </c:pt>
                <c:pt idx="6">
                  <c:v>Q3 2022</c:v>
                </c:pt>
                <c:pt idx="7">
                  <c:v>Q4 2022</c:v>
                </c:pt>
                <c:pt idx="8">
                  <c:v>Q1 2023</c:v>
                </c:pt>
              </c:strCache>
            </c:strRef>
          </c:cat>
          <c:val>
            <c:numRef>
              <c:f>'Report charts'!$C$225:$K$225</c:f>
              <c:numCache>
                <c:formatCode>0.0%</c:formatCode>
                <c:ptCount val="9"/>
                <c:pt idx="0">
                  <c:v>2.5251249936871875E-2</c:v>
                </c:pt>
                <c:pt idx="1">
                  <c:v>3.7782423616533591E-2</c:v>
                </c:pt>
                <c:pt idx="2">
                  <c:v>5.1455823293172692E-2</c:v>
                </c:pt>
                <c:pt idx="3">
                  <c:v>7.6913785194676357E-2</c:v>
                </c:pt>
                <c:pt idx="4">
                  <c:v>0.12300278975399442</c:v>
                </c:pt>
                <c:pt idx="5">
                  <c:v>0.13612301487269976</c:v>
                </c:pt>
                <c:pt idx="6">
                  <c:v>0.14366404715127701</c:v>
                </c:pt>
                <c:pt idx="7">
                  <c:v>0.15649079754601228</c:v>
                </c:pt>
                <c:pt idx="8">
                  <c:v>0.1772808021127425</c:v>
                </c:pt>
              </c:numCache>
            </c:numRef>
          </c:val>
          <c:smooth val="0"/>
          <c:extLst>
            <c:ext xmlns:c16="http://schemas.microsoft.com/office/drawing/2014/chart" uri="{C3380CC4-5D6E-409C-BE32-E72D297353CC}">
              <c16:uniqueId val="{00000006-957E-42DD-8020-56509EDE7E86}"/>
            </c:ext>
          </c:extLst>
        </c:ser>
        <c:dLbls>
          <c:showLegendKey val="0"/>
          <c:showVal val="0"/>
          <c:showCatName val="0"/>
          <c:showSerName val="0"/>
          <c:showPercent val="0"/>
          <c:showBubbleSize val="0"/>
        </c:dLbls>
        <c:marker val="1"/>
        <c:smooth val="0"/>
        <c:axId val="63099152"/>
        <c:axId val="63099568"/>
      </c:lineChart>
      <c:catAx>
        <c:axId val="63099152"/>
        <c:scaling>
          <c:orientation val="minMax"/>
        </c:scaling>
        <c:delete val="1"/>
        <c:axPos val="b"/>
        <c:numFmt formatCode="General" sourceLinked="1"/>
        <c:majorTickMark val="none"/>
        <c:minorTickMark val="none"/>
        <c:tickLblPos val="nextTo"/>
        <c:crossAx val="63099568"/>
        <c:crosses val="autoZero"/>
        <c:auto val="1"/>
        <c:lblAlgn val="ctr"/>
        <c:lblOffset val="100"/>
        <c:noMultiLvlLbl val="0"/>
      </c:catAx>
      <c:valAx>
        <c:axId val="63099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5G SIM penetration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099152"/>
        <c:crosses val="autoZero"/>
        <c:crossBetween val="between"/>
      </c:valAx>
      <c:valAx>
        <c:axId val="142138415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Annual mobile revenue growth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1379583"/>
        <c:crosses val="max"/>
        <c:crossBetween val="between"/>
      </c:valAx>
      <c:catAx>
        <c:axId val="1421379583"/>
        <c:scaling>
          <c:orientation val="minMax"/>
        </c:scaling>
        <c:delete val="1"/>
        <c:axPos val="b"/>
        <c:numFmt formatCode="General" sourceLinked="1"/>
        <c:majorTickMark val="out"/>
        <c:minorTickMark val="none"/>
        <c:tickLblPos val="nextTo"/>
        <c:crossAx val="1421384159"/>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4C_13FECE1.xml><?xml version="1.0" encoding="utf-8"?>
<p188:cmLst xmlns:a="http://schemas.openxmlformats.org/drawingml/2006/main" xmlns:r="http://schemas.openxmlformats.org/officeDocument/2006/relationships" xmlns:p188="http://schemas.microsoft.com/office/powerpoint/2018/8/main">
  <p188:cm id="{3A4C464D-6991-42B9-909F-419A9C45F4BE}" authorId="{963F4E11-B662-E8B9-F1A4-A36D017E53C9}" created="2023-06-15T21:40:43.179">
    <ac:txMkLst xmlns:ac="http://schemas.microsoft.com/office/drawing/2013/main/command">
      <pc:docMk xmlns:pc="http://schemas.microsoft.com/office/powerpoint/2013/main/command"/>
      <pc:sldMk xmlns:pc="http://schemas.microsoft.com/office/powerpoint/2013/main/command" cId="20966625" sldId="332"/>
      <ac:graphicFrameMk id="6" creationId="{76A3466C-B938-1746-7AA6-A8F534BB57BB}"/>
      <ac:tblMk/>
      <ac:tcMk rowId="538782164" colId="1095417602"/>
      <ac:txMk cp="452" len="127">
        <ac:context len="580" hash="537139701"/>
      </ac:txMk>
    </ac:txMkLst>
    <p188:pos x="10845264" y="2102093"/>
    <p188:txBody>
      <a:bodyPr/>
      <a:lstStyle/>
      <a:p>
        <a:r>
          <a:rPr lang="en-US"/>
          <a:t>AI - bring more to fore
APIs  - bring out
Hyperscalers?</a:t>
        </a:r>
      </a:p>
    </p188:txBody>
  </p188:cm>
</p188:cmLst>
</file>

<file path=ppt/comments/modernComment_7FFFC73C_0.xml><?xml version="1.0" encoding="utf-8"?>
<p188:cmLst xmlns:a="http://schemas.openxmlformats.org/drawingml/2006/main" xmlns:r="http://schemas.openxmlformats.org/officeDocument/2006/relationships" xmlns:p188="http://schemas.microsoft.com/office/powerpoint/2018/8/main">
  <p188:cm id="{E517D822-9096-4274-956C-75AB3207F439}" authorId="{963F4E11-B662-E8B9-F1A4-A36D017E53C9}" created="2023-06-15T22:20:37.617">
    <ac:deMkLst xmlns:ac="http://schemas.microsoft.com/office/drawing/2013/main/command">
      <pc:docMk xmlns:pc="http://schemas.microsoft.com/office/powerpoint/2013/main/command"/>
      <pc:sldMk xmlns:pc="http://schemas.microsoft.com/office/powerpoint/2013/main/command" cId="0" sldId="2147469116"/>
      <ac:graphicFrameMk id="4" creationId="{3AB83BC8-9E03-431C-AD54-23CF4836E67C}"/>
    </ac:deMkLst>
    <p188:txBody>
      <a:bodyPr/>
      <a:lstStyle/>
      <a:p>
        <a:r>
          <a:rPr lang="en-US"/>
          <a:t>Mention  APIs and hyperscalers in theme title?</a:t>
        </a:r>
      </a:p>
    </p188:txBody>
  </p188:cm>
</p188:cmLst>
</file>

<file path=ppt/comments/modernComment_7FFFC754_257B07B3.xml><?xml version="1.0" encoding="utf-8"?>
<p188:cmLst xmlns:a="http://schemas.openxmlformats.org/drawingml/2006/main" xmlns:r="http://schemas.openxmlformats.org/officeDocument/2006/relationships" xmlns:p188="http://schemas.microsoft.com/office/powerpoint/2018/8/main">
  <p188:cm id="{5AD27A02-12EF-43B6-96F5-11505ADB2690}" authorId="{963F4E11-B662-E8B9-F1A4-A36D017E53C9}" created="2023-06-19T22:51:18.834">
    <ac:deMkLst xmlns:ac="http://schemas.microsoft.com/office/drawing/2013/main/command">
      <pc:docMk xmlns:pc="http://schemas.microsoft.com/office/powerpoint/2013/main/command"/>
      <pc:sldMk xmlns:pc="http://schemas.microsoft.com/office/powerpoint/2013/main/command" cId="628819891" sldId="2147469140"/>
      <ac:graphicFrameMk id="6" creationId="{76A3466C-B938-1746-7AA6-A8F534BB57BB}"/>
    </ac:deMkLst>
    <p188:txBody>
      <a:bodyPr/>
      <a:lstStyle/>
      <a:p>
        <a:r>
          <a:rPr lang="en-US"/>
          <a:t>Some considerations 
 - 2030? I feel this is implied in the first but somehow we need to call it out or add it as it's a bit broader than just telco-hyperscalers. 
 - Purpose feels 2020-2021. I know we need to cover this but is it a top, top topic?
 - API/Open Telcos - the API/Open economy and how telcos will adjust and or profit (or not) should be up here. 
- Regulating... - do you mean 'supersede' rather than overlap? Washed over? I think 'have washed over' is better.  
 - I think it's time to put innovation to rest and call it TechCo or 2030! Part of that can be disruptors - so 'tech disruptors on the road to 2030' or similar. These include API, eSIM, etc. </a:t>
        </a:r>
      </a:p>
    </p188:txBody>
  </p188:cm>
</p188:cmLst>
</file>

<file path=ppt/comments/modernComment_7FFFC75B_57F39C5C.xml><?xml version="1.0" encoding="utf-8"?>
<p188:cmLst xmlns:a="http://schemas.openxmlformats.org/drawingml/2006/main" xmlns:r="http://schemas.openxmlformats.org/officeDocument/2006/relationships" xmlns:p188="http://schemas.microsoft.com/office/powerpoint/2018/8/main">
  <p188:cm id="{A227B62A-A3D9-4B4B-8AC5-7A4C6991E033}" authorId="{963F4E11-B662-E8B9-F1A4-A36D017E53C9}" created="2023-06-15T23:03:00.146">
    <ac:deMkLst xmlns:ac="http://schemas.microsoft.com/office/drawing/2013/main/command">
      <pc:docMk xmlns:pc="http://schemas.microsoft.com/office/powerpoint/2013/main/command"/>
      <pc:sldMk xmlns:pc="http://schemas.microsoft.com/office/powerpoint/2013/main/command" cId="1475583068" sldId="2147469147"/>
      <ac:spMk id="3" creationId="{60B122B5-A4EA-8EE9-23A2-B903E5046539}"/>
    </ac:deMkLst>
    <p188:replyLst>
      <p188:reply id="{BC7A77CA-B2C5-4292-97AE-AC79115D7B00}" authorId="{E6AA36D1-B41A-3D17-B124-F7CD5FCFAD93}" created="2023-06-20T15:47:48.234">
        <p188:txBody>
          <a:bodyPr/>
          <a:lstStyle/>
          <a:p>
            <a:r>
              <a:rPr lang="en-US"/>
              <a:t>Ok: clarified what is the output. More substantial changes in purple text.
AI services and energy both relevant topics under "enterprise technology shifts"
5G/PN has its own category so I won't repeat it for campus
</a:t>
            </a:r>
          </a:p>
        </p188:txBody>
      </p188:reply>
    </p188:replyLst>
    <p188:txBody>
      <a:bodyPr/>
      <a:lstStyle/>
      <a:p>
        <a:r>
          <a:rPr lang="en-US"/>
          <a:t>1st theme - so what's the output. Will we compare SPs and their efforts to ease consumption?
Should campus include 5G/PN also?
AI, Energy...</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BCF8DD-79A9-49A5-B6B6-4CDDE2744B50}" type="doc">
      <dgm:prSet loTypeId="urn:microsoft.com/office/officeart/2005/8/layout/arrow4" loCatId="process" qsTypeId="urn:microsoft.com/office/officeart/2005/8/quickstyle/simple1" qsCatId="simple" csTypeId="urn:microsoft.com/office/officeart/2005/8/colors/accent1_2" csCatId="accent1" phldr="1"/>
      <dgm:spPr/>
      <dgm:t>
        <a:bodyPr/>
        <a:lstStyle/>
        <a:p>
          <a:endParaRPr lang="en-GB"/>
        </a:p>
      </dgm:t>
    </dgm:pt>
    <dgm:pt modelId="{569CF2C0-A467-4DC2-84A8-F73C889E7A8F}">
      <dgm:prSet phldrT="[Text]"/>
      <dgm:spPr/>
      <dgm:t>
        <a:bodyPr/>
        <a:lstStyle/>
        <a:p>
          <a:r>
            <a:rPr lang="en-GB" dirty="0">
              <a:solidFill>
                <a:schemeClr val="accent1"/>
              </a:solidFill>
              <a:sym typeface="Wingdings" panose="05000000000000000000" pitchFamily="2" charset="2"/>
            </a:rPr>
            <a:t></a:t>
          </a:r>
          <a:r>
            <a:rPr lang="en-GB" dirty="0">
              <a:sym typeface="Wingdings" panose="05000000000000000000" pitchFamily="2" charset="2"/>
            </a:rPr>
            <a:t> </a:t>
          </a:r>
          <a:r>
            <a:rPr lang="en-GB" dirty="0"/>
            <a:t>90%+ network population coverage</a:t>
          </a:r>
        </a:p>
        <a:p>
          <a:r>
            <a:rPr lang="en-GB" dirty="0">
              <a:solidFill>
                <a:schemeClr val="accent1"/>
              </a:solidFill>
              <a:sym typeface="Wingdings" panose="05000000000000000000" pitchFamily="2" charset="2"/>
            </a:rPr>
            <a:t></a:t>
          </a:r>
          <a:r>
            <a:rPr lang="en-GB" dirty="0">
              <a:sym typeface="Wingdings" panose="05000000000000000000" pitchFamily="2" charset="2"/>
            </a:rPr>
            <a:t> </a:t>
          </a:r>
          <a:r>
            <a:rPr lang="en-GB" dirty="0"/>
            <a:t>Wide spectrum availability</a:t>
          </a:r>
        </a:p>
        <a:p>
          <a:r>
            <a:rPr lang="en-GB" dirty="0">
              <a:solidFill>
                <a:schemeClr val="accent1"/>
              </a:solidFill>
              <a:sym typeface="Wingdings" panose="05000000000000000000" pitchFamily="2" charset="2"/>
            </a:rPr>
            <a:t></a:t>
          </a:r>
          <a:r>
            <a:rPr lang="en-GB" dirty="0">
              <a:sym typeface="Wingdings" panose="05000000000000000000" pitchFamily="2" charset="2"/>
            </a:rPr>
            <a:t> </a:t>
          </a:r>
          <a:r>
            <a:rPr lang="en-GB" dirty="0"/>
            <a:t>&gt;50% of devices 5G enabled</a:t>
          </a:r>
        </a:p>
        <a:p>
          <a:r>
            <a:rPr lang="en-GB" dirty="0">
              <a:solidFill>
                <a:schemeClr val="accent1"/>
              </a:solidFill>
              <a:sym typeface="Wingdings" panose="05000000000000000000" pitchFamily="2" charset="2"/>
            </a:rPr>
            <a:t></a:t>
          </a:r>
          <a:r>
            <a:rPr lang="en-GB" dirty="0">
              <a:sym typeface="Wingdings" panose="05000000000000000000" pitchFamily="2" charset="2"/>
            </a:rPr>
            <a:t> </a:t>
          </a:r>
          <a:r>
            <a:rPr lang="en-GB" dirty="0"/>
            <a:t>Unlimited data and no price premium</a:t>
          </a:r>
        </a:p>
        <a:p>
          <a:r>
            <a:rPr lang="en-GB" dirty="0">
              <a:solidFill>
                <a:schemeClr val="accent1"/>
              </a:solidFill>
              <a:sym typeface="Wingdings" panose="05000000000000000000" pitchFamily="2" charset="2"/>
            </a:rPr>
            <a:t></a:t>
          </a:r>
          <a:r>
            <a:rPr lang="en-GB" dirty="0">
              <a:sym typeface="Wingdings" panose="05000000000000000000" pitchFamily="2" charset="2"/>
            </a:rPr>
            <a:t> </a:t>
          </a:r>
          <a:r>
            <a:rPr lang="en-GB" dirty="0"/>
            <a:t>Multimedia bundles</a:t>
          </a:r>
        </a:p>
        <a:p>
          <a:r>
            <a:rPr lang="en-GB" dirty="0">
              <a:solidFill>
                <a:schemeClr val="accent1"/>
              </a:solidFill>
              <a:sym typeface="Wingdings" panose="05000000000000000000" pitchFamily="2" charset="2"/>
            </a:rPr>
            <a:t></a:t>
          </a:r>
          <a:r>
            <a:rPr lang="en-GB" dirty="0">
              <a:sym typeface="Wingdings" panose="05000000000000000000" pitchFamily="2" charset="2"/>
            </a:rPr>
            <a:t> </a:t>
          </a:r>
          <a:r>
            <a:rPr lang="en-GB" dirty="0"/>
            <a:t>Attractive FWA SME bundles</a:t>
          </a:r>
        </a:p>
      </dgm:t>
    </dgm:pt>
    <dgm:pt modelId="{B9DF22E0-570A-4BDD-A8CD-AF1DEF9A2280}" type="parTrans" cxnId="{CC296D86-9DE6-49E1-B40C-4A770E4F1F58}">
      <dgm:prSet/>
      <dgm:spPr/>
      <dgm:t>
        <a:bodyPr/>
        <a:lstStyle/>
        <a:p>
          <a:endParaRPr lang="en-GB"/>
        </a:p>
      </dgm:t>
    </dgm:pt>
    <dgm:pt modelId="{40591EC4-D779-489C-A8B6-7617BCF50DFB}" type="sibTrans" cxnId="{CC296D86-9DE6-49E1-B40C-4A770E4F1F58}">
      <dgm:prSet/>
      <dgm:spPr/>
      <dgm:t>
        <a:bodyPr/>
        <a:lstStyle/>
        <a:p>
          <a:endParaRPr lang="en-GB"/>
        </a:p>
      </dgm:t>
    </dgm:pt>
    <dgm:pt modelId="{26786664-84FA-43C3-862A-6B5660A937FF}">
      <dgm:prSet phldrT="[Text]"/>
      <dgm:spPr/>
      <dgm:t>
        <a:bodyPr/>
        <a:lstStyle/>
        <a:p>
          <a:r>
            <a:rPr lang="en-GB" dirty="0">
              <a:solidFill>
                <a:schemeClr val="accent6"/>
              </a:solidFill>
              <a:sym typeface="Wingdings" panose="05000000000000000000" pitchFamily="2" charset="2"/>
            </a:rPr>
            <a:t></a:t>
          </a:r>
          <a:r>
            <a:rPr lang="en-GB" dirty="0">
              <a:sym typeface="Wingdings" panose="05000000000000000000" pitchFamily="2" charset="2"/>
            </a:rPr>
            <a:t> </a:t>
          </a:r>
          <a:r>
            <a:rPr lang="en-GB" dirty="0"/>
            <a:t>&lt;50% network population coverage and staggering network deployment</a:t>
          </a:r>
        </a:p>
        <a:p>
          <a:r>
            <a:rPr lang="en-GB" dirty="0">
              <a:solidFill>
                <a:schemeClr val="accent6"/>
              </a:solidFill>
              <a:sym typeface="Wingdings" panose="05000000000000000000" pitchFamily="2" charset="2"/>
            </a:rPr>
            <a:t></a:t>
          </a:r>
          <a:r>
            <a:rPr lang="en-GB" dirty="0">
              <a:sym typeface="Wingdings" panose="05000000000000000000" pitchFamily="2" charset="2"/>
            </a:rPr>
            <a:t> </a:t>
          </a:r>
          <a:r>
            <a:rPr lang="en-GB" dirty="0"/>
            <a:t>Delayed spectrum auctions</a:t>
          </a:r>
        </a:p>
        <a:p>
          <a:r>
            <a:rPr lang="en-GB" dirty="0">
              <a:solidFill>
                <a:schemeClr val="accent6"/>
              </a:solidFill>
              <a:sym typeface="Wingdings" panose="05000000000000000000" pitchFamily="2" charset="2"/>
            </a:rPr>
            <a:t></a:t>
          </a:r>
          <a:r>
            <a:rPr lang="en-GB" dirty="0">
              <a:sym typeface="Wingdings" panose="05000000000000000000" pitchFamily="2" charset="2"/>
            </a:rPr>
            <a:t> </a:t>
          </a:r>
          <a:r>
            <a:rPr lang="en-GB" dirty="0"/>
            <a:t>Direct price premium comparisons with 4G &gt;10%</a:t>
          </a:r>
        </a:p>
        <a:p>
          <a:r>
            <a:rPr lang="en-GB" dirty="0">
              <a:solidFill>
                <a:schemeClr val="accent6"/>
              </a:solidFill>
              <a:sym typeface="Wingdings" panose="05000000000000000000" pitchFamily="2" charset="2"/>
            </a:rPr>
            <a:t></a:t>
          </a:r>
          <a:r>
            <a:rPr lang="en-GB" dirty="0">
              <a:sym typeface="Wingdings" panose="05000000000000000000" pitchFamily="2" charset="2"/>
            </a:rPr>
            <a:t> </a:t>
          </a:r>
          <a:r>
            <a:rPr lang="en-GB" dirty="0"/>
            <a:t>Poor service marketing and lack of use cases</a:t>
          </a:r>
        </a:p>
        <a:p>
          <a:endParaRPr lang="en-GB" dirty="0"/>
        </a:p>
      </dgm:t>
    </dgm:pt>
    <dgm:pt modelId="{6B32A1A2-9B91-466D-B74D-4C17B743A33B}" type="parTrans" cxnId="{B2E979CE-5E0F-480E-A325-DCF764D85DD0}">
      <dgm:prSet/>
      <dgm:spPr/>
      <dgm:t>
        <a:bodyPr/>
        <a:lstStyle/>
        <a:p>
          <a:endParaRPr lang="en-GB"/>
        </a:p>
      </dgm:t>
    </dgm:pt>
    <dgm:pt modelId="{465DCB77-653B-47A3-AA8E-4BBCF8632CEB}" type="sibTrans" cxnId="{B2E979CE-5E0F-480E-A325-DCF764D85DD0}">
      <dgm:prSet/>
      <dgm:spPr/>
      <dgm:t>
        <a:bodyPr/>
        <a:lstStyle/>
        <a:p>
          <a:endParaRPr lang="en-GB"/>
        </a:p>
      </dgm:t>
    </dgm:pt>
    <dgm:pt modelId="{CBD72D31-04F7-4F69-9786-AB39CCD61BB8}" type="pres">
      <dgm:prSet presAssocID="{8EBCF8DD-79A9-49A5-B6B6-4CDDE2744B50}" presName="compositeShape" presStyleCnt="0">
        <dgm:presLayoutVars>
          <dgm:chMax val="2"/>
          <dgm:dir/>
          <dgm:resizeHandles val="exact"/>
        </dgm:presLayoutVars>
      </dgm:prSet>
      <dgm:spPr/>
    </dgm:pt>
    <dgm:pt modelId="{88BBED34-FBB6-4FFE-B862-1318BD2612AD}" type="pres">
      <dgm:prSet presAssocID="{569CF2C0-A467-4DC2-84A8-F73C889E7A8F}" presName="upArrow" presStyleLbl="node1" presStyleIdx="0" presStyleCnt="2"/>
      <dgm:spPr/>
    </dgm:pt>
    <dgm:pt modelId="{B6A6BC17-7375-405D-AEE7-3D0EDF76B5DC}" type="pres">
      <dgm:prSet presAssocID="{569CF2C0-A467-4DC2-84A8-F73C889E7A8F}" presName="upArrowText" presStyleLbl="revTx" presStyleIdx="0" presStyleCnt="2">
        <dgm:presLayoutVars>
          <dgm:chMax val="0"/>
          <dgm:bulletEnabled val="1"/>
        </dgm:presLayoutVars>
      </dgm:prSet>
      <dgm:spPr/>
    </dgm:pt>
    <dgm:pt modelId="{61A8CE05-28D9-4357-9708-0AA0A9B17969}" type="pres">
      <dgm:prSet presAssocID="{26786664-84FA-43C3-862A-6B5660A937FF}" presName="downArrow" presStyleLbl="node1" presStyleIdx="1" presStyleCnt="2"/>
      <dgm:spPr>
        <a:solidFill>
          <a:schemeClr val="accent6"/>
        </a:solidFill>
      </dgm:spPr>
    </dgm:pt>
    <dgm:pt modelId="{1E3A155C-DFE1-4387-819B-AF21EC0AFEB8}" type="pres">
      <dgm:prSet presAssocID="{26786664-84FA-43C3-862A-6B5660A937FF}" presName="downArrowText" presStyleLbl="revTx" presStyleIdx="1" presStyleCnt="2">
        <dgm:presLayoutVars>
          <dgm:chMax val="0"/>
          <dgm:bulletEnabled val="1"/>
        </dgm:presLayoutVars>
      </dgm:prSet>
      <dgm:spPr/>
    </dgm:pt>
  </dgm:ptLst>
  <dgm:cxnLst>
    <dgm:cxn modelId="{CC296D86-9DE6-49E1-B40C-4A770E4F1F58}" srcId="{8EBCF8DD-79A9-49A5-B6B6-4CDDE2744B50}" destId="{569CF2C0-A467-4DC2-84A8-F73C889E7A8F}" srcOrd="0" destOrd="0" parTransId="{B9DF22E0-570A-4BDD-A8CD-AF1DEF9A2280}" sibTransId="{40591EC4-D779-489C-A8B6-7617BCF50DFB}"/>
    <dgm:cxn modelId="{9CA13C98-54E9-4472-8111-FE332201F779}" type="presOf" srcId="{569CF2C0-A467-4DC2-84A8-F73C889E7A8F}" destId="{B6A6BC17-7375-405D-AEE7-3D0EDF76B5DC}" srcOrd="0" destOrd="0" presId="urn:microsoft.com/office/officeart/2005/8/layout/arrow4"/>
    <dgm:cxn modelId="{B2E979CE-5E0F-480E-A325-DCF764D85DD0}" srcId="{8EBCF8DD-79A9-49A5-B6B6-4CDDE2744B50}" destId="{26786664-84FA-43C3-862A-6B5660A937FF}" srcOrd="1" destOrd="0" parTransId="{6B32A1A2-9B91-466D-B74D-4C17B743A33B}" sibTransId="{465DCB77-653B-47A3-AA8E-4BBCF8632CEB}"/>
    <dgm:cxn modelId="{0DAAD8E8-2408-457C-A154-D0E15FB48A72}" type="presOf" srcId="{26786664-84FA-43C3-862A-6B5660A937FF}" destId="{1E3A155C-DFE1-4387-819B-AF21EC0AFEB8}" srcOrd="0" destOrd="0" presId="urn:microsoft.com/office/officeart/2005/8/layout/arrow4"/>
    <dgm:cxn modelId="{BA17E3F9-5585-4BBD-A724-A103E2F0C53B}" type="presOf" srcId="{8EBCF8DD-79A9-49A5-B6B6-4CDDE2744B50}" destId="{CBD72D31-04F7-4F69-9786-AB39CCD61BB8}" srcOrd="0" destOrd="0" presId="urn:microsoft.com/office/officeart/2005/8/layout/arrow4"/>
    <dgm:cxn modelId="{3A32800A-ED27-4DA2-BD91-FD5A899C03D0}" type="presParOf" srcId="{CBD72D31-04F7-4F69-9786-AB39CCD61BB8}" destId="{88BBED34-FBB6-4FFE-B862-1318BD2612AD}" srcOrd="0" destOrd="0" presId="urn:microsoft.com/office/officeart/2005/8/layout/arrow4"/>
    <dgm:cxn modelId="{604C2073-5B21-4009-8C26-9600321CED6E}" type="presParOf" srcId="{CBD72D31-04F7-4F69-9786-AB39CCD61BB8}" destId="{B6A6BC17-7375-405D-AEE7-3D0EDF76B5DC}" srcOrd="1" destOrd="0" presId="urn:microsoft.com/office/officeart/2005/8/layout/arrow4"/>
    <dgm:cxn modelId="{6B921BE0-59C6-4608-A06C-AE61DDA8ECEA}" type="presParOf" srcId="{CBD72D31-04F7-4F69-9786-AB39CCD61BB8}" destId="{61A8CE05-28D9-4357-9708-0AA0A9B17969}" srcOrd="2" destOrd="0" presId="urn:microsoft.com/office/officeart/2005/8/layout/arrow4"/>
    <dgm:cxn modelId="{2827DBE6-D7C0-4CBE-A348-D5DFBB17E515}" type="presParOf" srcId="{CBD72D31-04F7-4F69-9786-AB39CCD61BB8}" destId="{1E3A155C-DFE1-4387-819B-AF21EC0AFEB8}"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BED34-FBB6-4FFE-B862-1318BD2612AD}">
      <dsp:nvSpPr>
        <dsp:cNvPr id="0" name=""/>
        <dsp:cNvSpPr/>
      </dsp:nvSpPr>
      <dsp:spPr>
        <a:xfrm>
          <a:off x="3038" y="0"/>
          <a:ext cx="1823085" cy="2218944"/>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A6BC17-7375-405D-AEE7-3D0EDF76B5DC}">
      <dsp:nvSpPr>
        <dsp:cNvPr id="0" name=""/>
        <dsp:cNvSpPr/>
      </dsp:nvSpPr>
      <dsp:spPr>
        <a:xfrm>
          <a:off x="1880816" y="0"/>
          <a:ext cx="3093720" cy="2218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solidFill>
              <a:sym typeface="Wingdings" panose="05000000000000000000" pitchFamily="2" charset="2"/>
            </a:rPr>
            <a:t></a:t>
          </a:r>
          <a:r>
            <a:rPr lang="en-GB" sz="1400" kern="1200" dirty="0">
              <a:sym typeface="Wingdings" panose="05000000000000000000" pitchFamily="2" charset="2"/>
            </a:rPr>
            <a:t> </a:t>
          </a:r>
          <a:r>
            <a:rPr lang="en-GB" sz="1400" kern="1200" dirty="0"/>
            <a:t>90%+ network population coverage</a:t>
          </a:r>
        </a:p>
        <a:p>
          <a:pPr marL="0" lvl="0" indent="0" algn="l" defTabSz="622300">
            <a:lnSpc>
              <a:spcPct val="90000"/>
            </a:lnSpc>
            <a:spcBef>
              <a:spcPct val="0"/>
            </a:spcBef>
            <a:spcAft>
              <a:spcPct val="35000"/>
            </a:spcAft>
            <a:buNone/>
          </a:pPr>
          <a:r>
            <a:rPr lang="en-GB" sz="1400" kern="1200" dirty="0">
              <a:solidFill>
                <a:schemeClr val="accent1"/>
              </a:solidFill>
              <a:sym typeface="Wingdings" panose="05000000000000000000" pitchFamily="2" charset="2"/>
            </a:rPr>
            <a:t></a:t>
          </a:r>
          <a:r>
            <a:rPr lang="en-GB" sz="1400" kern="1200" dirty="0">
              <a:sym typeface="Wingdings" panose="05000000000000000000" pitchFamily="2" charset="2"/>
            </a:rPr>
            <a:t> </a:t>
          </a:r>
          <a:r>
            <a:rPr lang="en-GB" sz="1400" kern="1200" dirty="0"/>
            <a:t>Wide spectrum availability</a:t>
          </a:r>
        </a:p>
        <a:p>
          <a:pPr marL="0" lvl="0" indent="0" algn="l" defTabSz="622300">
            <a:lnSpc>
              <a:spcPct val="90000"/>
            </a:lnSpc>
            <a:spcBef>
              <a:spcPct val="0"/>
            </a:spcBef>
            <a:spcAft>
              <a:spcPct val="35000"/>
            </a:spcAft>
            <a:buNone/>
          </a:pPr>
          <a:r>
            <a:rPr lang="en-GB" sz="1400" kern="1200" dirty="0">
              <a:solidFill>
                <a:schemeClr val="accent1"/>
              </a:solidFill>
              <a:sym typeface="Wingdings" panose="05000000000000000000" pitchFamily="2" charset="2"/>
            </a:rPr>
            <a:t></a:t>
          </a:r>
          <a:r>
            <a:rPr lang="en-GB" sz="1400" kern="1200" dirty="0">
              <a:sym typeface="Wingdings" panose="05000000000000000000" pitchFamily="2" charset="2"/>
            </a:rPr>
            <a:t> </a:t>
          </a:r>
          <a:r>
            <a:rPr lang="en-GB" sz="1400" kern="1200" dirty="0"/>
            <a:t>&gt;50% of devices 5G enabled</a:t>
          </a:r>
        </a:p>
        <a:p>
          <a:pPr marL="0" lvl="0" indent="0" algn="l" defTabSz="622300">
            <a:lnSpc>
              <a:spcPct val="90000"/>
            </a:lnSpc>
            <a:spcBef>
              <a:spcPct val="0"/>
            </a:spcBef>
            <a:spcAft>
              <a:spcPct val="35000"/>
            </a:spcAft>
            <a:buNone/>
          </a:pPr>
          <a:r>
            <a:rPr lang="en-GB" sz="1400" kern="1200" dirty="0">
              <a:solidFill>
                <a:schemeClr val="accent1"/>
              </a:solidFill>
              <a:sym typeface="Wingdings" panose="05000000000000000000" pitchFamily="2" charset="2"/>
            </a:rPr>
            <a:t></a:t>
          </a:r>
          <a:r>
            <a:rPr lang="en-GB" sz="1400" kern="1200" dirty="0">
              <a:sym typeface="Wingdings" panose="05000000000000000000" pitchFamily="2" charset="2"/>
            </a:rPr>
            <a:t> </a:t>
          </a:r>
          <a:r>
            <a:rPr lang="en-GB" sz="1400" kern="1200" dirty="0"/>
            <a:t>Unlimited data and no price premium</a:t>
          </a:r>
        </a:p>
        <a:p>
          <a:pPr marL="0" lvl="0" indent="0" algn="l" defTabSz="622300">
            <a:lnSpc>
              <a:spcPct val="90000"/>
            </a:lnSpc>
            <a:spcBef>
              <a:spcPct val="0"/>
            </a:spcBef>
            <a:spcAft>
              <a:spcPct val="35000"/>
            </a:spcAft>
            <a:buNone/>
          </a:pPr>
          <a:r>
            <a:rPr lang="en-GB" sz="1400" kern="1200" dirty="0">
              <a:solidFill>
                <a:schemeClr val="accent1"/>
              </a:solidFill>
              <a:sym typeface="Wingdings" panose="05000000000000000000" pitchFamily="2" charset="2"/>
            </a:rPr>
            <a:t></a:t>
          </a:r>
          <a:r>
            <a:rPr lang="en-GB" sz="1400" kern="1200" dirty="0">
              <a:sym typeface="Wingdings" panose="05000000000000000000" pitchFamily="2" charset="2"/>
            </a:rPr>
            <a:t> </a:t>
          </a:r>
          <a:r>
            <a:rPr lang="en-GB" sz="1400" kern="1200" dirty="0"/>
            <a:t>Multimedia bundles</a:t>
          </a:r>
        </a:p>
        <a:p>
          <a:pPr marL="0" lvl="0" indent="0" algn="l" defTabSz="622300">
            <a:lnSpc>
              <a:spcPct val="90000"/>
            </a:lnSpc>
            <a:spcBef>
              <a:spcPct val="0"/>
            </a:spcBef>
            <a:spcAft>
              <a:spcPct val="35000"/>
            </a:spcAft>
            <a:buNone/>
          </a:pPr>
          <a:r>
            <a:rPr lang="en-GB" sz="1400" kern="1200" dirty="0">
              <a:solidFill>
                <a:schemeClr val="accent1"/>
              </a:solidFill>
              <a:sym typeface="Wingdings" panose="05000000000000000000" pitchFamily="2" charset="2"/>
            </a:rPr>
            <a:t></a:t>
          </a:r>
          <a:r>
            <a:rPr lang="en-GB" sz="1400" kern="1200" dirty="0">
              <a:sym typeface="Wingdings" panose="05000000000000000000" pitchFamily="2" charset="2"/>
            </a:rPr>
            <a:t> </a:t>
          </a:r>
          <a:r>
            <a:rPr lang="en-GB" sz="1400" kern="1200" dirty="0"/>
            <a:t>Attractive FWA SME bundles</a:t>
          </a:r>
        </a:p>
      </dsp:txBody>
      <dsp:txXfrm>
        <a:off x="1880816" y="0"/>
        <a:ext cx="3093720" cy="2218944"/>
      </dsp:txXfrm>
    </dsp:sp>
    <dsp:sp modelId="{61A8CE05-28D9-4357-9708-0AA0A9B17969}">
      <dsp:nvSpPr>
        <dsp:cNvPr id="0" name=""/>
        <dsp:cNvSpPr/>
      </dsp:nvSpPr>
      <dsp:spPr>
        <a:xfrm>
          <a:off x="549963" y="2403855"/>
          <a:ext cx="1823085" cy="2218944"/>
        </a:xfrm>
        <a:prstGeom prst="downArrow">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A155C-DFE1-4387-819B-AF21EC0AFEB8}">
      <dsp:nvSpPr>
        <dsp:cNvPr id="0" name=""/>
        <dsp:cNvSpPr/>
      </dsp:nvSpPr>
      <dsp:spPr>
        <a:xfrm>
          <a:off x="2427741" y="2403855"/>
          <a:ext cx="3093720" cy="2218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6"/>
              </a:solidFill>
              <a:sym typeface="Wingdings" panose="05000000000000000000" pitchFamily="2" charset="2"/>
            </a:rPr>
            <a:t></a:t>
          </a:r>
          <a:r>
            <a:rPr lang="en-GB" sz="1400" kern="1200" dirty="0">
              <a:sym typeface="Wingdings" panose="05000000000000000000" pitchFamily="2" charset="2"/>
            </a:rPr>
            <a:t> </a:t>
          </a:r>
          <a:r>
            <a:rPr lang="en-GB" sz="1400" kern="1200" dirty="0"/>
            <a:t>&lt;50% network population coverage and staggering network deployment</a:t>
          </a:r>
        </a:p>
        <a:p>
          <a:pPr marL="0" lvl="0" indent="0" algn="l" defTabSz="622300">
            <a:lnSpc>
              <a:spcPct val="90000"/>
            </a:lnSpc>
            <a:spcBef>
              <a:spcPct val="0"/>
            </a:spcBef>
            <a:spcAft>
              <a:spcPct val="35000"/>
            </a:spcAft>
            <a:buNone/>
          </a:pPr>
          <a:r>
            <a:rPr lang="en-GB" sz="1400" kern="1200" dirty="0">
              <a:solidFill>
                <a:schemeClr val="accent6"/>
              </a:solidFill>
              <a:sym typeface="Wingdings" panose="05000000000000000000" pitchFamily="2" charset="2"/>
            </a:rPr>
            <a:t></a:t>
          </a:r>
          <a:r>
            <a:rPr lang="en-GB" sz="1400" kern="1200" dirty="0">
              <a:sym typeface="Wingdings" panose="05000000000000000000" pitchFamily="2" charset="2"/>
            </a:rPr>
            <a:t> </a:t>
          </a:r>
          <a:r>
            <a:rPr lang="en-GB" sz="1400" kern="1200" dirty="0"/>
            <a:t>Delayed spectrum auctions</a:t>
          </a:r>
        </a:p>
        <a:p>
          <a:pPr marL="0" lvl="0" indent="0" algn="l" defTabSz="622300">
            <a:lnSpc>
              <a:spcPct val="90000"/>
            </a:lnSpc>
            <a:spcBef>
              <a:spcPct val="0"/>
            </a:spcBef>
            <a:spcAft>
              <a:spcPct val="35000"/>
            </a:spcAft>
            <a:buNone/>
          </a:pPr>
          <a:r>
            <a:rPr lang="en-GB" sz="1400" kern="1200" dirty="0">
              <a:solidFill>
                <a:schemeClr val="accent6"/>
              </a:solidFill>
              <a:sym typeface="Wingdings" panose="05000000000000000000" pitchFamily="2" charset="2"/>
            </a:rPr>
            <a:t></a:t>
          </a:r>
          <a:r>
            <a:rPr lang="en-GB" sz="1400" kern="1200" dirty="0">
              <a:sym typeface="Wingdings" panose="05000000000000000000" pitchFamily="2" charset="2"/>
            </a:rPr>
            <a:t> </a:t>
          </a:r>
          <a:r>
            <a:rPr lang="en-GB" sz="1400" kern="1200" dirty="0"/>
            <a:t>Direct price premium comparisons with 4G &gt;10%</a:t>
          </a:r>
        </a:p>
        <a:p>
          <a:pPr marL="0" lvl="0" indent="0" algn="l" defTabSz="622300">
            <a:lnSpc>
              <a:spcPct val="90000"/>
            </a:lnSpc>
            <a:spcBef>
              <a:spcPct val="0"/>
            </a:spcBef>
            <a:spcAft>
              <a:spcPct val="35000"/>
            </a:spcAft>
            <a:buNone/>
          </a:pPr>
          <a:r>
            <a:rPr lang="en-GB" sz="1400" kern="1200" dirty="0">
              <a:solidFill>
                <a:schemeClr val="accent6"/>
              </a:solidFill>
              <a:sym typeface="Wingdings" panose="05000000000000000000" pitchFamily="2" charset="2"/>
            </a:rPr>
            <a:t></a:t>
          </a:r>
          <a:r>
            <a:rPr lang="en-GB" sz="1400" kern="1200" dirty="0">
              <a:sym typeface="Wingdings" panose="05000000000000000000" pitchFamily="2" charset="2"/>
            </a:rPr>
            <a:t> </a:t>
          </a:r>
          <a:r>
            <a:rPr lang="en-GB" sz="1400" kern="1200" dirty="0"/>
            <a:t>Poor service marketing and lack of use cases</a:t>
          </a:r>
        </a:p>
        <a:p>
          <a:pPr marL="0" lvl="0" indent="0" algn="l" defTabSz="622300">
            <a:lnSpc>
              <a:spcPct val="90000"/>
            </a:lnSpc>
            <a:spcBef>
              <a:spcPct val="0"/>
            </a:spcBef>
            <a:spcAft>
              <a:spcPct val="35000"/>
            </a:spcAft>
            <a:buNone/>
          </a:pPr>
          <a:endParaRPr lang="en-GB" sz="1400" kern="1200" dirty="0"/>
        </a:p>
      </dsp:txBody>
      <dsp:txXfrm>
        <a:off x="2427741" y="2403855"/>
        <a:ext cx="3093720" cy="2218944"/>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0.39739</cdr:x>
      <cdr:y>0.12387</cdr:y>
    </cdr:from>
    <cdr:to>
      <cdr:x>0.81782</cdr:x>
      <cdr:y>0.22677</cdr:y>
    </cdr:to>
    <cdr:cxnSp macro="">
      <cdr:nvCxnSpPr>
        <cdr:cNvPr id="3" name="Straight Arrow Connector 2">
          <a:extLst xmlns:a="http://schemas.openxmlformats.org/drawingml/2006/main">
            <a:ext uri="{FF2B5EF4-FFF2-40B4-BE49-F238E27FC236}">
              <a16:creationId xmlns:a16="http://schemas.microsoft.com/office/drawing/2014/main" id="{2EE7A457-28EE-1DFD-01EA-9722EEFD29A3}"/>
            </a:ext>
          </a:extLst>
        </cdr:cNvPr>
        <cdr:cNvCxnSpPr/>
      </cdr:nvCxnSpPr>
      <cdr:spPr>
        <a:xfrm xmlns:a="http://schemas.openxmlformats.org/drawingml/2006/main" flipV="1">
          <a:off x="2244723" y="733743"/>
          <a:ext cx="2374900" cy="60960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cdr:x>
      <cdr:y>0.12172</cdr:y>
    </cdr:from>
    <cdr:to>
      <cdr:x>0.62342</cdr:x>
      <cdr:y>0.19412</cdr:y>
    </cdr:to>
    <cdr:sp macro="" textlink="">
      <cdr:nvSpPr>
        <cdr:cNvPr id="5" name="TextBox 4">
          <a:extLst xmlns:a="http://schemas.openxmlformats.org/drawingml/2006/main">
            <a:ext uri="{FF2B5EF4-FFF2-40B4-BE49-F238E27FC236}">
              <a16:creationId xmlns:a16="http://schemas.microsoft.com/office/drawing/2014/main" id="{D248153C-541E-24EC-AB04-2FA45755333C}"/>
            </a:ext>
          </a:extLst>
        </cdr:cNvPr>
        <cdr:cNvSpPr txBox="1"/>
      </cdr:nvSpPr>
      <cdr:spPr>
        <a:xfrm xmlns:a="http://schemas.openxmlformats.org/drawingml/2006/main">
          <a:off x="2762250" y="560755"/>
          <a:ext cx="681813" cy="333561"/>
        </a:xfrm>
        <a:prstGeom xmlns:a="http://schemas.openxmlformats.org/drawingml/2006/main" prst="rect">
          <a:avLst/>
        </a:prstGeom>
      </cdr:spPr>
      <cdr:style>
        <a:lnRef xmlns:a="http://schemas.openxmlformats.org/drawingml/2006/main" idx="2">
          <a:schemeClr val="dk1"/>
        </a:lnRef>
        <a:fillRef xmlns:a="http://schemas.openxmlformats.org/drawingml/2006/main" idx="1">
          <a:schemeClr val="lt1"/>
        </a:fillRef>
        <a:effectRef xmlns:a="http://schemas.openxmlformats.org/drawingml/2006/main" idx="0">
          <a:schemeClr val="dk1"/>
        </a:effectRef>
        <a:fontRef xmlns:a="http://schemas.openxmlformats.org/drawingml/2006/main" idx="minor">
          <a:schemeClr val="dk1"/>
        </a:fontRef>
      </cdr:style>
      <cdr:txBody>
        <a:bodyPr xmlns:a="http://schemas.openxmlformats.org/drawingml/2006/main" vertOverflow="clip" wrap="none" rtlCol="0"/>
        <a:lstStyle xmlns:a="http://schemas.openxmlformats.org/drawingml/2006/main"/>
        <a:p xmlns:a="http://schemas.openxmlformats.org/drawingml/2006/main">
          <a:r>
            <a:rPr lang="en-GB" sz="1400" dirty="0">
              <a:solidFill>
                <a:schemeClr val="accent1"/>
              </a:solidFill>
            </a:rPr>
            <a:t>+14.6%</a:t>
          </a:r>
        </a:p>
      </cdr:txBody>
    </cdr:sp>
  </cdr:relSizeAnchor>
  <cdr:relSizeAnchor xmlns:cdr="http://schemas.openxmlformats.org/drawingml/2006/chartDrawing">
    <cdr:from>
      <cdr:x>0.43561</cdr:x>
      <cdr:y>0.22677</cdr:y>
    </cdr:from>
    <cdr:to>
      <cdr:x>0.78409</cdr:x>
      <cdr:y>0.63198</cdr:y>
    </cdr:to>
    <cdr:cxnSp macro="">
      <cdr:nvCxnSpPr>
        <cdr:cNvPr id="6" name="Straight Arrow Connector 5">
          <a:extLst xmlns:a="http://schemas.openxmlformats.org/drawingml/2006/main">
            <a:ext uri="{FF2B5EF4-FFF2-40B4-BE49-F238E27FC236}">
              <a16:creationId xmlns:a16="http://schemas.microsoft.com/office/drawing/2014/main" id="{6577CFB5-5767-88EA-3E42-84C739C89449}"/>
            </a:ext>
          </a:extLst>
        </cdr:cNvPr>
        <cdr:cNvCxnSpPr/>
      </cdr:nvCxnSpPr>
      <cdr:spPr>
        <a:xfrm xmlns:a="http://schemas.openxmlformats.org/drawingml/2006/main" flipV="1">
          <a:off x="2460623" y="1343343"/>
          <a:ext cx="1968500" cy="2400300"/>
        </a:xfrm>
        <a:prstGeom xmlns:a="http://schemas.openxmlformats.org/drawingml/2006/main" prst="straightConnector1">
          <a:avLst/>
        </a:prstGeom>
        <a:ln xmlns:a="http://schemas.openxmlformats.org/drawingml/2006/main">
          <a:tailEnd type="triangle"/>
        </a:ln>
      </cdr:spPr>
      <cdr:style>
        <a:lnRef xmlns:a="http://schemas.openxmlformats.org/drawingml/2006/main" idx="3">
          <a:schemeClr val="accent6"/>
        </a:lnRef>
        <a:fillRef xmlns:a="http://schemas.openxmlformats.org/drawingml/2006/main" idx="0">
          <a:schemeClr val="accent6"/>
        </a:fillRef>
        <a:effectRef xmlns:a="http://schemas.openxmlformats.org/drawingml/2006/main" idx="2">
          <a:schemeClr val="accent6"/>
        </a:effectRef>
        <a:fontRef xmlns:a="http://schemas.openxmlformats.org/drawingml/2006/main" idx="minor">
          <a:schemeClr val="tx1"/>
        </a:fontRef>
      </cdr:style>
    </cdr:cxnSp>
  </cdr:relSizeAnchor>
  <cdr:relSizeAnchor xmlns:cdr="http://schemas.openxmlformats.org/drawingml/2006/chartDrawing">
    <cdr:from>
      <cdr:x>0.5</cdr:x>
      <cdr:y>0.33722</cdr:y>
    </cdr:from>
    <cdr:to>
      <cdr:x>0.64651</cdr:x>
      <cdr:y>0.40184</cdr:y>
    </cdr:to>
    <cdr:sp macro="" textlink="">
      <cdr:nvSpPr>
        <cdr:cNvPr id="9" name="TextBox 1">
          <a:extLst xmlns:a="http://schemas.openxmlformats.org/drawingml/2006/main">
            <a:ext uri="{FF2B5EF4-FFF2-40B4-BE49-F238E27FC236}">
              <a16:creationId xmlns:a16="http://schemas.microsoft.com/office/drawing/2014/main" id="{FBA0B1F0-1204-4A85-E331-D9682BA5414C}"/>
            </a:ext>
          </a:extLst>
        </cdr:cNvPr>
        <cdr:cNvSpPr txBox="1"/>
      </cdr:nvSpPr>
      <cdr:spPr>
        <a:xfrm xmlns:a="http://schemas.openxmlformats.org/drawingml/2006/main">
          <a:off x="2762250" y="1553536"/>
          <a:ext cx="809403" cy="297712"/>
        </a:xfrm>
        <a:prstGeom xmlns:a="http://schemas.openxmlformats.org/drawingml/2006/main" prst="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400" dirty="0">
              <a:solidFill>
                <a:schemeClr val="accent6"/>
              </a:solidFill>
            </a:rPr>
            <a:t>+218.9%</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484F23-5DF7-409F-AA71-1614122DB286}"/>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GB"/>
          </a:p>
        </p:txBody>
      </p:sp>
      <p:sp>
        <p:nvSpPr>
          <p:cNvPr id="3" name="Date Placeholder 2">
            <a:extLst>
              <a:ext uri="{FF2B5EF4-FFF2-40B4-BE49-F238E27FC236}">
                <a16:creationId xmlns:a16="http://schemas.microsoft.com/office/drawing/2014/main" id="{8578E213-8DE2-47D2-9004-6F62F414D3F5}"/>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77DF3D5-09DC-4A7A-AE63-978A3E4855AF}" type="datetimeFigureOut">
              <a:rPr lang="en-GB" smtClean="0"/>
              <a:t>16/07/2023</a:t>
            </a:fld>
            <a:endParaRPr lang="en-GB"/>
          </a:p>
        </p:txBody>
      </p:sp>
      <p:sp>
        <p:nvSpPr>
          <p:cNvPr id="4" name="Footer Placeholder 3">
            <a:extLst>
              <a:ext uri="{FF2B5EF4-FFF2-40B4-BE49-F238E27FC236}">
                <a16:creationId xmlns:a16="http://schemas.microsoft.com/office/drawing/2014/main" id="{B12222FB-4C8D-4921-9561-7990662F9571}"/>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3C6AE66-C725-4750-B57B-724BF5C98C12}"/>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8371DAD-D243-4334-A4EB-FD023C0B7D94}" type="slidenum">
              <a:rPr lang="en-GB" smtClean="0"/>
              <a:t>‹#›</a:t>
            </a:fld>
            <a:endParaRPr lang="en-GB"/>
          </a:p>
        </p:txBody>
      </p:sp>
    </p:spTree>
    <p:extLst>
      <p:ext uri="{BB962C8B-B14F-4D97-AF65-F5344CB8AC3E}">
        <p14:creationId xmlns:p14="http://schemas.microsoft.com/office/powerpoint/2010/main" val="2116111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GB"/>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14EDD24-C05C-4689-888C-A18A1A14EA98}" type="datetimeFigureOut">
              <a:rPr lang="en-GB" smtClean="0"/>
              <a:t>16/07/2023</a:t>
            </a:fld>
            <a:endParaRPr lang="en-GB"/>
          </a:p>
        </p:txBody>
      </p:sp>
      <p:sp>
        <p:nvSpPr>
          <p:cNvPr id="4" name="Slide Image Placeholder 3"/>
          <p:cNvSpPr>
            <a:spLocks noGrp="1" noRot="1" noChangeAspect="1"/>
          </p:cNvSpPr>
          <p:nvPr>
            <p:ph type="sldImg" idx="2"/>
          </p:nvPr>
        </p:nvSpPr>
        <p:spPr>
          <a:xfrm>
            <a:off x="433388" y="466725"/>
            <a:ext cx="6143625" cy="3455988"/>
          </a:xfrm>
          <a:prstGeom prst="rect">
            <a:avLst/>
          </a:prstGeom>
          <a:noFill/>
          <a:ln w="12700">
            <a:solidFill>
              <a:prstClr val="black"/>
            </a:solidFill>
          </a:ln>
        </p:spPr>
        <p:txBody>
          <a:bodyPr vert="horz" lIns="93177" tIns="46589" rIns="93177" bIns="46589" rtlCol="0" anchor="ctr"/>
          <a:lstStyle/>
          <a:p>
            <a:endParaRPr lang="en-GB"/>
          </a:p>
        </p:txBody>
      </p:sp>
      <p:sp>
        <p:nvSpPr>
          <p:cNvPr id="5" name="Notes Placeholder 4"/>
          <p:cNvSpPr>
            <a:spLocks noGrp="1"/>
          </p:cNvSpPr>
          <p:nvPr>
            <p:ph type="body" sz="quarter" idx="3"/>
          </p:nvPr>
        </p:nvSpPr>
        <p:spPr>
          <a:xfrm>
            <a:off x="405863" y="4175225"/>
            <a:ext cx="6198674" cy="4654741"/>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GB"/>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176AA17-6443-4A5C-B72D-23A3C941D7AB}" type="slidenum">
              <a:rPr lang="en-GB" smtClean="0"/>
              <a:t>‹#›</a:t>
            </a:fld>
            <a:endParaRPr lang="en-GB"/>
          </a:p>
        </p:txBody>
      </p:sp>
    </p:spTree>
    <p:extLst>
      <p:ext uri="{BB962C8B-B14F-4D97-AF65-F5344CB8AC3E}">
        <p14:creationId xmlns:p14="http://schemas.microsoft.com/office/powerpoint/2010/main" val="3496327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16000" algn="l" defTabSz="914400" rtl="0" eaLnBrk="1" latinLnBrk="0" hangingPunct="1">
      <a:defRPr sz="1200" kern="1200">
        <a:solidFill>
          <a:schemeClr val="tx1"/>
        </a:solidFill>
        <a:latin typeface="+mn-lt"/>
        <a:ea typeface="+mn-ea"/>
        <a:cs typeface="+mn-cs"/>
      </a:defRPr>
    </a:lvl2pPr>
    <a:lvl3pPr marL="432000" algn="l" defTabSz="914400" rtl="0" eaLnBrk="1" latinLnBrk="0" hangingPunct="1">
      <a:defRPr sz="1200" kern="1200">
        <a:solidFill>
          <a:schemeClr val="tx1"/>
        </a:solidFill>
        <a:latin typeface="+mn-lt"/>
        <a:ea typeface="+mn-ea"/>
        <a:cs typeface="+mn-cs"/>
      </a:defRPr>
    </a:lvl3pPr>
    <a:lvl4pPr marL="648000" algn="l" defTabSz="914400" rtl="0" eaLnBrk="1" latinLnBrk="0" hangingPunct="1">
      <a:defRPr sz="1200" kern="1200">
        <a:solidFill>
          <a:schemeClr val="tx1"/>
        </a:solidFill>
        <a:latin typeface="+mn-lt"/>
        <a:ea typeface="+mn-ea"/>
        <a:cs typeface="+mn-cs"/>
      </a:defRPr>
    </a:lvl4pPr>
    <a:lvl5pPr marL="8640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1</a:t>
            </a:fld>
            <a:endParaRPr lang="en-GB"/>
          </a:p>
        </p:txBody>
      </p:sp>
    </p:spTree>
    <p:extLst>
      <p:ext uri="{BB962C8B-B14F-4D97-AF65-F5344CB8AC3E}">
        <p14:creationId xmlns:p14="http://schemas.microsoft.com/office/powerpoint/2010/main" val="236369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4" name="Slide Number Placeholder 3"/>
          <p:cNvSpPr>
            <a:spLocks noGrp="1"/>
          </p:cNvSpPr>
          <p:nvPr>
            <p:ph type="sldNum" sz="quarter" idx="5"/>
          </p:nvPr>
        </p:nvSpPr>
        <p:spPr/>
        <p:txBody>
          <a:bodyPr/>
          <a:lstStyle/>
          <a:p>
            <a:fld id="{8176AA17-6443-4A5C-B72D-23A3C941D7AB}" type="slidenum">
              <a:rPr lang="en-GB" smtClean="0"/>
              <a:t>21</a:t>
            </a:fld>
            <a:endParaRPr lang="en-GB" dirty="0"/>
          </a:p>
        </p:txBody>
      </p:sp>
      <p:sp>
        <p:nvSpPr>
          <p:cNvPr id="6" name="Notes Placeholder 5">
            <a:extLst>
              <a:ext uri="{FF2B5EF4-FFF2-40B4-BE49-F238E27FC236}">
                <a16:creationId xmlns:a16="http://schemas.microsoft.com/office/drawing/2014/main" id="{8CD41085-E6BA-4A7A-92DD-58C5307AD7D8}"/>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269556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4" name="Slide Number Placeholder 3"/>
          <p:cNvSpPr>
            <a:spLocks noGrp="1"/>
          </p:cNvSpPr>
          <p:nvPr>
            <p:ph type="sldNum" sz="quarter" idx="5"/>
          </p:nvPr>
        </p:nvSpPr>
        <p:spPr/>
        <p:txBody>
          <a:bodyPr/>
          <a:lstStyle/>
          <a:p>
            <a:fld id="{8176AA17-6443-4A5C-B72D-23A3C941D7AB}" type="slidenum">
              <a:rPr lang="en-GB" smtClean="0"/>
              <a:t>22</a:t>
            </a:fld>
            <a:endParaRPr lang="en-GB" dirty="0"/>
          </a:p>
        </p:txBody>
      </p:sp>
      <p:sp>
        <p:nvSpPr>
          <p:cNvPr id="6" name="Notes Placeholder 5">
            <a:extLst>
              <a:ext uri="{FF2B5EF4-FFF2-40B4-BE49-F238E27FC236}">
                <a16:creationId xmlns:a16="http://schemas.microsoft.com/office/drawing/2014/main" id="{89CBB9C7-1CF8-4AE0-9C41-EE55960597EA}"/>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56018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23</a:t>
            </a:fld>
            <a:endParaRPr lang="en-GB"/>
          </a:p>
        </p:txBody>
      </p:sp>
    </p:spTree>
    <p:extLst>
      <p:ext uri="{BB962C8B-B14F-4D97-AF65-F5344CB8AC3E}">
        <p14:creationId xmlns:p14="http://schemas.microsoft.com/office/powerpoint/2010/main" val="1722149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24</a:t>
            </a:fld>
            <a:endParaRPr lang="en-GB"/>
          </a:p>
        </p:txBody>
      </p:sp>
    </p:spTree>
    <p:extLst>
      <p:ext uri="{BB962C8B-B14F-4D97-AF65-F5344CB8AC3E}">
        <p14:creationId xmlns:p14="http://schemas.microsoft.com/office/powerpoint/2010/main" val="1943164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GB" dirty="0"/>
          </a:p>
          <a:p>
            <a:r>
              <a:rPr lang="en-GB" sz="1800" dirty="0">
                <a:latin typeface="Calibri" panose="020F0502020204030204" pitchFamily="34" charset="0"/>
                <a:ea typeface="Times New Roman" panose="02020603050405020304" pitchFamily="18" charset="0"/>
                <a:cs typeface="Times New Roman" panose="02020603050405020304" pitchFamily="18" charset="0"/>
              </a:rPr>
              <a:t>Only 9 of the 28 major operators reduced their OpEx over the period, and of those only 3, or 11% of those under consideration, did so in an ‘efficient’ manner. </a:t>
            </a:r>
            <a:endParaRPr lang="en-GB" dirty="0"/>
          </a:p>
        </p:txBody>
      </p:sp>
      <p:sp>
        <p:nvSpPr>
          <p:cNvPr id="4" name="Slide Number Placeholder 3"/>
          <p:cNvSpPr>
            <a:spLocks noGrp="1"/>
          </p:cNvSpPr>
          <p:nvPr>
            <p:ph type="sldNum" sz="quarter" idx="5"/>
          </p:nvPr>
        </p:nvSpPr>
        <p:spPr/>
        <p:txBody>
          <a:bodyPr/>
          <a:lstStyle/>
          <a:p>
            <a:fld id="{8176AA17-6443-4A5C-B72D-23A3C941D7AB}" type="slidenum">
              <a:rPr lang="en-GB" smtClean="0"/>
              <a:t>25</a:t>
            </a:fld>
            <a:endParaRPr lang="en-GB" dirty="0"/>
          </a:p>
        </p:txBody>
      </p:sp>
    </p:spTree>
    <p:extLst>
      <p:ext uri="{BB962C8B-B14F-4D97-AF65-F5344CB8AC3E}">
        <p14:creationId xmlns:p14="http://schemas.microsoft.com/office/powerpoint/2010/main" val="1642385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pPr>
              <a:spcBef>
                <a:spcPts val="510"/>
              </a:spcBef>
            </a:pPr>
            <a:r>
              <a:rPr lang="en-US" sz="1000" dirty="0">
                <a:latin typeface="Calibri" panose="020F0502020204030204" pitchFamily="34" charset="0"/>
                <a:ea typeface="Times New Roman" panose="02020603050405020304" pitchFamily="18" charset="0"/>
                <a:cs typeface="Times New Roman" panose="02020603050405020304" pitchFamily="18" charset="0"/>
              </a:rPr>
              <a:t>Network ops is rising as a result of increasing network complexity, rising power costs. We are expecting slowing OPEX growth here through Softbank automation and some telcos are bringing forward 3G and PSTN networks. </a:t>
            </a:r>
          </a:p>
          <a:p>
            <a:pPr>
              <a:spcBef>
                <a:spcPts val="510"/>
              </a:spcBef>
            </a:pPr>
            <a:endParaRPr lang="en-US" sz="10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10"/>
              </a:spcBef>
            </a:pPr>
            <a:r>
              <a:rPr lang="en-US" sz="1000" dirty="0">
                <a:latin typeface="Calibri" panose="020F0502020204030204" pitchFamily="34" charset="0"/>
                <a:ea typeface="Times New Roman" panose="02020603050405020304" pitchFamily="18" charset="0"/>
                <a:cs typeface="Times New Roman" panose="02020603050405020304" pitchFamily="18" charset="0"/>
              </a:rPr>
              <a:t>IT ops is growing, as more software-centric models are implemented  – greater application of  data analytics, security and deployment of  digital services. To deliver more granular session control, through technologies such as network slicing all drives </a:t>
            </a:r>
          </a:p>
          <a:p>
            <a:pPr>
              <a:spcBef>
                <a:spcPts val="510"/>
              </a:spcBef>
            </a:pPr>
            <a:endParaRPr lang="en-US" sz="10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10"/>
              </a:spcBef>
            </a:pPr>
            <a:r>
              <a:rPr lang="en-US" sz="1000" dirty="0">
                <a:latin typeface="Calibri" panose="020F0502020204030204" pitchFamily="34" charset="0"/>
                <a:ea typeface="Times New Roman" panose="02020603050405020304" pitchFamily="18" charset="0"/>
                <a:cs typeface="Times New Roman" panose="02020603050405020304" pitchFamily="18" charset="0"/>
              </a:rPr>
              <a:t>Massive growth since 2009, most operators now take on new content costs as they continue to bid aggressively for content. </a:t>
            </a:r>
          </a:p>
          <a:p>
            <a:pPr>
              <a:spcBef>
                <a:spcPts val="510"/>
              </a:spcBef>
            </a:pPr>
            <a:endParaRPr lang="en-US" sz="10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10"/>
              </a:spcBef>
            </a:pPr>
            <a:r>
              <a:rPr lang="en-US" sz="1000" dirty="0">
                <a:latin typeface="Calibri" panose="020F0502020204030204" pitchFamily="34" charset="0"/>
                <a:ea typeface="Times New Roman" panose="02020603050405020304" pitchFamily="18" charset="0"/>
                <a:cs typeface="Times New Roman" panose="02020603050405020304" pitchFamily="18" charset="0"/>
              </a:rPr>
              <a:t>Other cost drivers do not move all that much. Inteconnection costs and leased networks have fallen sharply since 2009, but we don’t expect to see significant shifts in spend here. </a:t>
            </a:r>
          </a:p>
          <a:p>
            <a:endParaRPr lang="en-GB" sz="1000" dirty="0"/>
          </a:p>
          <a:p>
            <a:r>
              <a:rPr lang="en-GB" sz="1000" dirty="0"/>
              <a:t>If then, we look to virtualise as much infrastructure and simplify the management of that infrastructure as much as we can – the hyperscalers offers a rather different cost proposition to the industry. </a:t>
            </a:r>
          </a:p>
          <a:p>
            <a:endParaRPr lang="en-GB" sz="1000" dirty="0"/>
          </a:p>
          <a:p>
            <a:r>
              <a:rPr lang="en-GB" sz="1000" dirty="0"/>
              <a:t>We discussed the OPEX impact that the hyperscalers think that they can have on traditional OPEX spend and then averaged those out across the key categories. </a:t>
            </a:r>
          </a:p>
          <a:p>
            <a:endParaRPr lang="en-GB" sz="1000" dirty="0"/>
          </a:p>
          <a:p>
            <a:r>
              <a:rPr lang="en-GB" sz="1000" dirty="0"/>
              <a:t>The average Network Ops falls from 19.5% of opex, down to 13.5 – cheaper than it was in 2009. Efficiencies here are through headcount reduction, as network management is simplified on their plaforms. </a:t>
            </a:r>
          </a:p>
          <a:p>
            <a:endParaRPr lang="en-GB" sz="1000" dirty="0"/>
          </a:p>
          <a:p>
            <a:r>
              <a:rPr lang="en-GB" sz="1000" dirty="0"/>
              <a:t>IT operations halves, through efficiencies achieved through massive increase in VMs managed per head (virtual machines?). [is there anything more here to explain the drop?]. Common platforms developed once can be re-used? </a:t>
            </a:r>
          </a:p>
          <a:p>
            <a:pPr>
              <a:spcBef>
                <a:spcPts val="510"/>
              </a:spcBef>
            </a:pPr>
            <a:endParaRPr lang="en-US" sz="10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510"/>
              </a:spcBef>
            </a:pPr>
            <a:r>
              <a:rPr lang="en-US" sz="1000" dirty="0">
                <a:latin typeface="Calibri" panose="020F0502020204030204" pitchFamily="34" charset="0"/>
                <a:ea typeface="Times New Roman" panose="02020603050405020304" pitchFamily="18" charset="0"/>
                <a:cs typeface="Times New Roman" panose="02020603050405020304" pitchFamily="18" charset="0"/>
              </a:rPr>
              <a:t>Rising network densification and greater application of IT across this complexity if eroding OP. </a:t>
            </a:r>
            <a:endParaRPr lang="en-GB" sz="1000" dirty="0">
              <a:latin typeface="Calibri" panose="020F0502020204030204" pitchFamily="34" charset="0"/>
              <a:ea typeface="Times New Roman" panose="02020603050405020304" pitchFamily="18" charset="0"/>
              <a:cs typeface="Times New Roman" panose="02020603050405020304" pitchFamily="18" charset="0"/>
            </a:endParaRPr>
          </a:p>
          <a:p>
            <a:endParaRPr lang="en-GB" sz="1000" dirty="0"/>
          </a:p>
        </p:txBody>
      </p:sp>
      <p:sp>
        <p:nvSpPr>
          <p:cNvPr id="4" name="Slide Number Placeholder 3"/>
          <p:cNvSpPr>
            <a:spLocks noGrp="1"/>
          </p:cNvSpPr>
          <p:nvPr>
            <p:ph type="sldNum" sz="quarter" idx="5"/>
          </p:nvPr>
        </p:nvSpPr>
        <p:spPr/>
        <p:txBody>
          <a:bodyPr/>
          <a:lstStyle/>
          <a:p>
            <a:fld id="{8176AA17-6443-4A5C-B72D-23A3C941D7AB}" type="slidenum">
              <a:rPr lang="en-GB" smtClean="0"/>
              <a:t>26</a:t>
            </a:fld>
            <a:endParaRPr lang="en-GB" dirty="0"/>
          </a:p>
        </p:txBody>
      </p:sp>
    </p:spTree>
    <p:extLst>
      <p:ext uri="{BB962C8B-B14F-4D97-AF65-F5344CB8AC3E}">
        <p14:creationId xmlns:p14="http://schemas.microsoft.com/office/powerpoint/2010/main" val="2769793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176AA17-6443-4A5C-B72D-23A3C941D7AB}" type="slidenum">
              <a:rPr lang="en-GB" smtClean="0"/>
              <a:t>27</a:t>
            </a:fld>
            <a:endParaRPr lang="en-GB" dirty="0"/>
          </a:p>
        </p:txBody>
      </p:sp>
    </p:spTree>
    <p:extLst>
      <p:ext uri="{BB962C8B-B14F-4D97-AF65-F5344CB8AC3E}">
        <p14:creationId xmlns:p14="http://schemas.microsoft.com/office/powerpoint/2010/main" val="3428235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28</a:t>
            </a:fld>
            <a:endParaRPr lang="en-GB"/>
          </a:p>
        </p:txBody>
      </p:sp>
    </p:spTree>
    <p:extLst>
      <p:ext uri="{BB962C8B-B14F-4D97-AF65-F5344CB8AC3E}">
        <p14:creationId xmlns:p14="http://schemas.microsoft.com/office/powerpoint/2010/main" val="4226327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29</a:t>
            </a:fld>
            <a:endParaRPr lang="en-GB"/>
          </a:p>
        </p:txBody>
      </p:sp>
    </p:spTree>
    <p:extLst>
      <p:ext uri="{BB962C8B-B14F-4D97-AF65-F5344CB8AC3E}">
        <p14:creationId xmlns:p14="http://schemas.microsoft.com/office/powerpoint/2010/main" val="2286424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176AA17-6443-4A5C-B72D-23A3C941D7AB}" type="slidenum">
              <a:rPr lang="en-GB" smtClean="0"/>
              <a:t>30</a:t>
            </a:fld>
            <a:endParaRPr lang="en-GB" dirty="0"/>
          </a:p>
        </p:txBody>
      </p:sp>
    </p:spTree>
    <p:extLst>
      <p:ext uri="{BB962C8B-B14F-4D97-AF65-F5344CB8AC3E}">
        <p14:creationId xmlns:p14="http://schemas.microsoft.com/office/powerpoint/2010/main" val="3329283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r>
              <a:rPr lang="en-GB" dirty="0"/>
              <a:t>We need to set out what the objectives are of the presentation. </a:t>
            </a:r>
          </a:p>
        </p:txBody>
      </p:sp>
      <p:sp>
        <p:nvSpPr>
          <p:cNvPr id="4" name="Slide Number Placeholder 3"/>
          <p:cNvSpPr>
            <a:spLocks noGrp="1"/>
          </p:cNvSpPr>
          <p:nvPr>
            <p:ph type="sldNum" sz="quarter" idx="5"/>
          </p:nvPr>
        </p:nvSpPr>
        <p:spPr/>
        <p:txBody>
          <a:bodyPr/>
          <a:lstStyle/>
          <a:p>
            <a:fld id="{8176AA17-6443-4A5C-B72D-23A3C941D7AB}" type="slidenum">
              <a:rPr lang="en-GB" smtClean="0"/>
              <a:t>2</a:t>
            </a:fld>
            <a:endParaRPr lang="en-GB" dirty="0"/>
          </a:p>
        </p:txBody>
      </p:sp>
    </p:spTree>
    <p:extLst>
      <p:ext uri="{BB962C8B-B14F-4D97-AF65-F5344CB8AC3E}">
        <p14:creationId xmlns:p14="http://schemas.microsoft.com/office/powerpoint/2010/main" val="2049538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31</a:t>
            </a:fld>
            <a:endParaRPr lang="en-GB"/>
          </a:p>
        </p:txBody>
      </p:sp>
    </p:spTree>
    <p:extLst>
      <p:ext uri="{BB962C8B-B14F-4D97-AF65-F5344CB8AC3E}">
        <p14:creationId xmlns:p14="http://schemas.microsoft.com/office/powerpoint/2010/main" val="3610408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32</a:t>
            </a:fld>
            <a:endParaRPr lang="en-GB"/>
          </a:p>
        </p:txBody>
      </p:sp>
    </p:spTree>
    <p:extLst>
      <p:ext uri="{BB962C8B-B14F-4D97-AF65-F5344CB8AC3E}">
        <p14:creationId xmlns:p14="http://schemas.microsoft.com/office/powerpoint/2010/main" val="303128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33</a:t>
            </a:fld>
            <a:endParaRPr lang="en-GB"/>
          </a:p>
        </p:txBody>
      </p:sp>
    </p:spTree>
    <p:extLst>
      <p:ext uri="{BB962C8B-B14F-4D97-AF65-F5344CB8AC3E}">
        <p14:creationId xmlns:p14="http://schemas.microsoft.com/office/powerpoint/2010/main" val="4286783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34</a:t>
            </a:fld>
            <a:endParaRPr lang="en-GB"/>
          </a:p>
        </p:txBody>
      </p:sp>
    </p:spTree>
    <p:extLst>
      <p:ext uri="{BB962C8B-B14F-4D97-AF65-F5344CB8AC3E}">
        <p14:creationId xmlns:p14="http://schemas.microsoft.com/office/powerpoint/2010/main" val="132776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35</a:t>
            </a:fld>
            <a:endParaRPr lang="en-GB"/>
          </a:p>
        </p:txBody>
      </p:sp>
    </p:spTree>
    <p:extLst>
      <p:ext uri="{BB962C8B-B14F-4D97-AF65-F5344CB8AC3E}">
        <p14:creationId xmlns:p14="http://schemas.microsoft.com/office/powerpoint/2010/main" val="2203868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176AA17-6443-4A5C-B72D-23A3C941D7AB}" type="slidenum">
              <a:rPr lang="en-GB" smtClean="0"/>
              <a:t>36</a:t>
            </a:fld>
            <a:endParaRPr lang="en-GB" dirty="0"/>
          </a:p>
        </p:txBody>
      </p:sp>
    </p:spTree>
    <p:extLst>
      <p:ext uri="{BB962C8B-B14F-4D97-AF65-F5344CB8AC3E}">
        <p14:creationId xmlns:p14="http://schemas.microsoft.com/office/powerpoint/2010/main" val="131105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37</a:t>
            </a:fld>
            <a:endParaRPr lang="en-GB"/>
          </a:p>
        </p:txBody>
      </p:sp>
    </p:spTree>
    <p:extLst>
      <p:ext uri="{BB962C8B-B14F-4D97-AF65-F5344CB8AC3E}">
        <p14:creationId xmlns:p14="http://schemas.microsoft.com/office/powerpoint/2010/main" val="838461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38</a:t>
            </a:fld>
            <a:endParaRPr lang="en-GB"/>
          </a:p>
        </p:txBody>
      </p:sp>
    </p:spTree>
    <p:extLst>
      <p:ext uri="{BB962C8B-B14F-4D97-AF65-F5344CB8AC3E}">
        <p14:creationId xmlns:p14="http://schemas.microsoft.com/office/powerpoint/2010/main" val="2508573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 teams will be responsible for completing this slide. Please include 3-5 (max) Research Themes at a Service Area or Pillar level. </a:t>
            </a:r>
          </a:p>
        </p:txBody>
      </p:sp>
      <p:sp>
        <p:nvSpPr>
          <p:cNvPr id="4" name="Slide Number Placeholder 3"/>
          <p:cNvSpPr>
            <a:spLocks noGrp="1"/>
          </p:cNvSpPr>
          <p:nvPr>
            <p:ph type="sldNum" sz="quarter" idx="5"/>
          </p:nvPr>
        </p:nvSpPr>
        <p:spPr/>
        <p:txBody>
          <a:bodyPr/>
          <a:lstStyle/>
          <a:p>
            <a:fld id="{155BE6E5-15E6-4D93-A43F-69FB98F80245}" type="slidenum">
              <a:rPr lang="en-GB" smtClean="0"/>
              <a:t>39</a:t>
            </a:fld>
            <a:endParaRPr lang="en-GB"/>
          </a:p>
        </p:txBody>
      </p:sp>
    </p:spTree>
    <p:extLst>
      <p:ext uri="{BB962C8B-B14F-4D97-AF65-F5344CB8AC3E}">
        <p14:creationId xmlns:p14="http://schemas.microsoft.com/office/powerpoint/2010/main" val="24402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 teams will be responsible for completing this slide. Please include 3-5 (max) Research Themes at a Service Area or Pillar level. </a:t>
            </a:r>
          </a:p>
        </p:txBody>
      </p:sp>
      <p:sp>
        <p:nvSpPr>
          <p:cNvPr id="4" name="Slide Number Placeholder 3"/>
          <p:cNvSpPr>
            <a:spLocks noGrp="1"/>
          </p:cNvSpPr>
          <p:nvPr>
            <p:ph type="sldNum" sz="quarter" idx="5"/>
          </p:nvPr>
        </p:nvSpPr>
        <p:spPr/>
        <p:txBody>
          <a:bodyPr/>
          <a:lstStyle/>
          <a:p>
            <a:fld id="{155BE6E5-15E6-4D93-A43F-69FB98F80245}" type="slidenum">
              <a:rPr lang="en-GB" smtClean="0"/>
              <a:t>40</a:t>
            </a:fld>
            <a:endParaRPr lang="en-GB"/>
          </a:p>
        </p:txBody>
      </p:sp>
    </p:spTree>
    <p:extLst>
      <p:ext uri="{BB962C8B-B14F-4D97-AF65-F5344CB8AC3E}">
        <p14:creationId xmlns:p14="http://schemas.microsoft.com/office/powerpoint/2010/main" val="24402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176AA17-6443-4A5C-B72D-23A3C941D7AB}" type="slidenum">
              <a:rPr lang="en-GB" smtClean="0"/>
              <a:t>4</a:t>
            </a:fld>
            <a:endParaRPr lang="en-GB"/>
          </a:p>
        </p:txBody>
      </p:sp>
    </p:spTree>
    <p:extLst>
      <p:ext uri="{BB962C8B-B14F-4D97-AF65-F5344CB8AC3E}">
        <p14:creationId xmlns:p14="http://schemas.microsoft.com/office/powerpoint/2010/main" val="1829007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E3BCCA-49A5-176E-385E-E7ED9660B84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EE6028E-32E8-3462-0405-7039A526702B}"/>
              </a:ext>
            </a:extLst>
          </p:cNvPr>
          <p:cNvSpPr txBox="1">
            <a:spLocks noGrp="1"/>
          </p:cNvSpPr>
          <p:nvPr>
            <p:ph type="body" sz="quarter" idx="1"/>
          </p:nvPr>
        </p:nvSpPr>
        <p:spPr/>
        <p:txBody>
          <a:bodyPr/>
          <a:lstStyle/>
          <a:p>
            <a:pPr lvl="0"/>
            <a:r>
              <a:rPr lang="en-US"/>
              <a:t>Research teams will be responsible for completing this slide. Please include 3-5 (max) Research Themes at a Service Area or Pillar level. </a:t>
            </a:r>
          </a:p>
        </p:txBody>
      </p:sp>
      <p:sp>
        <p:nvSpPr>
          <p:cNvPr id="4" name="Slide Number Placeholder 3">
            <a:extLst>
              <a:ext uri="{FF2B5EF4-FFF2-40B4-BE49-F238E27FC236}">
                <a16:creationId xmlns:a16="http://schemas.microsoft.com/office/drawing/2014/main" id="{FC3FE401-FB36-B7EB-6AC3-3E938B6E09F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B1A0E165-7B0C-4DF6-928C-02966FCE7942}" type="slidenum">
              <a:rPr kumimoji="0" lang="en-GB"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41</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 teams will be responsible for completing this slide. Please include 3-5 (max) Research Themes at a Service Area or Pillar level. </a:t>
            </a:r>
          </a:p>
        </p:txBody>
      </p:sp>
      <p:sp>
        <p:nvSpPr>
          <p:cNvPr id="4" name="Slide Number Placeholder 3"/>
          <p:cNvSpPr>
            <a:spLocks noGrp="1"/>
          </p:cNvSpPr>
          <p:nvPr>
            <p:ph type="sldNum" sz="quarter" idx="5"/>
          </p:nvPr>
        </p:nvSpPr>
        <p:spPr/>
        <p:txBody>
          <a:bodyPr/>
          <a:lstStyle/>
          <a:p>
            <a:fld id="{155BE6E5-15E6-4D93-A43F-69FB98F80245}" type="slidenum">
              <a:rPr lang="en-GB" smtClean="0"/>
              <a:t>42</a:t>
            </a:fld>
            <a:endParaRPr lang="en-GB"/>
          </a:p>
        </p:txBody>
      </p:sp>
    </p:spTree>
    <p:extLst>
      <p:ext uri="{BB962C8B-B14F-4D97-AF65-F5344CB8AC3E}">
        <p14:creationId xmlns:p14="http://schemas.microsoft.com/office/powerpoint/2010/main" val="2474708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 teams will be responsible for completing this slide. Please include 3-5 (max) Research Themes at a Service Area or Pillar level. </a:t>
            </a:r>
          </a:p>
        </p:txBody>
      </p:sp>
      <p:sp>
        <p:nvSpPr>
          <p:cNvPr id="4" name="Slide Number Placeholder 3"/>
          <p:cNvSpPr>
            <a:spLocks noGrp="1"/>
          </p:cNvSpPr>
          <p:nvPr>
            <p:ph type="sldNum" sz="quarter" idx="5"/>
          </p:nvPr>
        </p:nvSpPr>
        <p:spPr/>
        <p:txBody>
          <a:bodyPr/>
          <a:lstStyle/>
          <a:p>
            <a:fld id="{155BE6E5-15E6-4D93-A43F-69FB98F80245}" type="slidenum">
              <a:rPr lang="en-GB" smtClean="0"/>
              <a:t>43</a:t>
            </a:fld>
            <a:endParaRPr lang="en-GB"/>
          </a:p>
        </p:txBody>
      </p:sp>
    </p:spTree>
    <p:extLst>
      <p:ext uri="{BB962C8B-B14F-4D97-AF65-F5344CB8AC3E}">
        <p14:creationId xmlns:p14="http://schemas.microsoft.com/office/powerpoint/2010/main" val="24402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 teams will be responsible for completing this slide. Please include 3-5 (max) Research Themes at a Service Area or Pillar level. </a:t>
            </a:r>
          </a:p>
        </p:txBody>
      </p:sp>
      <p:sp>
        <p:nvSpPr>
          <p:cNvPr id="4" name="Slide Number Placeholder 3"/>
          <p:cNvSpPr>
            <a:spLocks noGrp="1"/>
          </p:cNvSpPr>
          <p:nvPr>
            <p:ph type="sldNum" sz="quarter" idx="5"/>
          </p:nvPr>
        </p:nvSpPr>
        <p:spPr/>
        <p:txBody>
          <a:bodyPr/>
          <a:lstStyle/>
          <a:p>
            <a:fld id="{155BE6E5-15E6-4D93-A43F-69FB98F80245}" type="slidenum">
              <a:rPr lang="en-GB" smtClean="0"/>
              <a:t>44</a:t>
            </a:fld>
            <a:endParaRPr lang="en-GB"/>
          </a:p>
        </p:txBody>
      </p:sp>
    </p:spTree>
    <p:extLst>
      <p:ext uri="{BB962C8B-B14F-4D97-AF65-F5344CB8AC3E}">
        <p14:creationId xmlns:p14="http://schemas.microsoft.com/office/powerpoint/2010/main" val="3968556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46</a:t>
            </a:fld>
            <a:endParaRPr lang="en-GB"/>
          </a:p>
        </p:txBody>
      </p:sp>
    </p:spTree>
    <p:extLst>
      <p:ext uri="{BB962C8B-B14F-4D97-AF65-F5344CB8AC3E}">
        <p14:creationId xmlns:p14="http://schemas.microsoft.com/office/powerpoint/2010/main" val="375978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176AA17-6443-4A5C-B72D-23A3C941D7AB}" type="slidenum">
              <a:rPr lang="en-GB" smtClean="0"/>
              <a:t>5</a:t>
            </a:fld>
            <a:endParaRPr lang="en-GB"/>
          </a:p>
        </p:txBody>
      </p:sp>
    </p:spTree>
    <p:extLst>
      <p:ext uri="{BB962C8B-B14F-4D97-AF65-F5344CB8AC3E}">
        <p14:creationId xmlns:p14="http://schemas.microsoft.com/office/powerpoint/2010/main" val="3612870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pPr defTabSz="931774">
              <a:defRPr/>
            </a:pPr>
            <a:r>
              <a:rPr lang="en-GB" dirty="0"/>
              <a:t>32.3% of smartphones in circulation were 5G capable in Q4 2022 (up from 16.1% a year ago) but only 14.5% actually use the network (up from 8.8% a year ago). 5G activation rate decreased to 44.9% this year from 54.6% a year ago.</a:t>
            </a:r>
          </a:p>
          <a:p>
            <a:endParaRPr lang="en-GB" dirty="0"/>
          </a:p>
        </p:txBody>
      </p:sp>
      <p:sp>
        <p:nvSpPr>
          <p:cNvPr id="4" name="Slide Number Placeholder 3"/>
          <p:cNvSpPr>
            <a:spLocks noGrp="1"/>
          </p:cNvSpPr>
          <p:nvPr>
            <p:ph type="sldNum" sz="quarter" idx="5"/>
          </p:nvPr>
        </p:nvSpPr>
        <p:spPr/>
        <p:txBody>
          <a:bodyPr/>
          <a:lstStyle/>
          <a:p>
            <a:fld id="{8176AA17-6443-4A5C-B72D-23A3C941D7AB}" type="slidenum">
              <a:rPr lang="en-GB" smtClean="0"/>
              <a:t>6</a:t>
            </a:fld>
            <a:endParaRPr lang="en-GB"/>
          </a:p>
        </p:txBody>
      </p:sp>
    </p:spTree>
    <p:extLst>
      <p:ext uri="{BB962C8B-B14F-4D97-AF65-F5344CB8AC3E}">
        <p14:creationId xmlns:p14="http://schemas.microsoft.com/office/powerpoint/2010/main" val="3603541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17</a:t>
            </a:fld>
            <a:endParaRPr lang="en-GB"/>
          </a:p>
        </p:txBody>
      </p:sp>
    </p:spTree>
    <p:extLst>
      <p:ext uri="{BB962C8B-B14F-4D97-AF65-F5344CB8AC3E}">
        <p14:creationId xmlns:p14="http://schemas.microsoft.com/office/powerpoint/2010/main" val="1260663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r>
              <a:rPr lang="en-GB" dirty="0"/>
              <a:t>We need to set out what the objectives are of the presentation. </a:t>
            </a:r>
          </a:p>
        </p:txBody>
      </p:sp>
      <p:sp>
        <p:nvSpPr>
          <p:cNvPr id="4" name="Slide Number Placeholder 3"/>
          <p:cNvSpPr>
            <a:spLocks noGrp="1"/>
          </p:cNvSpPr>
          <p:nvPr>
            <p:ph type="sldNum" sz="quarter" idx="5"/>
          </p:nvPr>
        </p:nvSpPr>
        <p:spPr/>
        <p:txBody>
          <a:bodyPr/>
          <a:lstStyle/>
          <a:p>
            <a:fld id="{8176AA17-6443-4A5C-B72D-23A3C941D7AB}" type="slidenum">
              <a:rPr lang="en-GB" smtClean="0"/>
              <a:t>18</a:t>
            </a:fld>
            <a:endParaRPr lang="en-GB" dirty="0"/>
          </a:p>
        </p:txBody>
      </p:sp>
    </p:spTree>
    <p:extLst>
      <p:ext uri="{BB962C8B-B14F-4D97-AF65-F5344CB8AC3E}">
        <p14:creationId xmlns:p14="http://schemas.microsoft.com/office/powerpoint/2010/main" val="3764671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19</a:t>
            </a:fld>
            <a:endParaRPr lang="en-GB"/>
          </a:p>
        </p:txBody>
      </p:sp>
    </p:spTree>
    <p:extLst>
      <p:ext uri="{BB962C8B-B14F-4D97-AF65-F5344CB8AC3E}">
        <p14:creationId xmlns:p14="http://schemas.microsoft.com/office/powerpoint/2010/main" val="482692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466725"/>
            <a:ext cx="6143625" cy="3455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6AA17-6443-4A5C-B72D-23A3C941D7AB}" type="slidenum">
              <a:rPr lang="en-GB" smtClean="0"/>
              <a:t>20</a:t>
            </a:fld>
            <a:endParaRPr lang="en-GB"/>
          </a:p>
        </p:txBody>
      </p:sp>
    </p:spTree>
    <p:extLst>
      <p:ext uri="{BB962C8B-B14F-4D97-AF65-F5344CB8AC3E}">
        <p14:creationId xmlns:p14="http://schemas.microsoft.com/office/powerpoint/2010/main" val="1492375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29.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A87524-4908-30D6-8B3D-8FE12B0983A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95437" y="2490451"/>
            <a:ext cx="5201126" cy="1877098"/>
          </a:xfrm>
          <a:prstGeom prst="rect">
            <a:avLst/>
          </a:prstGeom>
          <a:noFill/>
        </p:spPr>
      </p:pic>
    </p:spTree>
    <p:extLst>
      <p:ext uri="{BB962C8B-B14F-4D97-AF65-F5344CB8AC3E}">
        <p14:creationId xmlns:p14="http://schemas.microsoft.com/office/powerpoint/2010/main" val="4190354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wo Titles and Cont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7731-9951-4F68-8C4E-D8765F1187C1}"/>
              </a:ext>
            </a:extLst>
          </p:cNvPr>
          <p:cNvSpPr>
            <a:spLocks noGrp="1"/>
          </p:cNvSpPr>
          <p:nvPr>
            <p:ph type="title"/>
          </p:nvPr>
        </p:nvSpPr>
        <p:spPr>
          <a:xfrm>
            <a:off x="456400" y="478175"/>
            <a:ext cx="5524500" cy="526759"/>
          </a:xfrm>
          <a:prstGeom prst="rect">
            <a:avLst/>
          </a:prstGeom>
        </p:spPr>
        <p:txBody>
          <a:bodyPr>
            <a:noAutofit/>
          </a:bodyPr>
          <a:lstStyle>
            <a:lvl1pPr>
              <a:defRPr sz="3200" b="1">
                <a:solidFill>
                  <a:srgbClr val="6D2CA7"/>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B243D1-E6B7-4414-B0C6-3B26795DFC3E}"/>
              </a:ext>
            </a:extLst>
          </p:cNvPr>
          <p:cNvSpPr>
            <a:spLocks noGrp="1"/>
          </p:cNvSpPr>
          <p:nvPr>
            <p:ph sz="half" idx="1"/>
          </p:nvPr>
        </p:nvSpPr>
        <p:spPr>
          <a:xfrm>
            <a:off x="457200" y="1167768"/>
            <a:ext cx="5524500" cy="4623431"/>
          </a:xfrm>
          <a:prstGeom prst="rect">
            <a:avLst/>
          </a:prstGeom>
        </p:spPr>
        <p:txBody>
          <a:bodyPr>
            <a:normAutofit/>
          </a:bodyPr>
          <a:lstStyle>
            <a:lvl1pPr>
              <a:buClr>
                <a:srgbClr val="6D2CA7"/>
              </a:buClr>
              <a:defRPr sz="1800"/>
            </a:lvl1pPr>
            <a:lvl2pPr>
              <a:buClr>
                <a:srgbClr val="6D2CA7"/>
              </a:buClr>
              <a:defRPr sz="1800"/>
            </a:lvl2pPr>
            <a:lvl3pPr>
              <a:buClr>
                <a:srgbClr val="6D2CA7"/>
              </a:buClr>
              <a:defRPr sz="1800"/>
            </a:lvl3pPr>
            <a:lvl4pPr>
              <a:buClr>
                <a:srgbClr val="6D2CA7"/>
              </a:buClr>
              <a:defRPr sz="1800"/>
            </a:lvl4pPr>
            <a:lvl5pPr>
              <a:buClr>
                <a:srgbClr val="6D2CA7"/>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073F630-583D-4B33-9C9D-042A5DB36974}"/>
              </a:ext>
            </a:extLst>
          </p:cNvPr>
          <p:cNvSpPr>
            <a:spLocks noGrp="1"/>
          </p:cNvSpPr>
          <p:nvPr>
            <p:ph sz="half" idx="2"/>
          </p:nvPr>
        </p:nvSpPr>
        <p:spPr>
          <a:xfrm>
            <a:off x="6210302" y="1167769"/>
            <a:ext cx="5524498" cy="4608314"/>
          </a:xfrm>
          <a:prstGeom prst="rect">
            <a:avLst/>
          </a:prstGeom>
        </p:spPr>
        <p:txBody>
          <a:bodyPr>
            <a:normAutofit/>
          </a:bodyPr>
          <a:lstStyle>
            <a:lvl1pPr>
              <a:buClr>
                <a:srgbClr val="6D2CA7"/>
              </a:buClr>
              <a:defRPr sz="1800"/>
            </a:lvl1pPr>
            <a:lvl2pPr>
              <a:buClr>
                <a:srgbClr val="6D2CA7"/>
              </a:buClr>
              <a:defRPr sz="1800"/>
            </a:lvl2pPr>
            <a:lvl3pPr>
              <a:buClr>
                <a:srgbClr val="6D2CA7"/>
              </a:buClr>
              <a:defRPr sz="1800"/>
            </a:lvl3pPr>
            <a:lvl4pPr>
              <a:buClr>
                <a:srgbClr val="6D2CA7"/>
              </a:buClr>
              <a:defRPr sz="1800"/>
            </a:lvl4pPr>
            <a:lvl5pPr>
              <a:buClr>
                <a:srgbClr val="6D2CA7"/>
              </a:buCl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5">
            <a:extLst>
              <a:ext uri="{FF2B5EF4-FFF2-40B4-BE49-F238E27FC236}">
                <a16:creationId xmlns:a16="http://schemas.microsoft.com/office/drawing/2014/main" id="{3A409AD7-F9AB-4F03-8D1C-DC8BBD36647D}"/>
              </a:ext>
            </a:extLst>
          </p:cNvPr>
          <p:cNvSpPr>
            <a:spLocks noGrp="1"/>
          </p:cNvSpPr>
          <p:nvPr>
            <p:ph type="body" sz="quarter" idx="13"/>
          </p:nvPr>
        </p:nvSpPr>
        <p:spPr>
          <a:xfrm>
            <a:off x="6209240" y="478175"/>
            <a:ext cx="5524498" cy="526759"/>
          </a:xfrm>
          <a:prstGeom prst="rect">
            <a:avLst/>
          </a:prstGeom>
        </p:spPr>
        <p:txBody>
          <a:bodyPr>
            <a:noAutofit/>
          </a:bodyPr>
          <a:lstStyle>
            <a:lvl1pPr>
              <a:lnSpc>
                <a:spcPct val="85000"/>
              </a:lnSpc>
              <a:spcBef>
                <a:spcPts val="0"/>
              </a:spcBef>
              <a:defRPr sz="3200" b="1" spc="-20" baseline="0">
                <a:solidFill>
                  <a:srgbClr val="6D2CA7"/>
                </a:solidFill>
                <a:latin typeface="+mj-lt"/>
              </a:defRPr>
            </a:lvl1pPr>
          </a:lstStyle>
          <a:p>
            <a:pPr lvl="0"/>
            <a:r>
              <a:rPr lang="en-US" dirty="0"/>
              <a:t>Click to edit Master text styles</a:t>
            </a:r>
          </a:p>
        </p:txBody>
      </p:sp>
      <p:sp>
        <p:nvSpPr>
          <p:cNvPr id="12" name="Date Placeholder 3">
            <a:extLst>
              <a:ext uri="{FF2B5EF4-FFF2-40B4-BE49-F238E27FC236}">
                <a16:creationId xmlns:a16="http://schemas.microsoft.com/office/drawing/2014/main" id="{381D1646-483A-087E-5154-667D8CE5F4A1}"/>
              </a:ext>
            </a:extLst>
          </p:cNvPr>
          <p:cNvSpPr>
            <a:spLocks noGrp="1"/>
          </p:cNvSpPr>
          <p:nvPr>
            <p:ph type="dt" sz="half" idx="14"/>
          </p:nvPr>
        </p:nvSpPr>
        <p:spPr>
          <a:xfrm>
            <a:off x="1481137" y="6087665"/>
            <a:ext cx="1631950" cy="309281"/>
          </a:xfrm>
          <a:prstGeom prst="rect">
            <a:avLst/>
          </a:prstGeom>
        </p:spPr>
        <p:txBody>
          <a:bodyPr vert="horz" lIns="0" tIns="0" rIns="0" bIns="0" rtlCol="0" anchor="b" anchorCtr="0">
            <a:normAutofit/>
          </a:bodyPr>
          <a:lstStyle>
            <a:lvl1pPr algn="l">
              <a:lnSpc>
                <a:spcPct val="85000"/>
              </a:lnSpc>
              <a:defRPr sz="1200">
                <a:solidFill>
                  <a:schemeClr val="tx1"/>
                </a:solidFill>
              </a:defRPr>
            </a:lvl1pPr>
          </a:lstStyle>
          <a:p>
            <a:r>
              <a:rPr lang="en-US"/>
              <a:t>Month 2020</a:t>
            </a:r>
            <a:endParaRPr lang="en-GB"/>
          </a:p>
        </p:txBody>
      </p:sp>
      <p:sp>
        <p:nvSpPr>
          <p:cNvPr id="13" name="Slide Number Placeholder 5">
            <a:extLst>
              <a:ext uri="{FF2B5EF4-FFF2-40B4-BE49-F238E27FC236}">
                <a16:creationId xmlns:a16="http://schemas.microsoft.com/office/drawing/2014/main" id="{FCF92CD6-48BF-CCE5-D556-1D5809AE79CE}"/>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normAutofit/>
          </a:bodyPr>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cxnSp>
        <p:nvCxnSpPr>
          <p:cNvPr id="14" name="Straight Connector 13">
            <a:extLst>
              <a:ext uri="{FF2B5EF4-FFF2-40B4-BE49-F238E27FC236}">
                <a16:creationId xmlns:a16="http://schemas.microsoft.com/office/drawing/2014/main" id="{213E351F-8F06-A3D9-7C05-1B64BC09CB1C}"/>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334854A1-8772-279B-F0D4-526A17F7CF31}"/>
              </a:ext>
            </a:extLst>
          </p:cNvPr>
          <p:cNvSpPr txBox="1">
            <a:spLocks/>
          </p:cNvSpPr>
          <p:nvPr userDrawn="1"/>
        </p:nvSpPr>
        <p:spPr>
          <a:xfrm>
            <a:off x="3232149" y="6140717"/>
            <a:ext cx="4511047" cy="239108"/>
          </a:xfrm>
          <a:prstGeom prst="rect">
            <a:avLst/>
          </a:prstGeom>
        </p:spPr>
        <p:txBody>
          <a:bodyPr vert="horz" lIns="0" tIns="0" rIns="0" bIns="0" rtlCol="0" anchor="b" anchorCtr="0">
            <a:normAutofit/>
          </a:bodyPr>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pic>
        <p:nvPicPr>
          <p:cNvPr id="11" name="Picture 10">
            <a:extLst>
              <a:ext uri="{FF2B5EF4-FFF2-40B4-BE49-F238E27FC236}">
                <a16:creationId xmlns:a16="http://schemas.microsoft.com/office/drawing/2014/main" id="{7709C042-64D4-20DF-E95E-CA305FB46BD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56431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7731-9951-4F68-8C4E-D8765F1187C1}"/>
              </a:ext>
            </a:extLst>
          </p:cNvPr>
          <p:cNvSpPr>
            <a:spLocks noGrp="1"/>
          </p:cNvSpPr>
          <p:nvPr>
            <p:ph type="title"/>
          </p:nvPr>
        </p:nvSpPr>
        <p:spPr>
          <a:xfrm>
            <a:off x="456400" y="478175"/>
            <a:ext cx="11277600" cy="526759"/>
          </a:xfrm>
          <a:prstGeom prst="rect">
            <a:avLst/>
          </a:prstGeom>
        </p:spPr>
        <p:txBody>
          <a:bodyPr>
            <a:noAutofit/>
          </a:bodyPr>
          <a:lstStyle>
            <a:lvl1pPr>
              <a:defRPr sz="3200" b="1">
                <a:solidFill>
                  <a:srgbClr val="6D2CA7"/>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B243D1-E6B7-4414-B0C6-3B26795DFC3E}"/>
              </a:ext>
            </a:extLst>
          </p:cNvPr>
          <p:cNvSpPr>
            <a:spLocks noGrp="1"/>
          </p:cNvSpPr>
          <p:nvPr>
            <p:ph sz="half" idx="1"/>
          </p:nvPr>
        </p:nvSpPr>
        <p:spPr>
          <a:xfrm>
            <a:off x="457200" y="1167768"/>
            <a:ext cx="5524500" cy="4623431"/>
          </a:xfrm>
          <a:prstGeom prst="rect">
            <a:avLst/>
          </a:prstGeom>
        </p:spPr>
        <p:txBody>
          <a:bodyPr>
            <a:normAutofit/>
          </a:bodyPr>
          <a:lstStyle>
            <a:lvl1pPr>
              <a:buClr>
                <a:srgbClr val="6D2CA7"/>
              </a:buClr>
              <a:defRPr sz="1800"/>
            </a:lvl1pPr>
            <a:lvl2pPr>
              <a:buClr>
                <a:srgbClr val="6D2CA7"/>
              </a:buClr>
              <a:defRPr sz="1800"/>
            </a:lvl2pPr>
            <a:lvl3pPr>
              <a:buClr>
                <a:srgbClr val="6D2CA7"/>
              </a:buClr>
              <a:defRPr sz="1800"/>
            </a:lvl3pPr>
            <a:lvl4pPr>
              <a:buClr>
                <a:srgbClr val="6D2CA7"/>
              </a:buClr>
              <a:defRPr sz="1800"/>
            </a:lvl4pPr>
            <a:lvl5pPr>
              <a:buClr>
                <a:srgbClr val="6D2CA7"/>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073F630-583D-4B33-9C9D-042A5DB36974}"/>
              </a:ext>
            </a:extLst>
          </p:cNvPr>
          <p:cNvSpPr>
            <a:spLocks noGrp="1"/>
          </p:cNvSpPr>
          <p:nvPr>
            <p:ph sz="half" idx="2"/>
          </p:nvPr>
        </p:nvSpPr>
        <p:spPr>
          <a:xfrm>
            <a:off x="6210302" y="1167769"/>
            <a:ext cx="5524498" cy="4608314"/>
          </a:xfrm>
          <a:prstGeom prst="rect">
            <a:avLst/>
          </a:prstGeom>
        </p:spPr>
        <p:txBody>
          <a:bodyPr>
            <a:normAutofit/>
          </a:bodyPr>
          <a:lstStyle>
            <a:lvl1pPr>
              <a:buClr>
                <a:srgbClr val="6D2CA7"/>
              </a:buClr>
              <a:defRPr sz="1800"/>
            </a:lvl1pPr>
            <a:lvl2pPr>
              <a:buClr>
                <a:srgbClr val="6D2CA7"/>
              </a:buClr>
              <a:defRPr sz="1800"/>
            </a:lvl2pPr>
            <a:lvl3pPr>
              <a:buClr>
                <a:srgbClr val="6D2CA7"/>
              </a:buClr>
              <a:defRPr sz="1800"/>
            </a:lvl3pPr>
            <a:lvl4pPr>
              <a:buClr>
                <a:srgbClr val="6D2CA7"/>
              </a:buClr>
              <a:defRPr sz="1800"/>
            </a:lvl4pPr>
            <a:lvl5pPr>
              <a:buClr>
                <a:srgbClr val="6D2CA7"/>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Date Placeholder 3">
            <a:extLst>
              <a:ext uri="{FF2B5EF4-FFF2-40B4-BE49-F238E27FC236}">
                <a16:creationId xmlns:a16="http://schemas.microsoft.com/office/drawing/2014/main" id="{381D1646-483A-087E-5154-667D8CE5F4A1}"/>
              </a:ext>
            </a:extLst>
          </p:cNvPr>
          <p:cNvSpPr>
            <a:spLocks noGrp="1"/>
          </p:cNvSpPr>
          <p:nvPr>
            <p:ph type="dt" sz="half" idx="14"/>
          </p:nvPr>
        </p:nvSpPr>
        <p:spPr>
          <a:xfrm>
            <a:off x="1481137" y="6087665"/>
            <a:ext cx="1631950" cy="309281"/>
          </a:xfrm>
          <a:prstGeom prst="rect">
            <a:avLst/>
          </a:prstGeom>
        </p:spPr>
        <p:txBody>
          <a:bodyPr vert="horz" lIns="0" tIns="0" rIns="0" bIns="0" rtlCol="0" anchor="b" anchorCtr="0">
            <a:normAutofit/>
          </a:bodyPr>
          <a:lstStyle>
            <a:lvl1pPr algn="l">
              <a:lnSpc>
                <a:spcPct val="85000"/>
              </a:lnSpc>
              <a:defRPr sz="1200">
                <a:solidFill>
                  <a:schemeClr val="tx1"/>
                </a:solidFill>
              </a:defRPr>
            </a:lvl1pPr>
          </a:lstStyle>
          <a:p>
            <a:r>
              <a:rPr lang="en-US"/>
              <a:t>Month 2020</a:t>
            </a:r>
            <a:endParaRPr lang="en-GB"/>
          </a:p>
        </p:txBody>
      </p:sp>
      <p:sp>
        <p:nvSpPr>
          <p:cNvPr id="13" name="Slide Number Placeholder 5">
            <a:extLst>
              <a:ext uri="{FF2B5EF4-FFF2-40B4-BE49-F238E27FC236}">
                <a16:creationId xmlns:a16="http://schemas.microsoft.com/office/drawing/2014/main" id="{FCF92CD6-48BF-CCE5-D556-1D5809AE79CE}"/>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normAutofit/>
          </a:bodyPr>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cxnSp>
        <p:nvCxnSpPr>
          <p:cNvPr id="14" name="Straight Connector 13">
            <a:extLst>
              <a:ext uri="{FF2B5EF4-FFF2-40B4-BE49-F238E27FC236}">
                <a16:creationId xmlns:a16="http://schemas.microsoft.com/office/drawing/2014/main" id="{213E351F-8F06-A3D9-7C05-1B64BC09CB1C}"/>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334854A1-8772-279B-F0D4-526A17F7CF31}"/>
              </a:ext>
            </a:extLst>
          </p:cNvPr>
          <p:cNvSpPr txBox="1">
            <a:spLocks/>
          </p:cNvSpPr>
          <p:nvPr userDrawn="1"/>
        </p:nvSpPr>
        <p:spPr>
          <a:xfrm>
            <a:off x="3232149" y="6140717"/>
            <a:ext cx="4511047" cy="239108"/>
          </a:xfrm>
          <a:prstGeom prst="rect">
            <a:avLst/>
          </a:prstGeom>
        </p:spPr>
        <p:txBody>
          <a:bodyPr vert="horz" lIns="0" tIns="0" rIns="0" bIns="0" rtlCol="0" anchor="b" anchorCtr="0">
            <a:normAutofit/>
          </a:bodyPr>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pic>
        <p:nvPicPr>
          <p:cNvPr id="11" name="Picture 10">
            <a:extLst>
              <a:ext uri="{FF2B5EF4-FFF2-40B4-BE49-F238E27FC236}">
                <a16:creationId xmlns:a16="http://schemas.microsoft.com/office/drawing/2014/main" id="{7709C042-64D4-20DF-E95E-CA305FB46BD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3540198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ree Column with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Date Placeholder 3">
            <a:extLst>
              <a:ext uri="{FF2B5EF4-FFF2-40B4-BE49-F238E27FC236}">
                <a16:creationId xmlns:a16="http://schemas.microsoft.com/office/drawing/2014/main" id="{325DD2FB-D610-19A4-0302-71218DC04AB6}"/>
              </a:ext>
            </a:extLst>
          </p:cNvPr>
          <p:cNvSpPr>
            <a:spLocks noGrp="1"/>
          </p:cNvSpPr>
          <p:nvPr>
            <p:ph type="dt" sz="half" idx="15"/>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12" name="Slide Number Placeholder 5">
            <a:extLst>
              <a:ext uri="{FF2B5EF4-FFF2-40B4-BE49-F238E27FC236}">
                <a16:creationId xmlns:a16="http://schemas.microsoft.com/office/drawing/2014/main" id="{DDEC06BA-1619-60C9-6E18-28A59794FA65}"/>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cxnSp>
        <p:nvCxnSpPr>
          <p:cNvPr id="16" name="Straight Connector 15">
            <a:extLst>
              <a:ext uri="{FF2B5EF4-FFF2-40B4-BE49-F238E27FC236}">
                <a16:creationId xmlns:a16="http://schemas.microsoft.com/office/drawing/2014/main" id="{B7F58E61-740D-5457-D692-2F9F46B94827}"/>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0947A1C2-03A5-42E5-907D-B7DE0349DD06}"/>
              </a:ext>
            </a:extLst>
          </p:cNvPr>
          <p:cNvSpPr txBox="1">
            <a:spLocks/>
          </p:cNvSpPr>
          <p:nvPr userDrawn="1"/>
        </p:nvSpPr>
        <p:spPr>
          <a:xfrm>
            <a:off x="3232149" y="6140717"/>
            <a:ext cx="4511047" cy="239108"/>
          </a:xfrm>
          <a:prstGeom prst="rect">
            <a:avLst/>
          </a:prstGeom>
        </p:spPr>
        <p:txBody>
          <a:bodyPr vert="horz" lIns="0" tIns="0" rIns="0" bIns="0" rtlCol="0" anchor="b" anchorCtr="0"/>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pic>
        <p:nvPicPr>
          <p:cNvPr id="20" name="Picture 19">
            <a:extLst>
              <a:ext uri="{FF2B5EF4-FFF2-40B4-BE49-F238E27FC236}">
                <a16:creationId xmlns:a16="http://schemas.microsoft.com/office/drawing/2014/main" id="{F50EEF7E-4DD9-BA10-4DFA-930508C45F3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
        <p:nvSpPr>
          <p:cNvPr id="24" name="Content Placeholder 2">
            <a:extLst>
              <a:ext uri="{FF2B5EF4-FFF2-40B4-BE49-F238E27FC236}">
                <a16:creationId xmlns:a16="http://schemas.microsoft.com/office/drawing/2014/main" id="{245B2663-2309-8064-59CC-A400E990BE81}"/>
              </a:ext>
            </a:extLst>
          </p:cNvPr>
          <p:cNvSpPr>
            <a:spLocks noGrp="1"/>
          </p:cNvSpPr>
          <p:nvPr>
            <p:ph sz="half" idx="16"/>
          </p:nvPr>
        </p:nvSpPr>
        <p:spPr>
          <a:xfrm>
            <a:off x="469899" y="2431352"/>
            <a:ext cx="3587751" cy="3359850"/>
          </a:xfrm>
          <a:prstGeom prst="rect">
            <a:avLst/>
          </a:prstGeom>
        </p:spPr>
        <p:txBody>
          <a:bodyPr>
            <a:normAutofit/>
          </a:bodyPr>
          <a:lstStyle>
            <a:lvl1pPr>
              <a:buClr>
                <a:srgbClr val="6D2CA7"/>
              </a:buClr>
              <a:defRPr sz="1800"/>
            </a:lvl1pPr>
            <a:lvl2pPr>
              <a:buClr>
                <a:srgbClr val="6D2CA7"/>
              </a:buClr>
              <a:defRPr sz="1800"/>
            </a:lvl2pPr>
            <a:lvl3pPr>
              <a:buClr>
                <a:srgbClr val="6D2CA7"/>
              </a:buClr>
              <a:defRPr sz="1800"/>
            </a:lvl3pPr>
            <a:lvl4pPr>
              <a:buClr>
                <a:srgbClr val="6D2CA7"/>
              </a:buClr>
              <a:defRPr sz="1800"/>
            </a:lvl4pPr>
            <a:lvl5pPr>
              <a:buClr>
                <a:srgbClr val="6D2CA7"/>
              </a:buClr>
              <a:defRPr sz="1800"/>
            </a:lvl5pPr>
          </a:lstStyle>
          <a:p>
            <a:pPr lvl="0"/>
            <a:r>
              <a:rPr lang="en-US"/>
              <a:t>Click to edit Master text styles</a:t>
            </a:r>
          </a:p>
        </p:txBody>
      </p:sp>
      <p:sp>
        <p:nvSpPr>
          <p:cNvPr id="32" name="Content Placeholder 2">
            <a:extLst>
              <a:ext uri="{FF2B5EF4-FFF2-40B4-BE49-F238E27FC236}">
                <a16:creationId xmlns:a16="http://schemas.microsoft.com/office/drawing/2014/main" id="{9A96BB4B-4F5C-4ECD-D34C-B02C1DDAC101}"/>
              </a:ext>
            </a:extLst>
          </p:cNvPr>
          <p:cNvSpPr>
            <a:spLocks noGrp="1"/>
          </p:cNvSpPr>
          <p:nvPr>
            <p:ph sz="half" idx="17"/>
          </p:nvPr>
        </p:nvSpPr>
        <p:spPr>
          <a:xfrm>
            <a:off x="4310379" y="2431352"/>
            <a:ext cx="3587751" cy="3359850"/>
          </a:xfrm>
          <a:prstGeom prst="rect">
            <a:avLst/>
          </a:prstGeom>
        </p:spPr>
        <p:txBody>
          <a:bodyPr>
            <a:normAutofit/>
          </a:bodyPr>
          <a:lstStyle>
            <a:lvl1pPr>
              <a:buClr>
                <a:srgbClr val="6D2CA7"/>
              </a:buClr>
              <a:defRPr sz="1800"/>
            </a:lvl1pPr>
            <a:lvl2pPr>
              <a:buClr>
                <a:srgbClr val="6D2CA7"/>
              </a:buClr>
              <a:defRPr sz="1800"/>
            </a:lvl2pPr>
            <a:lvl3pPr>
              <a:buClr>
                <a:srgbClr val="6D2CA7"/>
              </a:buClr>
              <a:defRPr sz="1800"/>
            </a:lvl3pPr>
            <a:lvl4pPr>
              <a:buClr>
                <a:srgbClr val="6D2CA7"/>
              </a:buClr>
              <a:defRPr sz="1800"/>
            </a:lvl4pPr>
            <a:lvl5pPr>
              <a:buClr>
                <a:srgbClr val="6D2CA7"/>
              </a:buClr>
              <a:defRPr sz="1800"/>
            </a:lvl5pPr>
          </a:lstStyle>
          <a:p>
            <a:pPr lvl="0"/>
            <a:r>
              <a:rPr lang="en-US"/>
              <a:t>Click to edit Master text styles</a:t>
            </a:r>
          </a:p>
        </p:txBody>
      </p:sp>
      <p:sp>
        <p:nvSpPr>
          <p:cNvPr id="33" name="Content Placeholder 2">
            <a:extLst>
              <a:ext uri="{FF2B5EF4-FFF2-40B4-BE49-F238E27FC236}">
                <a16:creationId xmlns:a16="http://schemas.microsoft.com/office/drawing/2014/main" id="{9253276E-004F-8FC8-544F-7B5CB6D4C7DA}"/>
              </a:ext>
            </a:extLst>
          </p:cNvPr>
          <p:cNvSpPr>
            <a:spLocks noGrp="1"/>
          </p:cNvSpPr>
          <p:nvPr>
            <p:ph sz="half" idx="18"/>
          </p:nvPr>
        </p:nvSpPr>
        <p:spPr>
          <a:xfrm>
            <a:off x="8150859" y="2431352"/>
            <a:ext cx="3587751" cy="3359850"/>
          </a:xfrm>
          <a:prstGeom prst="rect">
            <a:avLst/>
          </a:prstGeom>
        </p:spPr>
        <p:txBody>
          <a:bodyPr>
            <a:normAutofit/>
          </a:bodyPr>
          <a:lstStyle>
            <a:lvl1pPr>
              <a:buClr>
                <a:srgbClr val="6D2CA7"/>
              </a:buClr>
              <a:defRPr sz="1800"/>
            </a:lvl1pPr>
            <a:lvl2pPr>
              <a:buClr>
                <a:srgbClr val="6D2CA7"/>
              </a:buClr>
              <a:defRPr sz="1800"/>
            </a:lvl2pPr>
            <a:lvl3pPr>
              <a:buClr>
                <a:srgbClr val="6D2CA7"/>
              </a:buClr>
              <a:defRPr sz="1800"/>
            </a:lvl3pPr>
            <a:lvl4pPr>
              <a:buClr>
                <a:srgbClr val="6D2CA7"/>
              </a:buClr>
              <a:defRPr sz="1800"/>
            </a:lvl4pPr>
            <a:lvl5pPr>
              <a:buClr>
                <a:srgbClr val="6D2CA7"/>
              </a:buClr>
              <a:defRPr sz="1800"/>
            </a:lvl5pPr>
          </a:lstStyle>
          <a:p>
            <a:pPr lvl="0"/>
            <a:r>
              <a:rPr lang="en-US"/>
              <a:t>Click to edit Master text styles</a:t>
            </a:r>
          </a:p>
        </p:txBody>
      </p:sp>
      <p:sp>
        <p:nvSpPr>
          <p:cNvPr id="6" name="Text Placeholder 5">
            <a:extLst>
              <a:ext uri="{FF2B5EF4-FFF2-40B4-BE49-F238E27FC236}">
                <a16:creationId xmlns:a16="http://schemas.microsoft.com/office/drawing/2014/main" id="{12E7AAFA-817A-D220-5B8D-81E4B748F091}"/>
              </a:ext>
            </a:extLst>
          </p:cNvPr>
          <p:cNvSpPr>
            <a:spLocks noGrp="1"/>
          </p:cNvSpPr>
          <p:nvPr>
            <p:ph type="body" sz="quarter" idx="19" hasCustomPrompt="1"/>
          </p:nvPr>
        </p:nvSpPr>
        <p:spPr>
          <a:xfrm>
            <a:off x="4310379" y="1762125"/>
            <a:ext cx="3600450" cy="469900"/>
          </a:xfrm>
          <a:prstGeom prst="rect">
            <a:avLst/>
          </a:prstGeom>
        </p:spPr>
        <p:txBody>
          <a:bodyPr/>
          <a:lstStyle>
            <a:lvl1pPr>
              <a:defRPr sz="2500" b="1">
                <a:solidFill>
                  <a:srgbClr val="6D2CA7"/>
                </a:solidFill>
              </a:defRPr>
            </a:lvl1pPr>
            <a:lvl2pPr marL="0" indent="0">
              <a:buNone/>
              <a:defRPr/>
            </a:lvl2pPr>
          </a:lstStyle>
          <a:p>
            <a:pPr lvl="0"/>
            <a:r>
              <a:rPr lang="en-GB"/>
              <a:t>Enter title</a:t>
            </a:r>
          </a:p>
        </p:txBody>
      </p:sp>
      <p:sp>
        <p:nvSpPr>
          <p:cNvPr id="35" name="Text Placeholder 5">
            <a:extLst>
              <a:ext uri="{FF2B5EF4-FFF2-40B4-BE49-F238E27FC236}">
                <a16:creationId xmlns:a16="http://schemas.microsoft.com/office/drawing/2014/main" id="{B7A3FB62-DACA-BE99-24A0-FED43F54F87C}"/>
              </a:ext>
            </a:extLst>
          </p:cNvPr>
          <p:cNvSpPr>
            <a:spLocks noGrp="1"/>
          </p:cNvSpPr>
          <p:nvPr>
            <p:ph type="body" sz="quarter" idx="20" hasCustomPrompt="1"/>
          </p:nvPr>
        </p:nvSpPr>
        <p:spPr>
          <a:xfrm>
            <a:off x="8147049" y="1762125"/>
            <a:ext cx="3587751" cy="469900"/>
          </a:xfrm>
          <a:prstGeom prst="rect">
            <a:avLst/>
          </a:prstGeom>
        </p:spPr>
        <p:txBody>
          <a:bodyPr/>
          <a:lstStyle>
            <a:lvl1pPr>
              <a:defRPr sz="2500" b="1">
                <a:solidFill>
                  <a:srgbClr val="6D2CA7"/>
                </a:solidFill>
              </a:defRPr>
            </a:lvl1pPr>
            <a:lvl2pPr marL="0" indent="0">
              <a:buNone/>
              <a:defRPr/>
            </a:lvl2pPr>
          </a:lstStyle>
          <a:p>
            <a:pPr lvl="0"/>
            <a:r>
              <a:rPr lang="en-GB"/>
              <a:t>Enter title</a:t>
            </a:r>
          </a:p>
        </p:txBody>
      </p:sp>
      <p:sp>
        <p:nvSpPr>
          <p:cNvPr id="36" name="Text Placeholder 5">
            <a:extLst>
              <a:ext uri="{FF2B5EF4-FFF2-40B4-BE49-F238E27FC236}">
                <a16:creationId xmlns:a16="http://schemas.microsoft.com/office/drawing/2014/main" id="{481DFA08-0F0F-6A0C-85AE-F456FE6E040E}"/>
              </a:ext>
            </a:extLst>
          </p:cNvPr>
          <p:cNvSpPr>
            <a:spLocks noGrp="1"/>
          </p:cNvSpPr>
          <p:nvPr>
            <p:ph type="body" sz="quarter" idx="21" hasCustomPrompt="1"/>
          </p:nvPr>
        </p:nvSpPr>
        <p:spPr>
          <a:xfrm>
            <a:off x="469899" y="1775205"/>
            <a:ext cx="3600450" cy="469900"/>
          </a:xfrm>
          <a:prstGeom prst="rect">
            <a:avLst/>
          </a:prstGeom>
        </p:spPr>
        <p:txBody>
          <a:bodyPr/>
          <a:lstStyle>
            <a:lvl1pPr>
              <a:defRPr sz="2500" b="1">
                <a:solidFill>
                  <a:srgbClr val="6D2CA7"/>
                </a:solidFill>
              </a:defRPr>
            </a:lvl1pPr>
            <a:lvl2pPr marL="0" indent="0">
              <a:buNone/>
              <a:defRPr/>
            </a:lvl2pPr>
          </a:lstStyle>
          <a:p>
            <a:pPr lvl="0"/>
            <a:r>
              <a:rPr lang="en-GB"/>
              <a:t>Enter title</a:t>
            </a:r>
          </a:p>
        </p:txBody>
      </p:sp>
    </p:spTree>
    <p:extLst>
      <p:ext uri="{BB962C8B-B14F-4D97-AF65-F5344CB8AC3E}">
        <p14:creationId xmlns:p14="http://schemas.microsoft.com/office/powerpoint/2010/main" val="739109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Market 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Date Placeholder 3">
            <a:extLst>
              <a:ext uri="{FF2B5EF4-FFF2-40B4-BE49-F238E27FC236}">
                <a16:creationId xmlns:a16="http://schemas.microsoft.com/office/drawing/2014/main" id="{E929C2B1-DFC1-125E-0583-A0E2208A941F}"/>
              </a:ext>
            </a:extLst>
          </p:cNvPr>
          <p:cNvSpPr>
            <a:spLocks noGrp="1"/>
          </p:cNvSpPr>
          <p:nvPr>
            <p:ph type="dt" sz="half" idx="2"/>
          </p:nvPr>
        </p:nvSpPr>
        <p:spPr>
          <a:xfrm>
            <a:off x="1481137" y="6087665"/>
            <a:ext cx="1631950" cy="309281"/>
          </a:xfrm>
          <a:prstGeom prst="rect">
            <a:avLst/>
          </a:prstGeom>
        </p:spPr>
        <p:txBody>
          <a:bodyPr vert="horz" lIns="0" tIns="0" rIns="0" bIns="0" rtlCol="0" anchor="b" anchorCtr="0">
            <a:normAutofit/>
          </a:bodyPr>
          <a:lstStyle>
            <a:lvl1pPr algn="l">
              <a:lnSpc>
                <a:spcPct val="85000"/>
              </a:lnSpc>
              <a:defRPr sz="1200">
                <a:solidFill>
                  <a:schemeClr val="tx1"/>
                </a:solidFill>
              </a:defRPr>
            </a:lvl1pPr>
          </a:lstStyle>
          <a:p>
            <a:r>
              <a:rPr lang="en-US"/>
              <a:t>Month 2020</a:t>
            </a:r>
            <a:endParaRPr lang="en-GB"/>
          </a:p>
        </p:txBody>
      </p:sp>
      <p:sp>
        <p:nvSpPr>
          <p:cNvPr id="17" name="Slide Number Placeholder 5">
            <a:extLst>
              <a:ext uri="{FF2B5EF4-FFF2-40B4-BE49-F238E27FC236}">
                <a16:creationId xmlns:a16="http://schemas.microsoft.com/office/drawing/2014/main" id="{914C8BE4-C3F8-4619-BCEC-78DBD9F08791}"/>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normAutofit/>
          </a:bodyPr>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sp>
        <p:nvSpPr>
          <p:cNvPr id="20" name="Footer Placeholder 4">
            <a:extLst>
              <a:ext uri="{FF2B5EF4-FFF2-40B4-BE49-F238E27FC236}">
                <a16:creationId xmlns:a16="http://schemas.microsoft.com/office/drawing/2014/main" id="{00FF8FC6-0463-80DE-1FCF-05826B1532C3}"/>
              </a:ext>
            </a:extLst>
          </p:cNvPr>
          <p:cNvSpPr txBox="1">
            <a:spLocks/>
          </p:cNvSpPr>
          <p:nvPr userDrawn="1"/>
        </p:nvSpPr>
        <p:spPr>
          <a:xfrm>
            <a:off x="3232149" y="6140717"/>
            <a:ext cx="4511047" cy="239108"/>
          </a:xfrm>
          <a:prstGeom prst="rect">
            <a:avLst/>
          </a:prstGeom>
        </p:spPr>
        <p:txBody>
          <a:bodyPr vert="horz" lIns="0" tIns="0" rIns="0" bIns="0" rtlCol="0" anchor="b" anchorCtr="0">
            <a:normAutofit/>
          </a:bodyPr>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sp>
        <p:nvSpPr>
          <p:cNvPr id="13" name="Title 1">
            <a:extLst>
              <a:ext uri="{FF2B5EF4-FFF2-40B4-BE49-F238E27FC236}">
                <a16:creationId xmlns:a16="http://schemas.microsoft.com/office/drawing/2014/main" id="{7A6D2677-A764-5258-C914-731CE2AB0EF1}"/>
              </a:ext>
            </a:extLst>
          </p:cNvPr>
          <p:cNvSpPr>
            <a:spLocks noGrp="1"/>
          </p:cNvSpPr>
          <p:nvPr>
            <p:ph type="title"/>
          </p:nvPr>
        </p:nvSpPr>
        <p:spPr>
          <a:xfrm>
            <a:off x="457200" y="461054"/>
            <a:ext cx="11277600" cy="542029"/>
          </a:xfrm>
          <a:prstGeom prst="rect">
            <a:avLst/>
          </a:prstGeom>
        </p:spPr>
        <p:txBody>
          <a:bodyPr>
            <a:normAutofit/>
          </a:bodyPr>
          <a:lstStyle>
            <a:lvl1pPr>
              <a:defRPr b="1">
                <a:solidFill>
                  <a:srgbClr val="6D2CA7"/>
                </a:solidFill>
              </a:defRPr>
            </a:lvl1pPr>
          </a:lstStyle>
          <a:p>
            <a:r>
              <a:rPr lang="en-US" dirty="0"/>
              <a:t>Click to edit Master title style</a:t>
            </a:r>
            <a:endParaRPr lang="en-GB" dirty="0"/>
          </a:p>
        </p:txBody>
      </p:sp>
      <p:cxnSp>
        <p:nvCxnSpPr>
          <p:cNvPr id="14" name="Straight Connector 13">
            <a:extLst>
              <a:ext uri="{FF2B5EF4-FFF2-40B4-BE49-F238E27FC236}">
                <a16:creationId xmlns:a16="http://schemas.microsoft.com/office/drawing/2014/main" id="{56666B6D-058C-477B-2F70-613587361FCB}"/>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9830DD8-EBA2-40CA-F019-4A8B49CAEBD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
        <p:nvSpPr>
          <p:cNvPr id="3" name="Content Placeholder 2">
            <a:extLst>
              <a:ext uri="{FF2B5EF4-FFF2-40B4-BE49-F238E27FC236}">
                <a16:creationId xmlns:a16="http://schemas.microsoft.com/office/drawing/2014/main" id="{3BF90B28-11F7-B8B6-E2C5-448EBDF7B7DE}"/>
              </a:ext>
            </a:extLst>
          </p:cNvPr>
          <p:cNvSpPr>
            <a:spLocks noGrp="1"/>
          </p:cNvSpPr>
          <p:nvPr>
            <p:ph type="body" sz="quarter" idx="13"/>
          </p:nvPr>
        </p:nvSpPr>
        <p:spPr>
          <a:xfrm>
            <a:off x="457200" y="1167767"/>
            <a:ext cx="11277600" cy="4623433"/>
          </a:xfrm>
          <a:prstGeom prst="rect">
            <a:avLst/>
          </a:prstGeom>
        </p:spPr>
        <p:txBody>
          <a:bodyPr>
            <a:normAutofit/>
          </a:bodyPr>
          <a:lstStyle/>
          <a:p>
            <a:r>
              <a:rPr lang="en-US" dirty="0"/>
              <a:t>XXX</a:t>
            </a:r>
            <a:br>
              <a:rPr lang="en-US" dirty="0"/>
            </a:br>
            <a:r>
              <a:rPr lang="en-US" dirty="0"/>
              <a:t>XXX</a:t>
            </a:r>
            <a:br>
              <a:rPr lang="en-US" dirty="0"/>
            </a:br>
            <a:r>
              <a:rPr lang="en-US" dirty="0"/>
              <a:t>XXX</a:t>
            </a:r>
          </a:p>
        </p:txBody>
      </p:sp>
      <p:grpSp>
        <p:nvGrpSpPr>
          <p:cNvPr id="4" name="Group 3">
            <a:extLst>
              <a:ext uri="{FF2B5EF4-FFF2-40B4-BE49-F238E27FC236}">
                <a16:creationId xmlns:a16="http://schemas.microsoft.com/office/drawing/2014/main" id="{1D76EA98-AC04-BEDB-2BD4-DF9F1926407A}"/>
              </a:ext>
            </a:extLst>
          </p:cNvPr>
          <p:cNvGrpSpPr/>
          <p:nvPr userDrawn="1"/>
        </p:nvGrpSpPr>
        <p:grpSpPr>
          <a:xfrm>
            <a:off x="577506" y="2109955"/>
            <a:ext cx="11230757" cy="1024037"/>
            <a:chOff x="577506" y="2114746"/>
            <a:chExt cx="11230757" cy="1024037"/>
          </a:xfrm>
        </p:grpSpPr>
        <p:sp>
          <p:nvSpPr>
            <p:cNvPr id="5" name="Google Shape;352;p32">
              <a:extLst>
                <a:ext uri="{FF2B5EF4-FFF2-40B4-BE49-F238E27FC236}">
                  <a16:creationId xmlns:a16="http://schemas.microsoft.com/office/drawing/2014/main" id="{03BDECEE-18BC-876A-B529-8ACC16C8DCED}"/>
                </a:ext>
              </a:extLst>
            </p:cNvPr>
            <p:cNvSpPr txBox="1"/>
            <p:nvPr/>
          </p:nvSpPr>
          <p:spPr>
            <a:xfrm>
              <a:off x="577506" y="2277748"/>
              <a:ext cx="2246151" cy="861035"/>
            </a:xfrm>
            <a:prstGeom prst="rect">
              <a:avLst/>
            </a:prstGeom>
            <a:noFill/>
            <a:ln>
              <a:noFill/>
            </a:ln>
          </p:spPr>
          <p:txBody>
            <a:bodyPr spcFirstLastPara="1" wrap="square" lIns="0" tIns="0" rIns="0" bIns="0" anchor="t" anchorCtr="0">
              <a:noAutofit/>
            </a:bodyPr>
            <a:lstStyle/>
            <a:p>
              <a:pPr lvl="0">
                <a:lnSpc>
                  <a:spcPct val="90000"/>
                </a:lnSpc>
                <a:buClr>
                  <a:prstClr val="black"/>
                </a:buClr>
                <a:buSzPts val="1300"/>
                <a:defRPr/>
              </a:pPr>
              <a:r>
                <a:rPr lang="en-US" sz="1300" b="1" dirty="0">
                  <a:ea typeface="Calibri"/>
                  <a:cs typeface="Calibri"/>
                  <a:sym typeface="Calibri"/>
                </a:rPr>
                <a:t>XXX</a:t>
              </a:r>
              <a:endParaRPr kumimoji="0" sz="1300" b="0" i="0" u="none" strike="noStrike" kern="1200" cap="none" spc="0" normalizeH="0" baseline="0" noProof="0" dirty="0">
                <a:ln>
                  <a:noFill/>
                </a:ln>
                <a:effectLst/>
                <a:uLnTx/>
                <a:uFillTx/>
                <a:latin typeface="Calibri"/>
                <a:ea typeface="Calibri"/>
                <a:cs typeface="Calibri"/>
                <a:sym typeface="Calibri"/>
              </a:endParaRPr>
            </a:p>
          </p:txBody>
        </p:sp>
        <p:sp>
          <p:nvSpPr>
            <p:cNvPr id="6" name="Google Shape;354;p32">
              <a:extLst>
                <a:ext uri="{FF2B5EF4-FFF2-40B4-BE49-F238E27FC236}">
                  <a16:creationId xmlns:a16="http://schemas.microsoft.com/office/drawing/2014/main" id="{4D94B6BD-DAE6-3489-2C56-522ABE835F15}"/>
                </a:ext>
              </a:extLst>
            </p:cNvPr>
            <p:cNvSpPr txBox="1"/>
            <p:nvPr/>
          </p:nvSpPr>
          <p:spPr>
            <a:xfrm>
              <a:off x="2992118" y="2277748"/>
              <a:ext cx="8816145" cy="861034"/>
            </a:xfrm>
            <a:prstGeom prst="rect">
              <a:avLst/>
            </a:prstGeom>
            <a:noFill/>
            <a:ln>
              <a:noFill/>
            </a:ln>
          </p:spPr>
          <p:txBody>
            <a:bodyPr spcFirstLastPara="1" wrap="square" lIns="41900" tIns="41900" rIns="41900" bIns="41900" anchor="t" anchorCtr="0">
              <a:noAutofit/>
            </a:bodyPr>
            <a:lstStyle/>
            <a:p>
              <a:pPr lvl="0">
                <a:lnSpc>
                  <a:spcPct val="90000"/>
                </a:lnSpc>
                <a:buClr>
                  <a:prstClr val="black"/>
                </a:buClr>
                <a:buSzPts val="1100"/>
                <a:defRPr/>
              </a:pPr>
              <a:r>
                <a:rPr lang="en-US" sz="1100" dirty="0">
                  <a:ea typeface="Calibri"/>
                  <a:cs typeface="Calibri"/>
                  <a:sym typeface="Calibri"/>
                </a:rPr>
                <a:t>xxx</a:t>
              </a:r>
            </a:p>
          </p:txBody>
        </p:sp>
        <p:cxnSp>
          <p:nvCxnSpPr>
            <p:cNvPr id="7" name="Straight Connector 6">
              <a:extLst>
                <a:ext uri="{FF2B5EF4-FFF2-40B4-BE49-F238E27FC236}">
                  <a16:creationId xmlns:a16="http://schemas.microsoft.com/office/drawing/2014/main" id="{EC208507-3C2A-A2F1-AA01-4C56B79A1C04}"/>
                </a:ext>
              </a:extLst>
            </p:cNvPr>
            <p:cNvCxnSpPr>
              <a:cxnSpLocks/>
            </p:cNvCxnSpPr>
            <p:nvPr/>
          </p:nvCxnSpPr>
          <p:spPr>
            <a:xfrm>
              <a:off x="577506" y="2114746"/>
              <a:ext cx="11126814" cy="0"/>
            </a:xfrm>
            <a:prstGeom prst="line">
              <a:avLst/>
            </a:prstGeom>
            <a:ln w="12700">
              <a:solidFill>
                <a:srgbClr val="A54EAC"/>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94A0C1F-936C-BA1C-7AF8-7FFE351156CC}"/>
              </a:ext>
            </a:extLst>
          </p:cNvPr>
          <p:cNvGrpSpPr/>
          <p:nvPr userDrawn="1"/>
        </p:nvGrpSpPr>
        <p:grpSpPr>
          <a:xfrm>
            <a:off x="577506" y="3242405"/>
            <a:ext cx="11230757" cy="1024037"/>
            <a:chOff x="577506" y="2114746"/>
            <a:chExt cx="11230757" cy="1024037"/>
          </a:xfrm>
        </p:grpSpPr>
        <p:sp>
          <p:nvSpPr>
            <p:cNvPr id="10" name="Google Shape;352;p32">
              <a:extLst>
                <a:ext uri="{FF2B5EF4-FFF2-40B4-BE49-F238E27FC236}">
                  <a16:creationId xmlns:a16="http://schemas.microsoft.com/office/drawing/2014/main" id="{54C7EDEC-4FD9-140C-B538-A04BF318FF70}"/>
                </a:ext>
              </a:extLst>
            </p:cNvPr>
            <p:cNvSpPr txBox="1"/>
            <p:nvPr/>
          </p:nvSpPr>
          <p:spPr>
            <a:xfrm>
              <a:off x="577506" y="2277748"/>
              <a:ext cx="2246151" cy="861035"/>
            </a:xfrm>
            <a:prstGeom prst="rect">
              <a:avLst/>
            </a:prstGeom>
            <a:noFill/>
            <a:ln>
              <a:noFill/>
            </a:ln>
          </p:spPr>
          <p:txBody>
            <a:bodyPr spcFirstLastPara="1" wrap="square" lIns="0" tIns="0" rIns="0" bIns="0" anchor="t" anchorCtr="0">
              <a:noAutofit/>
            </a:bodyPr>
            <a:lstStyle/>
            <a:p>
              <a:pPr lvl="0">
                <a:lnSpc>
                  <a:spcPct val="90000"/>
                </a:lnSpc>
                <a:buClr>
                  <a:prstClr val="black"/>
                </a:buClr>
                <a:buSzPts val="1300"/>
                <a:defRPr/>
              </a:pPr>
              <a:r>
                <a:rPr lang="en-US" sz="1300" b="1" dirty="0">
                  <a:ea typeface="Calibri"/>
                  <a:cs typeface="Calibri"/>
                  <a:sym typeface="Calibri"/>
                </a:rPr>
                <a:t>XXX</a:t>
              </a:r>
              <a:endParaRPr kumimoji="0" sz="1300" b="0" i="0" u="none" strike="noStrike" kern="1200" cap="none" spc="0" normalizeH="0" baseline="0" noProof="0" dirty="0">
                <a:ln>
                  <a:noFill/>
                </a:ln>
                <a:effectLst/>
                <a:uLnTx/>
                <a:uFillTx/>
                <a:latin typeface="Calibri"/>
                <a:ea typeface="Calibri"/>
                <a:cs typeface="Calibri"/>
                <a:sym typeface="Calibri"/>
              </a:endParaRPr>
            </a:p>
          </p:txBody>
        </p:sp>
        <p:sp>
          <p:nvSpPr>
            <p:cNvPr id="11" name="Google Shape;354;p32">
              <a:extLst>
                <a:ext uri="{FF2B5EF4-FFF2-40B4-BE49-F238E27FC236}">
                  <a16:creationId xmlns:a16="http://schemas.microsoft.com/office/drawing/2014/main" id="{418BD8C6-E2AE-FA99-2DB9-1FB9D4AA0303}"/>
                </a:ext>
              </a:extLst>
            </p:cNvPr>
            <p:cNvSpPr txBox="1"/>
            <p:nvPr/>
          </p:nvSpPr>
          <p:spPr>
            <a:xfrm>
              <a:off x="2992118" y="2277748"/>
              <a:ext cx="8816145" cy="861034"/>
            </a:xfrm>
            <a:prstGeom prst="rect">
              <a:avLst/>
            </a:prstGeom>
            <a:noFill/>
            <a:ln>
              <a:noFill/>
            </a:ln>
          </p:spPr>
          <p:txBody>
            <a:bodyPr spcFirstLastPara="1" wrap="square" lIns="41900" tIns="41900" rIns="41900" bIns="41900" anchor="t" anchorCtr="0">
              <a:noAutofit/>
            </a:bodyPr>
            <a:lstStyle/>
            <a:p>
              <a:pPr lvl="0">
                <a:lnSpc>
                  <a:spcPct val="90000"/>
                </a:lnSpc>
                <a:buClr>
                  <a:prstClr val="black"/>
                </a:buClr>
                <a:buSzPts val="1100"/>
                <a:defRPr/>
              </a:pPr>
              <a:r>
                <a:rPr lang="en-US" sz="1100" dirty="0">
                  <a:ea typeface="Calibri"/>
                  <a:cs typeface="Calibri"/>
                  <a:sym typeface="Calibri"/>
                </a:rPr>
                <a:t>xxx</a:t>
              </a:r>
            </a:p>
          </p:txBody>
        </p:sp>
        <p:cxnSp>
          <p:nvCxnSpPr>
            <p:cNvPr id="12" name="Straight Connector 11">
              <a:extLst>
                <a:ext uri="{FF2B5EF4-FFF2-40B4-BE49-F238E27FC236}">
                  <a16:creationId xmlns:a16="http://schemas.microsoft.com/office/drawing/2014/main" id="{D81C9603-C33C-8D0A-5323-18BBC38591F3}"/>
                </a:ext>
              </a:extLst>
            </p:cNvPr>
            <p:cNvCxnSpPr>
              <a:cxnSpLocks/>
            </p:cNvCxnSpPr>
            <p:nvPr/>
          </p:nvCxnSpPr>
          <p:spPr>
            <a:xfrm>
              <a:off x="577506" y="2114746"/>
              <a:ext cx="11126814" cy="0"/>
            </a:xfrm>
            <a:prstGeom prst="line">
              <a:avLst/>
            </a:prstGeom>
            <a:ln w="12700">
              <a:solidFill>
                <a:srgbClr val="A54EAC"/>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05C6F61-0B53-17EB-F850-50EF8E28CDC9}"/>
              </a:ext>
            </a:extLst>
          </p:cNvPr>
          <p:cNvGrpSpPr/>
          <p:nvPr userDrawn="1"/>
        </p:nvGrpSpPr>
        <p:grpSpPr>
          <a:xfrm>
            <a:off x="577506" y="4431125"/>
            <a:ext cx="11230757" cy="1024037"/>
            <a:chOff x="577506" y="2114746"/>
            <a:chExt cx="11230757" cy="1024037"/>
          </a:xfrm>
        </p:grpSpPr>
        <p:sp>
          <p:nvSpPr>
            <p:cNvPr id="18" name="Google Shape;352;p32">
              <a:extLst>
                <a:ext uri="{FF2B5EF4-FFF2-40B4-BE49-F238E27FC236}">
                  <a16:creationId xmlns:a16="http://schemas.microsoft.com/office/drawing/2014/main" id="{80F77335-B865-7D07-23AA-F9CDF620501E}"/>
                </a:ext>
              </a:extLst>
            </p:cNvPr>
            <p:cNvSpPr txBox="1"/>
            <p:nvPr/>
          </p:nvSpPr>
          <p:spPr>
            <a:xfrm>
              <a:off x="577506" y="2277748"/>
              <a:ext cx="2246151" cy="861035"/>
            </a:xfrm>
            <a:prstGeom prst="rect">
              <a:avLst/>
            </a:prstGeom>
            <a:noFill/>
            <a:ln>
              <a:noFill/>
            </a:ln>
          </p:spPr>
          <p:txBody>
            <a:bodyPr spcFirstLastPara="1" wrap="square" lIns="0" tIns="0" rIns="0" bIns="0" anchor="t" anchorCtr="0">
              <a:noAutofit/>
            </a:bodyPr>
            <a:lstStyle/>
            <a:p>
              <a:pPr lvl="0">
                <a:lnSpc>
                  <a:spcPct val="90000"/>
                </a:lnSpc>
                <a:buClr>
                  <a:prstClr val="black"/>
                </a:buClr>
                <a:buSzPts val="1300"/>
                <a:defRPr/>
              </a:pPr>
              <a:r>
                <a:rPr lang="en-US" sz="1300" b="1" dirty="0">
                  <a:ea typeface="Calibri"/>
                  <a:cs typeface="Calibri"/>
                  <a:sym typeface="Calibri"/>
                </a:rPr>
                <a:t>XXX</a:t>
              </a:r>
              <a:endParaRPr kumimoji="0" sz="1300" b="0" i="0" u="none" strike="noStrike" kern="1200" cap="none" spc="0" normalizeH="0" baseline="0" noProof="0" dirty="0">
                <a:ln>
                  <a:noFill/>
                </a:ln>
                <a:effectLst/>
                <a:uLnTx/>
                <a:uFillTx/>
                <a:latin typeface="Calibri"/>
                <a:ea typeface="Calibri"/>
                <a:cs typeface="Calibri"/>
                <a:sym typeface="Calibri"/>
              </a:endParaRPr>
            </a:p>
          </p:txBody>
        </p:sp>
        <p:sp>
          <p:nvSpPr>
            <p:cNvPr id="19" name="Google Shape;354;p32">
              <a:extLst>
                <a:ext uri="{FF2B5EF4-FFF2-40B4-BE49-F238E27FC236}">
                  <a16:creationId xmlns:a16="http://schemas.microsoft.com/office/drawing/2014/main" id="{1B7C666F-E68E-587B-DCEC-589D5321C5D2}"/>
                </a:ext>
              </a:extLst>
            </p:cNvPr>
            <p:cNvSpPr txBox="1"/>
            <p:nvPr/>
          </p:nvSpPr>
          <p:spPr>
            <a:xfrm>
              <a:off x="2992118" y="2277748"/>
              <a:ext cx="8816145" cy="861034"/>
            </a:xfrm>
            <a:prstGeom prst="rect">
              <a:avLst/>
            </a:prstGeom>
            <a:noFill/>
            <a:ln>
              <a:noFill/>
            </a:ln>
          </p:spPr>
          <p:txBody>
            <a:bodyPr spcFirstLastPara="1" wrap="square" lIns="41900" tIns="41900" rIns="41900" bIns="41900" anchor="t" anchorCtr="0">
              <a:noAutofit/>
            </a:bodyPr>
            <a:lstStyle/>
            <a:p>
              <a:pPr lvl="0">
                <a:lnSpc>
                  <a:spcPct val="90000"/>
                </a:lnSpc>
                <a:buClr>
                  <a:prstClr val="black"/>
                </a:buClr>
                <a:buSzPts val="1100"/>
                <a:defRPr/>
              </a:pPr>
              <a:r>
                <a:rPr lang="en-US" sz="1100" dirty="0">
                  <a:ea typeface="Calibri"/>
                  <a:cs typeface="Calibri"/>
                  <a:sym typeface="Calibri"/>
                </a:rPr>
                <a:t>xxx</a:t>
              </a:r>
            </a:p>
          </p:txBody>
        </p:sp>
        <p:cxnSp>
          <p:nvCxnSpPr>
            <p:cNvPr id="21" name="Straight Connector 20">
              <a:extLst>
                <a:ext uri="{FF2B5EF4-FFF2-40B4-BE49-F238E27FC236}">
                  <a16:creationId xmlns:a16="http://schemas.microsoft.com/office/drawing/2014/main" id="{7D96FEEF-9D83-9028-C43D-A0FC1DA85CEE}"/>
                </a:ext>
              </a:extLst>
            </p:cNvPr>
            <p:cNvCxnSpPr>
              <a:cxnSpLocks/>
            </p:cNvCxnSpPr>
            <p:nvPr/>
          </p:nvCxnSpPr>
          <p:spPr>
            <a:xfrm>
              <a:off x="577506" y="2114746"/>
              <a:ext cx="11126814" cy="0"/>
            </a:xfrm>
            <a:prstGeom prst="line">
              <a:avLst/>
            </a:prstGeom>
            <a:ln w="12700">
              <a:solidFill>
                <a:srgbClr val="A54EA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4907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ong Column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7731-9951-4F68-8C4E-D8765F1187C1}"/>
              </a:ext>
            </a:extLst>
          </p:cNvPr>
          <p:cNvSpPr>
            <a:spLocks noGrp="1"/>
          </p:cNvSpPr>
          <p:nvPr>
            <p:ph type="title" hasCustomPrompt="1"/>
          </p:nvPr>
        </p:nvSpPr>
        <p:spPr>
          <a:xfrm>
            <a:off x="456408" y="457201"/>
            <a:ext cx="7429500" cy="543880"/>
          </a:xfrm>
          <a:prstGeom prst="rect">
            <a:avLst/>
          </a:prstGeom>
        </p:spPr>
        <p:txBody>
          <a:bodyPr>
            <a:normAutofit/>
          </a:bodyPr>
          <a:lstStyle>
            <a:lvl1pPr>
              <a:defRPr sz="3200" b="1">
                <a:solidFill>
                  <a:srgbClr val="6D2CA7"/>
                </a:solidFill>
              </a:defRPr>
            </a:lvl1pPr>
          </a:lstStyle>
          <a:p>
            <a:r>
              <a:rPr lang="en-US"/>
              <a:t>Enter title</a:t>
            </a:r>
            <a:endParaRPr lang="en-GB"/>
          </a:p>
        </p:txBody>
      </p:sp>
      <p:sp>
        <p:nvSpPr>
          <p:cNvPr id="3" name="Content Placeholder 2">
            <a:extLst>
              <a:ext uri="{FF2B5EF4-FFF2-40B4-BE49-F238E27FC236}">
                <a16:creationId xmlns:a16="http://schemas.microsoft.com/office/drawing/2014/main" id="{81B243D1-E6B7-4414-B0C6-3B26795DFC3E}"/>
              </a:ext>
            </a:extLst>
          </p:cNvPr>
          <p:cNvSpPr>
            <a:spLocks noGrp="1"/>
          </p:cNvSpPr>
          <p:nvPr>
            <p:ph sz="half" idx="1"/>
          </p:nvPr>
        </p:nvSpPr>
        <p:spPr>
          <a:xfrm>
            <a:off x="457200" y="1167768"/>
            <a:ext cx="7429500" cy="4623433"/>
          </a:xfrm>
          <a:prstGeom prst="rect">
            <a:avLst/>
          </a:prstGeom>
        </p:spPr>
        <p:txBody>
          <a:bodyPr>
            <a:normAutofit/>
          </a:bodyPr>
          <a:lstStyle>
            <a:lvl1pPr>
              <a:buClr>
                <a:srgbClr val="6D2CA7"/>
              </a:buClr>
              <a:defRPr sz="1800"/>
            </a:lvl1pPr>
            <a:lvl2pPr>
              <a:buClr>
                <a:srgbClr val="6D2CA7"/>
              </a:buClr>
              <a:defRPr sz="1800"/>
            </a:lvl2pPr>
            <a:lvl3pPr>
              <a:buClr>
                <a:srgbClr val="6D2CA7"/>
              </a:buClr>
              <a:defRPr sz="1800"/>
            </a:lvl3pPr>
            <a:lvl4pPr>
              <a:buClr>
                <a:srgbClr val="6D2CA7"/>
              </a:buClr>
              <a:defRPr sz="1800"/>
            </a:lvl4pPr>
            <a:lvl5pPr>
              <a:buClr>
                <a:srgbClr val="6D2CA7"/>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8B64112C-434B-49D1-B7AF-3096AD5287DC}"/>
              </a:ext>
            </a:extLst>
          </p:cNvPr>
          <p:cNvSpPr>
            <a:spLocks noGrp="1"/>
          </p:cNvSpPr>
          <p:nvPr>
            <p:ph type="pic" sz="quarter" idx="13" hasCustomPrompt="1"/>
          </p:nvPr>
        </p:nvSpPr>
        <p:spPr>
          <a:xfrm>
            <a:off x="8153400" y="457202"/>
            <a:ext cx="3594100" cy="5333998"/>
          </a:xfrm>
          <a:prstGeom prst="roundRect">
            <a:avLst>
              <a:gd name="adj" fmla="val 2420"/>
            </a:avLst>
          </a:prstGeom>
          <a:blipFill>
            <a:blip r:embed="rId3" cstate="screen">
              <a:extLst>
                <a:ext uri="{28A0092B-C50C-407E-A947-70E740481C1C}">
                  <a14:useLocalDpi xmlns:a14="http://schemas.microsoft.com/office/drawing/2010/main"/>
                </a:ext>
              </a:extLst>
            </a:blip>
            <a:srcRect/>
            <a:stretch>
              <a:fillRect/>
            </a:stretch>
          </a:blipFill>
        </p:spPr>
        <p:txBody>
          <a:bodyPr>
            <a:normAutofit/>
          </a:bodyPr>
          <a:lstStyle>
            <a:lvl1pPr>
              <a:defRPr sz="2000">
                <a:solidFill>
                  <a:schemeClr val="bg1"/>
                </a:solidFill>
              </a:defRPr>
            </a:lvl1pPr>
          </a:lstStyle>
          <a:p>
            <a:r>
              <a:rPr lang="en-US" dirty="0"/>
              <a:t>Click icon in the middle to add picture</a:t>
            </a:r>
            <a:endParaRPr lang="en-GB" dirty="0"/>
          </a:p>
        </p:txBody>
      </p:sp>
      <p:sp>
        <p:nvSpPr>
          <p:cNvPr id="11" name="Date Placeholder 3">
            <a:extLst>
              <a:ext uri="{FF2B5EF4-FFF2-40B4-BE49-F238E27FC236}">
                <a16:creationId xmlns:a16="http://schemas.microsoft.com/office/drawing/2014/main" id="{A3B9DDB8-9C42-71A2-BCD8-7290C0F19683}"/>
              </a:ext>
            </a:extLst>
          </p:cNvPr>
          <p:cNvSpPr>
            <a:spLocks noGrp="1"/>
          </p:cNvSpPr>
          <p:nvPr>
            <p:ph type="dt" sz="half" idx="14"/>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12" name="Slide Number Placeholder 5">
            <a:extLst>
              <a:ext uri="{FF2B5EF4-FFF2-40B4-BE49-F238E27FC236}">
                <a16:creationId xmlns:a16="http://schemas.microsoft.com/office/drawing/2014/main" id="{F3FD6D14-7BB2-2B00-E2BD-ED71330FDC51}"/>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cxnSp>
        <p:nvCxnSpPr>
          <p:cNvPr id="13" name="Straight Connector 12">
            <a:extLst>
              <a:ext uri="{FF2B5EF4-FFF2-40B4-BE49-F238E27FC236}">
                <a16:creationId xmlns:a16="http://schemas.microsoft.com/office/drawing/2014/main" id="{FC0D80CF-866C-AAC8-E9E5-C2F514623EF2}"/>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2C2FB403-BB0E-BD22-0E64-FF0ACF30AD47}"/>
              </a:ext>
            </a:extLst>
          </p:cNvPr>
          <p:cNvSpPr txBox="1">
            <a:spLocks/>
          </p:cNvSpPr>
          <p:nvPr userDrawn="1"/>
        </p:nvSpPr>
        <p:spPr>
          <a:xfrm>
            <a:off x="3232149" y="6140717"/>
            <a:ext cx="4511047" cy="239108"/>
          </a:xfrm>
          <a:prstGeom prst="rect">
            <a:avLst/>
          </a:prstGeom>
        </p:spPr>
        <p:txBody>
          <a:bodyPr vert="horz" lIns="0" tIns="0" rIns="0" bIns="0" rtlCol="0" anchor="b" anchorCtr="0"/>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pic>
        <p:nvPicPr>
          <p:cNvPr id="15" name="Picture 14">
            <a:extLst>
              <a:ext uri="{FF2B5EF4-FFF2-40B4-BE49-F238E27FC236}">
                <a16:creationId xmlns:a16="http://schemas.microsoft.com/office/drawing/2014/main" id="{8720DAD2-B8DF-5208-B0F8-7F9D985DB31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4193074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Medium Column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7731-9951-4F68-8C4E-D8765F1187C1}"/>
              </a:ext>
            </a:extLst>
          </p:cNvPr>
          <p:cNvSpPr>
            <a:spLocks noGrp="1"/>
          </p:cNvSpPr>
          <p:nvPr>
            <p:ph type="title" hasCustomPrompt="1"/>
          </p:nvPr>
        </p:nvSpPr>
        <p:spPr>
          <a:xfrm>
            <a:off x="456408" y="457201"/>
            <a:ext cx="5524946" cy="543879"/>
          </a:xfrm>
          <a:prstGeom prst="rect">
            <a:avLst/>
          </a:prstGeom>
        </p:spPr>
        <p:txBody>
          <a:bodyPr>
            <a:normAutofit/>
          </a:bodyPr>
          <a:lstStyle>
            <a:lvl1pPr>
              <a:defRPr sz="3200" b="1">
                <a:solidFill>
                  <a:srgbClr val="6D2CA7"/>
                </a:solidFill>
              </a:defRPr>
            </a:lvl1pPr>
          </a:lstStyle>
          <a:p>
            <a:r>
              <a:rPr lang="en-US"/>
              <a:t>Enter title</a:t>
            </a:r>
            <a:endParaRPr lang="en-GB"/>
          </a:p>
        </p:txBody>
      </p:sp>
      <p:sp>
        <p:nvSpPr>
          <p:cNvPr id="3" name="Content Placeholder 2">
            <a:extLst>
              <a:ext uri="{FF2B5EF4-FFF2-40B4-BE49-F238E27FC236}">
                <a16:creationId xmlns:a16="http://schemas.microsoft.com/office/drawing/2014/main" id="{81B243D1-E6B7-4414-B0C6-3B26795DFC3E}"/>
              </a:ext>
            </a:extLst>
          </p:cNvPr>
          <p:cNvSpPr>
            <a:spLocks noGrp="1"/>
          </p:cNvSpPr>
          <p:nvPr>
            <p:ph sz="half" idx="1"/>
          </p:nvPr>
        </p:nvSpPr>
        <p:spPr>
          <a:xfrm>
            <a:off x="457201" y="1167768"/>
            <a:ext cx="5524153" cy="4623433"/>
          </a:xfrm>
          <a:prstGeom prst="rect">
            <a:avLst/>
          </a:prstGeom>
        </p:spPr>
        <p:txBody>
          <a:bodyPr>
            <a:normAutofit/>
          </a:bodyPr>
          <a:lstStyle>
            <a:lvl1pPr>
              <a:buClr>
                <a:srgbClr val="6D2CA7"/>
              </a:buClr>
              <a:defRPr sz="1800"/>
            </a:lvl1pPr>
            <a:lvl2pPr>
              <a:buClr>
                <a:srgbClr val="6D2CA7"/>
              </a:buClr>
              <a:defRPr sz="1800"/>
            </a:lvl2pPr>
            <a:lvl3pPr>
              <a:buClr>
                <a:srgbClr val="6D2CA7"/>
              </a:buClr>
              <a:defRPr sz="1800"/>
            </a:lvl3pPr>
            <a:lvl4pPr>
              <a:buClr>
                <a:srgbClr val="6D2CA7"/>
              </a:buClr>
              <a:defRPr sz="1800"/>
            </a:lvl4pPr>
            <a:lvl5pPr>
              <a:buClr>
                <a:srgbClr val="6D2CA7"/>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Date Placeholder 3">
            <a:extLst>
              <a:ext uri="{FF2B5EF4-FFF2-40B4-BE49-F238E27FC236}">
                <a16:creationId xmlns:a16="http://schemas.microsoft.com/office/drawing/2014/main" id="{ED228956-4B77-7369-DCD3-5B531E4C3492}"/>
              </a:ext>
            </a:extLst>
          </p:cNvPr>
          <p:cNvSpPr>
            <a:spLocks noGrp="1"/>
          </p:cNvSpPr>
          <p:nvPr>
            <p:ph type="dt" sz="half" idx="14"/>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17" name="Slide Number Placeholder 5">
            <a:extLst>
              <a:ext uri="{FF2B5EF4-FFF2-40B4-BE49-F238E27FC236}">
                <a16:creationId xmlns:a16="http://schemas.microsoft.com/office/drawing/2014/main" id="{48EC1246-8E40-1F9C-24DF-35C46834A71B}"/>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cxnSp>
        <p:nvCxnSpPr>
          <p:cNvPr id="18" name="Straight Connector 17">
            <a:extLst>
              <a:ext uri="{FF2B5EF4-FFF2-40B4-BE49-F238E27FC236}">
                <a16:creationId xmlns:a16="http://schemas.microsoft.com/office/drawing/2014/main" id="{C6777118-1E63-420B-EF89-A3E3AC35E77A}"/>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A872DF2E-B5FD-DF19-9C26-85B124EBA41E}"/>
              </a:ext>
            </a:extLst>
          </p:cNvPr>
          <p:cNvSpPr txBox="1">
            <a:spLocks/>
          </p:cNvSpPr>
          <p:nvPr userDrawn="1"/>
        </p:nvSpPr>
        <p:spPr>
          <a:xfrm>
            <a:off x="3232149" y="6140717"/>
            <a:ext cx="4511047" cy="239108"/>
          </a:xfrm>
          <a:prstGeom prst="rect">
            <a:avLst/>
          </a:prstGeom>
        </p:spPr>
        <p:txBody>
          <a:bodyPr vert="horz" lIns="0" tIns="0" rIns="0" bIns="0" rtlCol="0" anchor="b" anchorCtr="0"/>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pic>
        <p:nvPicPr>
          <p:cNvPr id="11" name="Picture 10">
            <a:extLst>
              <a:ext uri="{FF2B5EF4-FFF2-40B4-BE49-F238E27FC236}">
                <a16:creationId xmlns:a16="http://schemas.microsoft.com/office/drawing/2014/main" id="{5E6E4D37-98A1-C2DD-1FBA-63D0537E922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
        <p:nvSpPr>
          <p:cNvPr id="19" name="Picture Placeholder 6">
            <a:extLst>
              <a:ext uri="{FF2B5EF4-FFF2-40B4-BE49-F238E27FC236}">
                <a16:creationId xmlns:a16="http://schemas.microsoft.com/office/drawing/2014/main" id="{BEA9AF1A-5E90-92A6-7FD8-79B4225B7B4F}"/>
              </a:ext>
            </a:extLst>
          </p:cNvPr>
          <p:cNvSpPr>
            <a:spLocks noGrp="1"/>
          </p:cNvSpPr>
          <p:nvPr>
            <p:ph type="pic" sz="quarter" idx="15" hasCustomPrompt="1"/>
          </p:nvPr>
        </p:nvSpPr>
        <p:spPr>
          <a:xfrm>
            <a:off x="6210300" y="457203"/>
            <a:ext cx="5524499" cy="5333998"/>
          </a:xfrm>
          <a:prstGeom prst="roundRect">
            <a:avLst>
              <a:gd name="adj" fmla="val 2420"/>
            </a:avLst>
          </a:prstGeom>
          <a:blipFill>
            <a:blip r:embed="rId4" cstate="screen">
              <a:extLst>
                <a:ext uri="{28A0092B-C50C-407E-A947-70E740481C1C}">
                  <a14:useLocalDpi xmlns:a14="http://schemas.microsoft.com/office/drawing/2010/main"/>
                </a:ext>
              </a:extLst>
            </a:blip>
            <a:srcRect/>
            <a:stretch>
              <a:fillRect/>
            </a:stretch>
          </a:blipFill>
        </p:spPr>
        <p:txBody>
          <a:bodyPr>
            <a:normAutofit/>
          </a:bodyPr>
          <a:lstStyle>
            <a:lvl1pPr>
              <a:defRPr sz="2000">
                <a:solidFill>
                  <a:schemeClr val="bg1"/>
                </a:solidFill>
              </a:defRPr>
            </a:lvl1pPr>
          </a:lstStyle>
          <a:p>
            <a:r>
              <a:rPr lang="en-US" dirty="0"/>
              <a:t>Click icon in the middle to add picture</a:t>
            </a:r>
            <a:endParaRPr lang="en-GB" dirty="0"/>
          </a:p>
        </p:txBody>
      </p:sp>
    </p:spTree>
    <p:extLst>
      <p:ext uri="{BB962C8B-B14F-4D97-AF65-F5344CB8AC3E}">
        <p14:creationId xmlns:p14="http://schemas.microsoft.com/office/powerpoint/2010/main" val="255864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Column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Date Placeholder 3">
            <a:extLst>
              <a:ext uri="{FF2B5EF4-FFF2-40B4-BE49-F238E27FC236}">
                <a16:creationId xmlns:a16="http://schemas.microsoft.com/office/drawing/2014/main" id="{6271D7C5-894E-E36B-C825-96B851C7A01E}"/>
              </a:ext>
            </a:extLst>
          </p:cNvPr>
          <p:cNvSpPr>
            <a:spLocks noGrp="1"/>
          </p:cNvSpPr>
          <p:nvPr>
            <p:ph type="dt" sz="half" idx="14"/>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12" name="Slide Number Placeholder 5">
            <a:extLst>
              <a:ext uri="{FF2B5EF4-FFF2-40B4-BE49-F238E27FC236}">
                <a16:creationId xmlns:a16="http://schemas.microsoft.com/office/drawing/2014/main" id="{00F196CF-2F5A-E970-D39E-EFB504ACC939}"/>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cxnSp>
        <p:nvCxnSpPr>
          <p:cNvPr id="13" name="Straight Connector 12">
            <a:extLst>
              <a:ext uri="{FF2B5EF4-FFF2-40B4-BE49-F238E27FC236}">
                <a16:creationId xmlns:a16="http://schemas.microsoft.com/office/drawing/2014/main" id="{6E1F451E-6D42-23F6-23D0-8E4657C33D44}"/>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83C34BFD-E92C-9F8F-1347-12C22DDEDC96}"/>
              </a:ext>
            </a:extLst>
          </p:cNvPr>
          <p:cNvSpPr>
            <a:spLocks noGrp="1"/>
          </p:cNvSpPr>
          <p:nvPr>
            <p:ph type="title" hasCustomPrompt="1"/>
          </p:nvPr>
        </p:nvSpPr>
        <p:spPr>
          <a:xfrm>
            <a:off x="456408" y="457201"/>
            <a:ext cx="3600740" cy="543879"/>
          </a:xfrm>
          <a:prstGeom prst="rect">
            <a:avLst/>
          </a:prstGeom>
        </p:spPr>
        <p:txBody>
          <a:bodyPr>
            <a:normAutofit/>
          </a:bodyPr>
          <a:lstStyle>
            <a:lvl1pPr>
              <a:defRPr sz="3200" b="1">
                <a:solidFill>
                  <a:srgbClr val="6D2CA7"/>
                </a:solidFill>
              </a:defRPr>
            </a:lvl1pPr>
          </a:lstStyle>
          <a:p>
            <a:r>
              <a:rPr lang="en-US"/>
              <a:t>Enter title</a:t>
            </a:r>
            <a:endParaRPr lang="en-GB"/>
          </a:p>
        </p:txBody>
      </p:sp>
      <p:sp>
        <p:nvSpPr>
          <p:cNvPr id="17" name="Content Placeholder 2">
            <a:extLst>
              <a:ext uri="{FF2B5EF4-FFF2-40B4-BE49-F238E27FC236}">
                <a16:creationId xmlns:a16="http://schemas.microsoft.com/office/drawing/2014/main" id="{B4E54600-0B86-F26B-ABE0-D5C1E1E6D586}"/>
              </a:ext>
            </a:extLst>
          </p:cNvPr>
          <p:cNvSpPr>
            <a:spLocks noGrp="1"/>
          </p:cNvSpPr>
          <p:nvPr>
            <p:ph sz="half" idx="1"/>
          </p:nvPr>
        </p:nvSpPr>
        <p:spPr>
          <a:xfrm>
            <a:off x="457201" y="1167768"/>
            <a:ext cx="3600449" cy="4623434"/>
          </a:xfrm>
          <a:prstGeom prst="rect">
            <a:avLst/>
          </a:prstGeom>
        </p:spPr>
        <p:txBody>
          <a:bodyPr>
            <a:normAutofit/>
          </a:bodyPr>
          <a:lstStyle>
            <a:lvl1pPr>
              <a:buClr>
                <a:srgbClr val="6D2CA7"/>
              </a:buClr>
              <a:defRPr sz="1800"/>
            </a:lvl1pPr>
            <a:lvl2pPr>
              <a:buClr>
                <a:srgbClr val="6D2CA7"/>
              </a:buClr>
              <a:defRPr sz="1800"/>
            </a:lvl2pPr>
            <a:lvl3pPr>
              <a:buClr>
                <a:srgbClr val="6D2CA7"/>
              </a:buClr>
              <a:defRPr sz="1800"/>
            </a:lvl3pPr>
            <a:lvl4pPr>
              <a:buClr>
                <a:srgbClr val="6D2CA7"/>
              </a:buClr>
              <a:defRPr sz="1800"/>
            </a:lvl4pPr>
            <a:lvl5pPr>
              <a:buClr>
                <a:srgbClr val="6D2CA7"/>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Footer Placeholder 4">
            <a:extLst>
              <a:ext uri="{FF2B5EF4-FFF2-40B4-BE49-F238E27FC236}">
                <a16:creationId xmlns:a16="http://schemas.microsoft.com/office/drawing/2014/main" id="{4DDDDE32-C287-2098-15C1-8463417A4A43}"/>
              </a:ext>
            </a:extLst>
          </p:cNvPr>
          <p:cNvSpPr txBox="1">
            <a:spLocks/>
          </p:cNvSpPr>
          <p:nvPr userDrawn="1"/>
        </p:nvSpPr>
        <p:spPr>
          <a:xfrm>
            <a:off x="3232149" y="6140717"/>
            <a:ext cx="4511047" cy="239108"/>
          </a:xfrm>
          <a:prstGeom prst="rect">
            <a:avLst/>
          </a:prstGeom>
        </p:spPr>
        <p:txBody>
          <a:bodyPr vert="horz" lIns="0" tIns="0" rIns="0" bIns="0" rtlCol="0" anchor="b" anchorCtr="0"/>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pic>
        <p:nvPicPr>
          <p:cNvPr id="15" name="Picture 14">
            <a:extLst>
              <a:ext uri="{FF2B5EF4-FFF2-40B4-BE49-F238E27FC236}">
                <a16:creationId xmlns:a16="http://schemas.microsoft.com/office/drawing/2014/main" id="{7D2EF57A-A29F-353E-DF73-8C1EAAE0E63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
        <p:nvSpPr>
          <p:cNvPr id="24" name="Picture Placeholder 6">
            <a:extLst>
              <a:ext uri="{FF2B5EF4-FFF2-40B4-BE49-F238E27FC236}">
                <a16:creationId xmlns:a16="http://schemas.microsoft.com/office/drawing/2014/main" id="{0462D1E3-7C09-C0E0-889E-18B80EE87973}"/>
              </a:ext>
            </a:extLst>
          </p:cNvPr>
          <p:cNvSpPr>
            <a:spLocks noGrp="1"/>
          </p:cNvSpPr>
          <p:nvPr>
            <p:ph type="pic" sz="quarter" idx="15" hasCustomPrompt="1"/>
          </p:nvPr>
        </p:nvSpPr>
        <p:spPr>
          <a:xfrm>
            <a:off x="4304798" y="478175"/>
            <a:ext cx="7442702" cy="5333998"/>
          </a:xfrm>
          <a:prstGeom prst="roundRect">
            <a:avLst>
              <a:gd name="adj" fmla="val 2420"/>
            </a:avLst>
          </a:prstGeom>
          <a:blipFill>
            <a:blip r:embed="rId4" cstate="screen">
              <a:extLst>
                <a:ext uri="{28A0092B-C50C-407E-A947-70E740481C1C}">
                  <a14:useLocalDpi xmlns:a14="http://schemas.microsoft.com/office/drawing/2010/main"/>
                </a:ext>
              </a:extLst>
            </a:blip>
            <a:srcRect/>
            <a:stretch>
              <a:fillRect/>
            </a:stretch>
          </a:blipFill>
        </p:spPr>
        <p:txBody>
          <a:bodyPr>
            <a:normAutofit/>
          </a:bodyPr>
          <a:lstStyle>
            <a:lvl1pPr>
              <a:defRPr sz="2000">
                <a:solidFill>
                  <a:schemeClr val="bg1"/>
                </a:solidFill>
              </a:defRPr>
            </a:lvl1pPr>
          </a:lstStyle>
          <a:p>
            <a:r>
              <a:rPr lang="en-US" dirty="0"/>
              <a:t>Click icon in the middle to add picture</a:t>
            </a:r>
            <a:endParaRPr lang="en-GB" dirty="0"/>
          </a:p>
        </p:txBody>
      </p:sp>
    </p:spTree>
    <p:extLst>
      <p:ext uri="{BB962C8B-B14F-4D97-AF65-F5344CB8AC3E}">
        <p14:creationId xmlns:p14="http://schemas.microsoft.com/office/powerpoint/2010/main" val="1859914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Big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2826192-6EF0-434F-97E7-2C81FB49C31D}"/>
              </a:ext>
            </a:extLst>
          </p:cNvPr>
          <p:cNvSpPr>
            <a:spLocks noGrp="1"/>
          </p:cNvSpPr>
          <p:nvPr>
            <p:ph type="pic" sz="quarter" idx="13" hasCustomPrompt="1"/>
          </p:nvPr>
        </p:nvSpPr>
        <p:spPr>
          <a:xfrm>
            <a:off x="457199" y="1167768"/>
            <a:ext cx="11290301" cy="4623431"/>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normAutofit/>
          </a:bodyPr>
          <a:lstStyle/>
          <a:p>
            <a:r>
              <a:rPr lang="en-US" dirty="0"/>
              <a:t>Click icon in the middle to add picture</a:t>
            </a:r>
            <a:endParaRPr lang="en-GB" dirty="0"/>
          </a:p>
        </p:txBody>
      </p:sp>
      <p:sp>
        <p:nvSpPr>
          <p:cNvPr id="7" name="Date Placeholder 3">
            <a:extLst>
              <a:ext uri="{FF2B5EF4-FFF2-40B4-BE49-F238E27FC236}">
                <a16:creationId xmlns:a16="http://schemas.microsoft.com/office/drawing/2014/main" id="{3D483D01-56F1-DFD3-76C3-D30995A8F61A}"/>
              </a:ext>
            </a:extLst>
          </p:cNvPr>
          <p:cNvSpPr>
            <a:spLocks noGrp="1"/>
          </p:cNvSpPr>
          <p:nvPr>
            <p:ph type="dt" sz="half" idx="14"/>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11" name="Slide Number Placeholder 5">
            <a:extLst>
              <a:ext uri="{FF2B5EF4-FFF2-40B4-BE49-F238E27FC236}">
                <a16:creationId xmlns:a16="http://schemas.microsoft.com/office/drawing/2014/main" id="{41377E77-25C4-597E-BFF5-16C376FC524F}"/>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cxnSp>
        <p:nvCxnSpPr>
          <p:cNvPr id="12" name="Straight Connector 11">
            <a:extLst>
              <a:ext uri="{FF2B5EF4-FFF2-40B4-BE49-F238E27FC236}">
                <a16:creationId xmlns:a16="http://schemas.microsoft.com/office/drawing/2014/main" id="{5F8A5136-4599-2178-C6AD-67367F8D8D24}"/>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0CF3582C-95E4-B01B-0713-A3FFA3B6C433}"/>
              </a:ext>
            </a:extLst>
          </p:cNvPr>
          <p:cNvSpPr txBox="1">
            <a:spLocks/>
          </p:cNvSpPr>
          <p:nvPr userDrawn="1"/>
        </p:nvSpPr>
        <p:spPr>
          <a:xfrm>
            <a:off x="3232149" y="6140717"/>
            <a:ext cx="4511047" cy="239108"/>
          </a:xfrm>
          <a:prstGeom prst="rect">
            <a:avLst/>
          </a:prstGeom>
        </p:spPr>
        <p:txBody>
          <a:bodyPr vert="horz" lIns="0" tIns="0" rIns="0" bIns="0" rtlCol="0" anchor="b" anchorCtr="0"/>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sp>
        <p:nvSpPr>
          <p:cNvPr id="10" name="Title 1">
            <a:extLst>
              <a:ext uri="{FF2B5EF4-FFF2-40B4-BE49-F238E27FC236}">
                <a16:creationId xmlns:a16="http://schemas.microsoft.com/office/drawing/2014/main" id="{D552E071-93C2-F181-C8D3-42E1A14027A4}"/>
              </a:ext>
            </a:extLst>
          </p:cNvPr>
          <p:cNvSpPr>
            <a:spLocks noGrp="1"/>
          </p:cNvSpPr>
          <p:nvPr>
            <p:ph type="title"/>
          </p:nvPr>
        </p:nvSpPr>
        <p:spPr>
          <a:xfrm>
            <a:off x="457200" y="461055"/>
            <a:ext cx="11277600" cy="543880"/>
          </a:xfrm>
          <a:prstGeom prst="rect">
            <a:avLst/>
          </a:prstGeom>
        </p:spPr>
        <p:txBody>
          <a:bodyPr>
            <a:normAutofit/>
          </a:bodyPr>
          <a:lstStyle>
            <a:lvl1pPr>
              <a:defRPr b="1">
                <a:solidFill>
                  <a:srgbClr val="6D2CA7"/>
                </a:solidFill>
              </a:defRPr>
            </a:lvl1pPr>
          </a:lstStyle>
          <a:p>
            <a:r>
              <a:rPr lang="en-US"/>
              <a:t>Click to edit Master title style</a:t>
            </a:r>
            <a:endParaRPr lang="en-GB"/>
          </a:p>
        </p:txBody>
      </p:sp>
      <p:pic>
        <p:nvPicPr>
          <p:cNvPr id="14" name="Picture 13">
            <a:extLst>
              <a:ext uri="{FF2B5EF4-FFF2-40B4-BE49-F238E27FC236}">
                <a16:creationId xmlns:a16="http://schemas.microsoft.com/office/drawing/2014/main" id="{59EBEAAC-156B-DCCD-7511-2539FBB22F3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1475481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614A97F-C4C0-B444-10AC-D8479078BBC7}"/>
              </a:ext>
            </a:extLst>
          </p:cNvPr>
          <p:cNvSpPr>
            <a:spLocks noGrp="1"/>
          </p:cNvSpPr>
          <p:nvPr>
            <p:ph type="body" idx="1" hasCustomPrompt="1"/>
          </p:nvPr>
        </p:nvSpPr>
        <p:spPr>
          <a:xfrm>
            <a:off x="727711" y="3294413"/>
            <a:ext cx="4461806" cy="1409700"/>
          </a:xfrm>
          <a:prstGeom prst="rect">
            <a:avLst/>
          </a:prstGeom>
          <a:ln>
            <a:noFill/>
          </a:ln>
        </p:spPr>
        <p:txBody>
          <a:bodyPr>
            <a:normAutofit/>
          </a:bodyPr>
          <a:lstStyle>
            <a:lvl1pPr marL="0" indent="0">
              <a:lnSpc>
                <a:spcPct val="9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Lorem ipsum dolor sit </a:t>
            </a:r>
            <a:r>
              <a:rPr lang="en-US" err="1"/>
              <a:t>amet</a:t>
            </a:r>
            <a:r>
              <a:rPr lang="en-US"/>
              <a:t>, </a:t>
            </a:r>
            <a:r>
              <a:rPr lang="en-US" err="1"/>
              <a:t>ctetuer</a:t>
            </a:r>
            <a:r>
              <a:rPr lang="en-US"/>
              <a:t> </a:t>
            </a:r>
            <a:r>
              <a:rPr lang="en-US" err="1"/>
              <a:t>adipiscing</a:t>
            </a:r>
            <a:r>
              <a:rPr lang="en-US"/>
              <a:t> </a:t>
            </a:r>
            <a:r>
              <a:rPr lang="en-US" err="1"/>
              <a:t>elit</a:t>
            </a:r>
            <a:r>
              <a:rPr lang="en-US"/>
              <a:t>, sed diam. </a:t>
            </a:r>
          </a:p>
        </p:txBody>
      </p:sp>
      <p:sp>
        <p:nvSpPr>
          <p:cNvPr id="11" name="Text Placeholder 4">
            <a:extLst>
              <a:ext uri="{FF2B5EF4-FFF2-40B4-BE49-F238E27FC236}">
                <a16:creationId xmlns:a16="http://schemas.microsoft.com/office/drawing/2014/main" id="{37664F4F-BB64-D6CB-1BB2-808BAD2DED2E}"/>
              </a:ext>
            </a:extLst>
          </p:cNvPr>
          <p:cNvSpPr>
            <a:spLocks noGrp="1"/>
          </p:cNvSpPr>
          <p:nvPr>
            <p:ph type="body" sz="quarter" idx="12"/>
          </p:nvPr>
        </p:nvSpPr>
        <p:spPr>
          <a:xfrm>
            <a:off x="727710" y="5029200"/>
            <a:ext cx="3600450" cy="1066800"/>
          </a:xfrm>
          <a:prstGeom prst="rect">
            <a:avLst/>
          </a:prstGeom>
        </p:spPr>
        <p:txBody>
          <a:bodyPr anchor="b" anchorCtr="0">
            <a:normAutofit/>
          </a:bodyPr>
          <a:lstStyle>
            <a:lvl1pPr>
              <a:lnSpc>
                <a:spcPct val="105000"/>
              </a:lnSpc>
              <a:spcBef>
                <a:spcPts val="0"/>
              </a:spcBef>
              <a:defRPr sz="1300" b="1">
                <a:solidFill>
                  <a:schemeClr val="bg1"/>
                </a:solidFill>
              </a:defRPr>
            </a:lvl1pPr>
            <a:lvl2pPr marL="0" indent="0">
              <a:lnSpc>
                <a:spcPct val="105000"/>
              </a:lnSpc>
              <a:spcBef>
                <a:spcPts val="0"/>
              </a:spcBef>
              <a:buNone/>
              <a:defRPr sz="1300">
                <a:solidFill>
                  <a:schemeClr val="bg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20" name="Title 1">
            <a:extLst>
              <a:ext uri="{FF2B5EF4-FFF2-40B4-BE49-F238E27FC236}">
                <a16:creationId xmlns:a16="http://schemas.microsoft.com/office/drawing/2014/main" id="{FED46F6F-D5B2-DDE2-E87D-0199FC486077}"/>
              </a:ext>
            </a:extLst>
          </p:cNvPr>
          <p:cNvSpPr>
            <a:spLocks noGrp="1"/>
          </p:cNvSpPr>
          <p:nvPr>
            <p:ph type="title" hasCustomPrompt="1"/>
          </p:nvPr>
        </p:nvSpPr>
        <p:spPr>
          <a:xfrm>
            <a:off x="727710" y="723405"/>
            <a:ext cx="4792980" cy="2381250"/>
          </a:xfrm>
          <a:prstGeom prst="rect">
            <a:avLst/>
          </a:prstGeom>
        </p:spPr>
        <p:txBody>
          <a:bodyPr lIns="91440" tIns="0" rIns="0" bIns="45720" anchor="b" anchorCtr="0">
            <a:normAutofit/>
          </a:bodyPr>
          <a:lstStyle>
            <a:lvl1pPr>
              <a:lnSpc>
                <a:spcPct val="80000"/>
              </a:lnSpc>
              <a:defRPr sz="5200" b="1" spc="0" baseline="0">
                <a:solidFill>
                  <a:schemeClr val="bg1"/>
                </a:solidFill>
              </a:defRPr>
            </a:lvl1pPr>
          </a:lstStyle>
          <a:p>
            <a:r>
              <a:rPr lang="en-US"/>
              <a:t>Cybersecurity</a:t>
            </a:r>
            <a:br>
              <a:rPr lang="en-US"/>
            </a:br>
            <a:r>
              <a:rPr lang="en-US"/>
              <a:t>Reimagined</a:t>
            </a:r>
            <a:endParaRPr lang="en-GB"/>
          </a:p>
        </p:txBody>
      </p:sp>
      <p:pic>
        <p:nvPicPr>
          <p:cNvPr id="22" name="Picture 21">
            <a:extLst>
              <a:ext uri="{FF2B5EF4-FFF2-40B4-BE49-F238E27FC236}">
                <a16:creationId xmlns:a16="http://schemas.microsoft.com/office/drawing/2014/main" id="{77DC9731-9386-5BFA-EE5B-9D48E095056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9100" y="6157934"/>
            <a:ext cx="1155700" cy="254000"/>
          </a:xfrm>
          <a:prstGeom prst="rect">
            <a:avLst/>
          </a:prstGeom>
        </p:spPr>
      </p:pic>
    </p:spTree>
    <p:extLst>
      <p:ext uri="{BB962C8B-B14F-4D97-AF65-F5344CB8AC3E}">
        <p14:creationId xmlns:p14="http://schemas.microsoft.com/office/powerpoint/2010/main" val="4020876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5B47-F3CB-4E46-8122-5AFCE36A7484}"/>
              </a:ext>
            </a:extLst>
          </p:cNvPr>
          <p:cNvSpPr>
            <a:spLocks noGrp="1"/>
          </p:cNvSpPr>
          <p:nvPr>
            <p:ph type="title" hasCustomPrompt="1"/>
          </p:nvPr>
        </p:nvSpPr>
        <p:spPr>
          <a:xfrm>
            <a:off x="6685788" y="1562100"/>
            <a:ext cx="4792980" cy="2381250"/>
          </a:xfrm>
          <a:prstGeom prst="rect">
            <a:avLst/>
          </a:prstGeom>
        </p:spPr>
        <p:txBody>
          <a:bodyPr lIns="91440" tIns="0" rIns="0" bIns="45720" anchor="b" anchorCtr="0">
            <a:normAutofit/>
          </a:bodyPr>
          <a:lstStyle>
            <a:lvl1pPr>
              <a:lnSpc>
                <a:spcPct val="80000"/>
              </a:lnSpc>
              <a:defRPr sz="5200" b="1" spc="0" baseline="0">
                <a:solidFill>
                  <a:schemeClr val="bg1"/>
                </a:solidFill>
              </a:defRPr>
            </a:lvl1pPr>
          </a:lstStyle>
          <a:p>
            <a:r>
              <a:rPr lang="en-US"/>
              <a:t>Cybersecurity</a:t>
            </a:r>
            <a:br>
              <a:rPr lang="en-US"/>
            </a:br>
            <a:r>
              <a:rPr lang="en-US"/>
              <a:t>Reimagined</a:t>
            </a:r>
            <a:endParaRPr lang="en-GB"/>
          </a:p>
        </p:txBody>
      </p:sp>
      <p:sp>
        <p:nvSpPr>
          <p:cNvPr id="3" name="Text Placeholder 2">
            <a:extLst>
              <a:ext uri="{FF2B5EF4-FFF2-40B4-BE49-F238E27FC236}">
                <a16:creationId xmlns:a16="http://schemas.microsoft.com/office/drawing/2014/main" id="{D5E8E303-8589-45A5-8328-F2221B828CD1}"/>
              </a:ext>
            </a:extLst>
          </p:cNvPr>
          <p:cNvSpPr>
            <a:spLocks noGrp="1"/>
          </p:cNvSpPr>
          <p:nvPr>
            <p:ph type="body" idx="1" hasCustomPrompt="1"/>
          </p:nvPr>
        </p:nvSpPr>
        <p:spPr>
          <a:xfrm>
            <a:off x="6685788" y="4114800"/>
            <a:ext cx="3790950" cy="1143000"/>
          </a:xfrm>
          <a:prstGeom prst="rect">
            <a:avLst/>
          </a:prstGeom>
        </p:spPr>
        <p:txBody>
          <a:bodyPr>
            <a:noAutofit/>
          </a:bodyPr>
          <a:lstStyle>
            <a:lvl1pPr marL="0" indent="0">
              <a:lnSpc>
                <a:spcPct val="9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p>
        </p:txBody>
      </p:sp>
      <p:pic>
        <p:nvPicPr>
          <p:cNvPr id="8" name="Picture 7">
            <a:extLst>
              <a:ext uri="{FF2B5EF4-FFF2-40B4-BE49-F238E27FC236}">
                <a16:creationId xmlns:a16="http://schemas.microsoft.com/office/drawing/2014/main" id="{D038F054-57BD-DD97-68C0-82F6BD4AD15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9100" y="6157934"/>
            <a:ext cx="1155700" cy="254000"/>
          </a:xfrm>
          <a:prstGeom prst="rect">
            <a:avLst/>
          </a:prstGeom>
        </p:spPr>
      </p:pic>
    </p:spTree>
    <p:extLst>
      <p:ext uri="{BB962C8B-B14F-4D97-AF65-F5344CB8AC3E}">
        <p14:creationId xmlns:p14="http://schemas.microsoft.com/office/powerpoint/2010/main" val="293486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B07FC7-F08E-C072-DD28-2A0DFC417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14034" y="5498123"/>
            <a:ext cx="2667000" cy="586154"/>
          </a:xfrm>
          <a:prstGeom prst="rect">
            <a:avLst/>
          </a:prstGeom>
        </p:spPr>
      </p:pic>
      <p:sp>
        <p:nvSpPr>
          <p:cNvPr id="10" name="Text Placeholder 4">
            <a:extLst>
              <a:ext uri="{FF2B5EF4-FFF2-40B4-BE49-F238E27FC236}">
                <a16:creationId xmlns:a16="http://schemas.microsoft.com/office/drawing/2014/main" id="{869D44A4-1D19-C253-A14A-C3642D35882F}"/>
              </a:ext>
            </a:extLst>
          </p:cNvPr>
          <p:cNvSpPr>
            <a:spLocks noGrp="1"/>
          </p:cNvSpPr>
          <p:nvPr>
            <p:ph type="body" sz="quarter" idx="12"/>
          </p:nvPr>
        </p:nvSpPr>
        <p:spPr>
          <a:xfrm>
            <a:off x="727710" y="5181600"/>
            <a:ext cx="3600450" cy="914400"/>
          </a:xfrm>
          <a:prstGeom prst="rect">
            <a:avLst/>
          </a:prstGeom>
        </p:spPr>
        <p:txBody>
          <a:bodyPr anchor="b" anchorCtr="0">
            <a:noAutofit/>
          </a:bodyPr>
          <a:lstStyle>
            <a:lvl1pPr>
              <a:lnSpc>
                <a:spcPct val="105000"/>
              </a:lnSpc>
              <a:spcBef>
                <a:spcPts val="0"/>
              </a:spcBef>
              <a:defRPr sz="1300" b="1">
                <a:solidFill>
                  <a:schemeClr val="tx1"/>
                </a:solidFill>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EF944839-17D3-A4AD-E431-6F34A777E06E}"/>
              </a:ext>
            </a:extLst>
          </p:cNvPr>
          <p:cNvSpPr>
            <a:spLocks noGrp="1"/>
          </p:cNvSpPr>
          <p:nvPr>
            <p:ph type="body" idx="1" hasCustomPrompt="1"/>
          </p:nvPr>
        </p:nvSpPr>
        <p:spPr>
          <a:xfrm>
            <a:off x="727711" y="3600450"/>
            <a:ext cx="4461806" cy="1409700"/>
          </a:xfrm>
          <a:prstGeom prst="rect">
            <a:avLst/>
          </a:prstGeom>
          <a:ln>
            <a:noFill/>
          </a:ln>
        </p:spPr>
        <p:txBody>
          <a:bodyPr>
            <a:noAutofit/>
          </a:bodyPr>
          <a:lstStyle>
            <a:lvl1pPr marL="0" indent="0">
              <a:lnSpc>
                <a:spcPct val="9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p>
        </p:txBody>
      </p:sp>
      <p:sp>
        <p:nvSpPr>
          <p:cNvPr id="15" name="Title 1">
            <a:extLst>
              <a:ext uri="{FF2B5EF4-FFF2-40B4-BE49-F238E27FC236}">
                <a16:creationId xmlns:a16="http://schemas.microsoft.com/office/drawing/2014/main" id="{CBC452B9-7C91-E160-8AFD-22AF3546D93A}"/>
              </a:ext>
            </a:extLst>
          </p:cNvPr>
          <p:cNvSpPr>
            <a:spLocks noGrp="1"/>
          </p:cNvSpPr>
          <p:nvPr>
            <p:ph type="ctrTitle" hasCustomPrompt="1"/>
          </p:nvPr>
        </p:nvSpPr>
        <p:spPr>
          <a:xfrm>
            <a:off x="727710" y="762000"/>
            <a:ext cx="7158990" cy="2694118"/>
          </a:xfrm>
          <a:prstGeom prst="rect">
            <a:avLst/>
          </a:prstGeom>
        </p:spPr>
        <p:txBody>
          <a:bodyPr anchor="b" anchorCtr="0">
            <a:noAutofit/>
          </a:bodyPr>
          <a:lstStyle>
            <a:lvl1pPr algn="l">
              <a:lnSpc>
                <a:spcPct val="80000"/>
              </a:lnSpc>
              <a:defRPr sz="5200" b="1" spc="-20" baseline="0">
                <a:solidFill>
                  <a:srgbClr val="6D2CA7"/>
                </a:solidFill>
              </a:defRPr>
            </a:lvl1pPr>
          </a:lstStyle>
          <a:p>
            <a:r>
              <a:rPr lang="en-US" dirty="0"/>
              <a:t>Presentation Title</a:t>
            </a:r>
            <a:endParaRPr lang="en-GB" dirty="0"/>
          </a:p>
        </p:txBody>
      </p:sp>
    </p:spTree>
    <p:extLst>
      <p:ext uri="{BB962C8B-B14F-4D97-AF65-F5344CB8AC3E}">
        <p14:creationId xmlns:p14="http://schemas.microsoft.com/office/powerpoint/2010/main" val="18996063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4E544BAF-F404-55CB-A694-5917FE629232}"/>
              </a:ext>
            </a:extLst>
          </p:cNvPr>
          <p:cNvSpPr>
            <a:spLocks noGrp="1"/>
          </p:cNvSpPr>
          <p:nvPr>
            <p:ph type="body" idx="1" hasCustomPrompt="1"/>
          </p:nvPr>
        </p:nvSpPr>
        <p:spPr>
          <a:xfrm>
            <a:off x="727711" y="3981450"/>
            <a:ext cx="4461806" cy="1409700"/>
          </a:xfrm>
          <a:prstGeom prst="rect">
            <a:avLst/>
          </a:prstGeom>
          <a:ln>
            <a:noFill/>
          </a:ln>
        </p:spPr>
        <p:txBody>
          <a:bodyPr>
            <a:normAutofit/>
          </a:bodyPr>
          <a:lstStyle>
            <a:lvl1pPr marL="0" indent="0">
              <a:lnSpc>
                <a:spcPct val="9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Lorem ipsum dolor sit </a:t>
            </a:r>
            <a:r>
              <a:rPr lang="en-US" err="1"/>
              <a:t>amet</a:t>
            </a:r>
            <a:r>
              <a:rPr lang="en-US"/>
              <a:t>, </a:t>
            </a:r>
            <a:r>
              <a:rPr lang="en-US" err="1"/>
              <a:t>ctetuer</a:t>
            </a:r>
            <a:r>
              <a:rPr lang="en-US"/>
              <a:t> </a:t>
            </a:r>
            <a:r>
              <a:rPr lang="en-US" err="1"/>
              <a:t>adipiscing</a:t>
            </a:r>
            <a:r>
              <a:rPr lang="en-US"/>
              <a:t> </a:t>
            </a:r>
            <a:r>
              <a:rPr lang="en-US" err="1"/>
              <a:t>elit</a:t>
            </a:r>
            <a:r>
              <a:rPr lang="en-US"/>
              <a:t>, sed diam. </a:t>
            </a:r>
          </a:p>
        </p:txBody>
      </p:sp>
      <p:sp>
        <p:nvSpPr>
          <p:cNvPr id="9" name="Title 1">
            <a:extLst>
              <a:ext uri="{FF2B5EF4-FFF2-40B4-BE49-F238E27FC236}">
                <a16:creationId xmlns:a16="http://schemas.microsoft.com/office/drawing/2014/main" id="{AAFFC5DA-6078-DCB8-1967-5688D3CB0B94}"/>
              </a:ext>
            </a:extLst>
          </p:cNvPr>
          <p:cNvSpPr>
            <a:spLocks noGrp="1"/>
          </p:cNvSpPr>
          <p:nvPr>
            <p:ph type="title" hasCustomPrompt="1"/>
          </p:nvPr>
        </p:nvSpPr>
        <p:spPr>
          <a:xfrm>
            <a:off x="728898" y="1155915"/>
            <a:ext cx="5252802" cy="2654085"/>
          </a:xfrm>
          <a:prstGeom prst="rect">
            <a:avLst/>
          </a:prstGeom>
        </p:spPr>
        <p:txBody>
          <a:bodyPr lIns="91440" tIns="0" rIns="0" bIns="45720" anchor="b" anchorCtr="0">
            <a:normAutofit/>
          </a:bodyPr>
          <a:lstStyle>
            <a:lvl1pPr>
              <a:lnSpc>
                <a:spcPct val="80000"/>
              </a:lnSpc>
              <a:defRPr sz="5200" b="1" spc="0" baseline="0">
                <a:solidFill>
                  <a:schemeClr val="bg1"/>
                </a:solidFill>
              </a:defRPr>
            </a:lvl1pPr>
          </a:lstStyle>
          <a:p>
            <a:r>
              <a:rPr lang="en-US"/>
              <a:t>Cybersecurity</a:t>
            </a:r>
            <a:br>
              <a:rPr lang="en-US"/>
            </a:br>
            <a:r>
              <a:rPr lang="en-US"/>
              <a:t>Reimagined</a:t>
            </a:r>
            <a:endParaRPr lang="en-GB"/>
          </a:p>
        </p:txBody>
      </p:sp>
      <p:pic>
        <p:nvPicPr>
          <p:cNvPr id="12" name="Picture 11">
            <a:extLst>
              <a:ext uri="{FF2B5EF4-FFF2-40B4-BE49-F238E27FC236}">
                <a16:creationId xmlns:a16="http://schemas.microsoft.com/office/drawing/2014/main" id="{D58BF391-ADF7-D283-D23E-823B5E212D3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9100" y="6157934"/>
            <a:ext cx="1155700" cy="254000"/>
          </a:xfrm>
          <a:prstGeom prst="rect">
            <a:avLst/>
          </a:prstGeom>
        </p:spPr>
      </p:pic>
    </p:spTree>
    <p:extLst>
      <p:ext uri="{BB962C8B-B14F-4D97-AF65-F5344CB8AC3E}">
        <p14:creationId xmlns:p14="http://schemas.microsoft.com/office/powerpoint/2010/main" val="3934410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mage slide - 3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7CBE8B5-B4B9-8A6C-206A-802464861C6C}"/>
              </a:ext>
            </a:extLst>
          </p:cNvPr>
          <p:cNvSpPr/>
          <p:nvPr userDrawn="1"/>
        </p:nvSpPr>
        <p:spPr>
          <a:xfrm>
            <a:off x="457200" y="1365587"/>
            <a:ext cx="5837785" cy="4351160"/>
          </a:xfrm>
          <a:prstGeom prst="roundRect">
            <a:avLst>
              <a:gd name="adj" fmla="val 652"/>
            </a:avLst>
          </a:prstGeom>
          <a:solidFill>
            <a:srgbClr val="F2F0F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01FB808-2A62-D66B-C07B-7E8C244C07D9}"/>
              </a:ext>
            </a:extLst>
          </p:cNvPr>
          <p:cNvSpPr>
            <a:spLocks noGrp="1"/>
          </p:cNvSpPr>
          <p:nvPr>
            <p:ph type="title" hasCustomPrompt="1"/>
          </p:nvPr>
        </p:nvSpPr>
        <p:spPr>
          <a:xfrm>
            <a:off x="7159153" y="1562100"/>
            <a:ext cx="4598225" cy="2381250"/>
          </a:xfrm>
          <a:prstGeom prst="rect">
            <a:avLst/>
          </a:prstGeom>
        </p:spPr>
        <p:txBody>
          <a:bodyPr lIns="91440" tIns="0" rIns="0" bIns="45720" anchor="b" anchorCtr="0">
            <a:normAutofit/>
          </a:bodyPr>
          <a:lstStyle>
            <a:lvl1pPr>
              <a:lnSpc>
                <a:spcPct val="80000"/>
              </a:lnSpc>
              <a:defRPr sz="5200" b="1" spc="0" baseline="0">
                <a:solidFill>
                  <a:srgbClr val="6D2CA7"/>
                </a:solidFill>
              </a:defRPr>
            </a:lvl1pPr>
          </a:lstStyle>
          <a:p>
            <a:r>
              <a:rPr lang="en-US"/>
              <a:t>Cybersecurity</a:t>
            </a:r>
            <a:br>
              <a:rPr lang="en-US"/>
            </a:br>
            <a:r>
              <a:rPr lang="en-US"/>
              <a:t>Reimagined</a:t>
            </a:r>
            <a:endParaRPr lang="en-GB"/>
          </a:p>
        </p:txBody>
      </p:sp>
      <p:sp>
        <p:nvSpPr>
          <p:cNvPr id="8" name="Text Placeholder 2">
            <a:extLst>
              <a:ext uri="{FF2B5EF4-FFF2-40B4-BE49-F238E27FC236}">
                <a16:creationId xmlns:a16="http://schemas.microsoft.com/office/drawing/2014/main" id="{AD15B942-1F83-0BD3-0950-DE33BD18CB64}"/>
              </a:ext>
            </a:extLst>
          </p:cNvPr>
          <p:cNvSpPr>
            <a:spLocks noGrp="1"/>
          </p:cNvSpPr>
          <p:nvPr>
            <p:ph type="body" idx="1" hasCustomPrompt="1"/>
          </p:nvPr>
        </p:nvSpPr>
        <p:spPr>
          <a:xfrm>
            <a:off x="7159153" y="4114800"/>
            <a:ext cx="3790950" cy="1143000"/>
          </a:xfrm>
          <a:prstGeom prst="rect">
            <a:avLst/>
          </a:prstGeom>
        </p:spPr>
        <p:txBody>
          <a:bodyPr lIns="137160">
            <a:normAutofit/>
          </a:bodyPr>
          <a:lstStyle>
            <a:lvl1pPr marL="0" indent="0">
              <a:lnSpc>
                <a:spcPct val="9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Lorem ipsum dolor sit </a:t>
            </a:r>
            <a:r>
              <a:rPr lang="en-US" err="1"/>
              <a:t>amet</a:t>
            </a:r>
            <a:r>
              <a:rPr lang="en-US"/>
              <a:t>, </a:t>
            </a:r>
            <a:r>
              <a:rPr lang="en-US" err="1"/>
              <a:t>ctetuer</a:t>
            </a:r>
            <a:r>
              <a:rPr lang="en-US"/>
              <a:t> </a:t>
            </a:r>
            <a:r>
              <a:rPr lang="en-US" err="1"/>
              <a:t>adipiscing</a:t>
            </a:r>
            <a:r>
              <a:rPr lang="en-US"/>
              <a:t> </a:t>
            </a:r>
            <a:r>
              <a:rPr lang="en-US" err="1"/>
              <a:t>elit</a:t>
            </a:r>
            <a:r>
              <a:rPr lang="en-US"/>
              <a:t>, sed diam. </a:t>
            </a:r>
          </a:p>
        </p:txBody>
      </p:sp>
      <p:pic>
        <p:nvPicPr>
          <p:cNvPr id="23" name="Picture 22">
            <a:extLst>
              <a:ext uri="{FF2B5EF4-FFF2-40B4-BE49-F238E27FC236}">
                <a16:creationId xmlns:a16="http://schemas.microsoft.com/office/drawing/2014/main" id="{A0D4A8C7-2007-5ABB-8EDF-1702E758A36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
        <p:nvSpPr>
          <p:cNvPr id="3" name="Picture Placeholder 2">
            <a:extLst>
              <a:ext uri="{FF2B5EF4-FFF2-40B4-BE49-F238E27FC236}">
                <a16:creationId xmlns:a16="http://schemas.microsoft.com/office/drawing/2014/main" id="{E51EE27A-26F4-0E49-70C0-09604739971E}"/>
              </a:ext>
            </a:extLst>
          </p:cNvPr>
          <p:cNvSpPr>
            <a:spLocks noGrp="1"/>
          </p:cNvSpPr>
          <p:nvPr>
            <p:ph type="pic" sz="quarter" idx="12"/>
          </p:nvPr>
        </p:nvSpPr>
        <p:spPr>
          <a:xfrm>
            <a:off x="631173" y="1873813"/>
            <a:ext cx="1758081" cy="4139073"/>
          </a:xfrm>
          <a:prstGeom prst="roundRect">
            <a:avLst>
              <a:gd name="adj" fmla="val 2543"/>
            </a:avLst>
          </a:prstGeom>
          <a:blipFill dpi="0" rotWithShape="0">
            <a:blip r:embed="rId4" cstate="screen">
              <a:extLst>
                <a:ext uri="{28A0092B-C50C-407E-A947-70E740481C1C}">
                  <a14:useLocalDpi xmlns:a14="http://schemas.microsoft.com/office/drawing/2010/main"/>
                </a:ext>
              </a:extLst>
            </a:blip>
            <a:srcRect/>
            <a:stretch>
              <a:fillRect/>
            </a:stretch>
          </a:blipFill>
          <a:ln>
            <a:noFill/>
          </a:ln>
          <a:effectLst>
            <a:outerShdw blurRad="431322" dist="113931" dir="2700000" algn="tl" rotWithShape="0">
              <a:srgbClr val="6D2CA7">
                <a:alpha val="46460"/>
              </a:srgbClr>
            </a:outerShdw>
          </a:effectLst>
        </p:spPr>
        <p:txBody>
          <a:bodyPr anchor="ctr" anchorCtr="1">
            <a:normAutofit/>
          </a:bodyPr>
          <a:lstStyle>
            <a:lvl1pPr>
              <a:defRPr sz="2000">
                <a:solidFill>
                  <a:schemeClr val="bg1"/>
                </a:solidFill>
              </a:defRPr>
            </a:lvl1pPr>
          </a:lstStyle>
          <a:p>
            <a:endParaRPr lang="en-US"/>
          </a:p>
        </p:txBody>
      </p:sp>
      <p:sp>
        <p:nvSpPr>
          <p:cNvPr id="4" name="Picture Placeholder 2">
            <a:extLst>
              <a:ext uri="{FF2B5EF4-FFF2-40B4-BE49-F238E27FC236}">
                <a16:creationId xmlns:a16="http://schemas.microsoft.com/office/drawing/2014/main" id="{63DF1636-D1F0-EF20-EEE2-00AAA2A33983}"/>
              </a:ext>
            </a:extLst>
          </p:cNvPr>
          <p:cNvSpPr>
            <a:spLocks noGrp="1"/>
          </p:cNvSpPr>
          <p:nvPr>
            <p:ph type="pic" sz="quarter" idx="13"/>
          </p:nvPr>
        </p:nvSpPr>
        <p:spPr>
          <a:xfrm>
            <a:off x="2498945" y="1523618"/>
            <a:ext cx="1758081" cy="4139073"/>
          </a:xfrm>
          <a:prstGeom prst="roundRect">
            <a:avLst>
              <a:gd name="adj" fmla="val 2543"/>
            </a:avLst>
          </a:prstGeom>
          <a:blipFill dpi="0" rotWithShape="0">
            <a:blip r:embed="rId5" cstate="screen">
              <a:extLst>
                <a:ext uri="{28A0092B-C50C-407E-A947-70E740481C1C}">
                  <a14:useLocalDpi xmlns:a14="http://schemas.microsoft.com/office/drawing/2010/main"/>
                </a:ext>
              </a:extLst>
            </a:blip>
            <a:srcRect/>
            <a:stretch>
              <a:fillRect/>
            </a:stretch>
          </a:blipFill>
          <a:ln>
            <a:noFill/>
          </a:ln>
          <a:effectLst>
            <a:outerShdw blurRad="431322" dist="113931" dir="2700000" algn="tl" rotWithShape="0">
              <a:srgbClr val="6D2CA7">
                <a:alpha val="46460"/>
              </a:srgbClr>
            </a:outerShdw>
          </a:effectLst>
        </p:spPr>
        <p:txBody>
          <a:bodyPr anchor="ctr" anchorCtr="1">
            <a:normAutofit/>
          </a:bodyPr>
          <a:lstStyle>
            <a:lvl1pPr>
              <a:defRPr sz="2000">
                <a:solidFill>
                  <a:schemeClr val="bg1"/>
                </a:solidFill>
              </a:defRPr>
            </a:lvl1pPr>
          </a:lstStyle>
          <a:p>
            <a:endParaRPr lang="en-US"/>
          </a:p>
        </p:txBody>
      </p:sp>
      <p:sp>
        <p:nvSpPr>
          <p:cNvPr id="5" name="Picture Placeholder 2">
            <a:extLst>
              <a:ext uri="{FF2B5EF4-FFF2-40B4-BE49-F238E27FC236}">
                <a16:creationId xmlns:a16="http://schemas.microsoft.com/office/drawing/2014/main" id="{26C7FCF5-7BF0-2B5C-767D-1FD14F9F5C6D}"/>
              </a:ext>
            </a:extLst>
          </p:cNvPr>
          <p:cNvSpPr>
            <a:spLocks noGrp="1"/>
          </p:cNvSpPr>
          <p:nvPr>
            <p:ph type="pic" sz="quarter" idx="16"/>
          </p:nvPr>
        </p:nvSpPr>
        <p:spPr>
          <a:xfrm>
            <a:off x="4360779" y="765162"/>
            <a:ext cx="1758081" cy="4139073"/>
          </a:xfrm>
          <a:prstGeom prst="roundRect">
            <a:avLst>
              <a:gd name="adj" fmla="val 2543"/>
            </a:avLst>
          </a:prstGeom>
          <a:blipFill dpi="0" rotWithShape="0">
            <a:blip r:embed="rId6" cstate="screen">
              <a:extLst>
                <a:ext uri="{28A0092B-C50C-407E-A947-70E740481C1C}">
                  <a14:useLocalDpi xmlns:a14="http://schemas.microsoft.com/office/drawing/2010/main"/>
                </a:ext>
              </a:extLst>
            </a:blip>
            <a:srcRect/>
            <a:stretch>
              <a:fillRect/>
            </a:stretch>
          </a:blipFill>
          <a:ln>
            <a:noFill/>
          </a:ln>
          <a:effectLst>
            <a:outerShdw blurRad="431322" dist="113931" dir="2700000" algn="tl" rotWithShape="0">
              <a:srgbClr val="6D2CA7">
                <a:alpha val="46460"/>
              </a:srgbClr>
            </a:outerShdw>
          </a:effectLst>
        </p:spPr>
        <p:txBody>
          <a:bodyPr anchor="ctr" anchorCtr="1">
            <a:normAutofit/>
          </a:bodyPr>
          <a:lstStyle>
            <a:lvl1pPr>
              <a:defRPr sz="2000">
                <a:solidFill>
                  <a:schemeClr val="bg1"/>
                </a:solidFill>
              </a:defRPr>
            </a:lvl1pPr>
          </a:lstStyle>
          <a:p>
            <a:endParaRPr lang="en-US" dirty="0"/>
          </a:p>
        </p:txBody>
      </p:sp>
    </p:spTree>
    <p:extLst>
      <p:ext uri="{BB962C8B-B14F-4D97-AF65-F5344CB8AC3E}">
        <p14:creationId xmlns:p14="http://schemas.microsoft.com/office/powerpoint/2010/main" val="2642817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mage slide - 3 horizont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7CBE8B5-B4B9-8A6C-206A-802464861C6C}"/>
              </a:ext>
            </a:extLst>
          </p:cNvPr>
          <p:cNvSpPr/>
          <p:nvPr userDrawn="1"/>
        </p:nvSpPr>
        <p:spPr>
          <a:xfrm rot="5400000">
            <a:off x="594360" y="1251287"/>
            <a:ext cx="5837785" cy="4351160"/>
          </a:xfrm>
          <a:prstGeom prst="roundRect">
            <a:avLst>
              <a:gd name="adj" fmla="val 652"/>
            </a:avLst>
          </a:prstGeom>
          <a:solidFill>
            <a:srgbClr val="F2F0F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a:extLst>
              <a:ext uri="{FF2B5EF4-FFF2-40B4-BE49-F238E27FC236}">
                <a16:creationId xmlns:a16="http://schemas.microsoft.com/office/drawing/2014/main" id="{3C7AE233-4AD0-C41C-5366-02ABB09B2C69}"/>
              </a:ext>
            </a:extLst>
          </p:cNvPr>
          <p:cNvSpPr>
            <a:spLocks noGrp="1"/>
          </p:cNvSpPr>
          <p:nvPr>
            <p:ph type="pic" sz="quarter" idx="17"/>
          </p:nvPr>
        </p:nvSpPr>
        <p:spPr>
          <a:xfrm>
            <a:off x="1856909" y="2541645"/>
            <a:ext cx="4139073" cy="1758082"/>
          </a:xfrm>
          <a:prstGeom prst="roundRect">
            <a:avLst>
              <a:gd name="adj" fmla="val 2543"/>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431322" dist="113931" dir="2700000" algn="tl" rotWithShape="0">
              <a:srgbClr val="6D2CA7">
                <a:alpha val="46460"/>
              </a:srgbClr>
            </a:outerShdw>
          </a:effectLst>
        </p:spPr>
        <p:txBody>
          <a:bodyPr anchor="ctr" anchorCtr="1">
            <a:normAutofit/>
          </a:bodyPr>
          <a:lstStyle>
            <a:lvl1pPr>
              <a:defRPr sz="2400">
                <a:solidFill>
                  <a:schemeClr val="bg1"/>
                </a:solidFill>
              </a:defRPr>
            </a:lvl1pPr>
          </a:lstStyle>
          <a:p>
            <a:endParaRPr lang="en-US"/>
          </a:p>
        </p:txBody>
      </p:sp>
      <p:sp>
        <p:nvSpPr>
          <p:cNvPr id="12" name="Picture Placeholder 2">
            <a:extLst>
              <a:ext uri="{FF2B5EF4-FFF2-40B4-BE49-F238E27FC236}">
                <a16:creationId xmlns:a16="http://schemas.microsoft.com/office/drawing/2014/main" id="{A0D696A8-4880-6BA2-8898-842D8C69429E}"/>
              </a:ext>
            </a:extLst>
          </p:cNvPr>
          <p:cNvSpPr>
            <a:spLocks noGrp="1"/>
          </p:cNvSpPr>
          <p:nvPr>
            <p:ph type="pic" sz="quarter" idx="18"/>
          </p:nvPr>
        </p:nvSpPr>
        <p:spPr>
          <a:xfrm>
            <a:off x="457200" y="614160"/>
            <a:ext cx="4139073" cy="1758082"/>
          </a:xfrm>
          <a:prstGeom prst="roundRect">
            <a:avLst>
              <a:gd name="adj" fmla="val 2543"/>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431322" dist="113931" dir="2700000" algn="tl" rotWithShape="0">
              <a:srgbClr val="6D2CA7">
                <a:alpha val="46460"/>
              </a:srgbClr>
            </a:outerShdw>
          </a:effectLst>
        </p:spPr>
        <p:txBody>
          <a:bodyPr anchor="ctr" anchorCtr="1">
            <a:normAutofit/>
          </a:bodyPr>
          <a:lstStyle>
            <a:lvl1pPr>
              <a:defRPr sz="2400">
                <a:solidFill>
                  <a:schemeClr val="bg1"/>
                </a:solidFill>
              </a:defRPr>
            </a:lvl1pPr>
          </a:lstStyle>
          <a:p>
            <a:endParaRPr lang="en-US"/>
          </a:p>
        </p:txBody>
      </p:sp>
      <p:sp>
        <p:nvSpPr>
          <p:cNvPr id="13" name="Picture Placeholder 2">
            <a:extLst>
              <a:ext uri="{FF2B5EF4-FFF2-40B4-BE49-F238E27FC236}">
                <a16:creationId xmlns:a16="http://schemas.microsoft.com/office/drawing/2014/main" id="{40F70B8F-AEE0-1346-73C4-B1E2CD0A2A9B}"/>
              </a:ext>
            </a:extLst>
          </p:cNvPr>
          <p:cNvSpPr>
            <a:spLocks noGrp="1"/>
          </p:cNvSpPr>
          <p:nvPr>
            <p:ph type="pic" sz="quarter" idx="19"/>
          </p:nvPr>
        </p:nvSpPr>
        <p:spPr>
          <a:xfrm>
            <a:off x="457200" y="4464942"/>
            <a:ext cx="4139073" cy="1758082"/>
          </a:xfrm>
          <a:prstGeom prst="roundRect">
            <a:avLst>
              <a:gd name="adj" fmla="val 2543"/>
            </a:avLst>
          </a:prstGeom>
          <a:blipFill>
            <a:blip r:embed="rId5" cstate="screen">
              <a:extLst>
                <a:ext uri="{28A0092B-C50C-407E-A947-70E740481C1C}">
                  <a14:useLocalDpi xmlns:a14="http://schemas.microsoft.com/office/drawing/2010/main"/>
                </a:ext>
              </a:extLst>
            </a:blip>
            <a:srcRect/>
            <a:stretch>
              <a:fillRect/>
            </a:stretch>
          </a:blipFill>
          <a:ln>
            <a:noFill/>
          </a:ln>
          <a:effectLst>
            <a:outerShdw blurRad="431322" dist="113931" dir="2700000" algn="tl" rotWithShape="0">
              <a:srgbClr val="6D2CA7">
                <a:alpha val="46460"/>
              </a:srgbClr>
            </a:outerShdw>
          </a:effectLst>
        </p:spPr>
        <p:txBody>
          <a:bodyPr anchor="ctr" anchorCtr="1">
            <a:normAutofit/>
          </a:bodyPr>
          <a:lstStyle>
            <a:lvl1pPr>
              <a:defRPr sz="2400">
                <a:solidFill>
                  <a:schemeClr val="bg1"/>
                </a:solidFill>
              </a:defRPr>
            </a:lvl1pPr>
          </a:lstStyle>
          <a:p>
            <a:endParaRPr lang="en-US"/>
          </a:p>
        </p:txBody>
      </p:sp>
      <p:sp>
        <p:nvSpPr>
          <p:cNvPr id="6" name="Title 1">
            <a:extLst>
              <a:ext uri="{FF2B5EF4-FFF2-40B4-BE49-F238E27FC236}">
                <a16:creationId xmlns:a16="http://schemas.microsoft.com/office/drawing/2014/main" id="{301FB808-2A62-D66B-C07B-7E8C244C07D9}"/>
              </a:ext>
            </a:extLst>
          </p:cNvPr>
          <p:cNvSpPr>
            <a:spLocks noGrp="1"/>
          </p:cNvSpPr>
          <p:nvPr>
            <p:ph type="title" hasCustomPrompt="1"/>
          </p:nvPr>
        </p:nvSpPr>
        <p:spPr>
          <a:xfrm>
            <a:off x="7159153" y="1562100"/>
            <a:ext cx="4598225" cy="2381250"/>
          </a:xfrm>
          <a:prstGeom prst="rect">
            <a:avLst/>
          </a:prstGeom>
        </p:spPr>
        <p:txBody>
          <a:bodyPr lIns="91440" tIns="0" rIns="0" bIns="45720" anchor="b" anchorCtr="0">
            <a:normAutofit/>
          </a:bodyPr>
          <a:lstStyle>
            <a:lvl1pPr>
              <a:lnSpc>
                <a:spcPct val="80000"/>
              </a:lnSpc>
              <a:defRPr sz="5200" b="1" spc="0" baseline="0">
                <a:solidFill>
                  <a:srgbClr val="6D2CA7"/>
                </a:solidFill>
              </a:defRPr>
            </a:lvl1pPr>
          </a:lstStyle>
          <a:p>
            <a:r>
              <a:rPr lang="en-US"/>
              <a:t>Cybersecurity</a:t>
            </a:r>
            <a:br>
              <a:rPr lang="en-US"/>
            </a:br>
            <a:r>
              <a:rPr lang="en-US"/>
              <a:t>Reimagined</a:t>
            </a:r>
            <a:endParaRPr lang="en-GB"/>
          </a:p>
        </p:txBody>
      </p:sp>
      <p:sp>
        <p:nvSpPr>
          <p:cNvPr id="8" name="Text Placeholder 2">
            <a:extLst>
              <a:ext uri="{FF2B5EF4-FFF2-40B4-BE49-F238E27FC236}">
                <a16:creationId xmlns:a16="http://schemas.microsoft.com/office/drawing/2014/main" id="{AD15B942-1F83-0BD3-0950-DE33BD18CB64}"/>
              </a:ext>
            </a:extLst>
          </p:cNvPr>
          <p:cNvSpPr>
            <a:spLocks noGrp="1"/>
          </p:cNvSpPr>
          <p:nvPr>
            <p:ph type="body" idx="1" hasCustomPrompt="1"/>
          </p:nvPr>
        </p:nvSpPr>
        <p:spPr>
          <a:xfrm>
            <a:off x="7159153" y="4114800"/>
            <a:ext cx="3790950" cy="1143000"/>
          </a:xfrm>
          <a:prstGeom prst="rect">
            <a:avLst/>
          </a:prstGeom>
        </p:spPr>
        <p:txBody>
          <a:bodyPr lIns="137160">
            <a:normAutofit/>
          </a:bodyPr>
          <a:lstStyle>
            <a:lvl1pPr marL="0" indent="0">
              <a:lnSpc>
                <a:spcPct val="9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Lorem ipsum dolor sit </a:t>
            </a:r>
            <a:r>
              <a:rPr lang="en-US" err="1"/>
              <a:t>amet</a:t>
            </a:r>
            <a:r>
              <a:rPr lang="en-US"/>
              <a:t>, </a:t>
            </a:r>
            <a:r>
              <a:rPr lang="en-US" err="1"/>
              <a:t>ctetuer</a:t>
            </a:r>
            <a:r>
              <a:rPr lang="en-US"/>
              <a:t> </a:t>
            </a:r>
            <a:r>
              <a:rPr lang="en-US" err="1"/>
              <a:t>adipiscing</a:t>
            </a:r>
            <a:r>
              <a:rPr lang="en-US"/>
              <a:t> </a:t>
            </a:r>
            <a:r>
              <a:rPr lang="en-US" err="1"/>
              <a:t>elit</a:t>
            </a:r>
            <a:r>
              <a:rPr lang="en-US"/>
              <a:t>, sed diam. </a:t>
            </a:r>
          </a:p>
        </p:txBody>
      </p:sp>
      <p:pic>
        <p:nvPicPr>
          <p:cNvPr id="23" name="Picture 22">
            <a:extLst>
              <a:ext uri="{FF2B5EF4-FFF2-40B4-BE49-F238E27FC236}">
                <a16:creationId xmlns:a16="http://schemas.microsoft.com/office/drawing/2014/main" id="{A0D4A8C7-2007-5ABB-8EDF-1702E758A36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679566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age slide - 2 Overla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1013141F-4E1A-C34B-561B-260EC8CD37BC}"/>
              </a:ext>
            </a:extLst>
          </p:cNvPr>
          <p:cNvSpPr/>
          <p:nvPr userDrawn="1"/>
        </p:nvSpPr>
        <p:spPr>
          <a:xfrm>
            <a:off x="793757" y="2612922"/>
            <a:ext cx="4239091" cy="2620527"/>
          </a:xfrm>
          <a:prstGeom prst="roundRect">
            <a:avLst>
              <a:gd name="adj" fmla="val 652"/>
            </a:avLst>
          </a:prstGeom>
          <a:solidFill>
            <a:srgbClr val="F2F0F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01FB808-2A62-D66B-C07B-7E8C244C07D9}"/>
              </a:ext>
            </a:extLst>
          </p:cNvPr>
          <p:cNvSpPr>
            <a:spLocks noGrp="1"/>
          </p:cNvSpPr>
          <p:nvPr>
            <p:ph type="title" hasCustomPrompt="1"/>
          </p:nvPr>
        </p:nvSpPr>
        <p:spPr>
          <a:xfrm>
            <a:off x="7159153" y="1735983"/>
            <a:ext cx="4598225" cy="2381250"/>
          </a:xfrm>
          <a:prstGeom prst="rect">
            <a:avLst/>
          </a:prstGeom>
        </p:spPr>
        <p:txBody>
          <a:bodyPr lIns="91440" tIns="0" rIns="0" bIns="45720" anchor="b" anchorCtr="0">
            <a:normAutofit/>
          </a:bodyPr>
          <a:lstStyle>
            <a:lvl1pPr>
              <a:lnSpc>
                <a:spcPct val="80000"/>
              </a:lnSpc>
              <a:defRPr sz="5200" b="1" spc="0" baseline="0">
                <a:solidFill>
                  <a:srgbClr val="6D2CA7"/>
                </a:solidFill>
              </a:defRPr>
            </a:lvl1pPr>
          </a:lstStyle>
          <a:p>
            <a:r>
              <a:rPr lang="en-US"/>
              <a:t>Cybersecurity</a:t>
            </a:r>
            <a:br>
              <a:rPr lang="en-US"/>
            </a:br>
            <a:r>
              <a:rPr lang="en-US"/>
              <a:t>Reimagined</a:t>
            </a:r>
            <a:endParaRPr lang="en-GB"/>
          </a:p>
        </p:txBody>
      </p:sp>
      <p:sp>
        <p:nvSpPr>
          <p:cNvPr id="8" name="Text Placeholder 2">
            <a:extLst>
              <a:ext uri="{FF2B5EF4-FFF2-40B4-BE49-F238E27FC236}">
                <a16:creationId xmlns:a16="http://schemas.microsoft.com/office/drawing/2014/main" id="{AD15B942-1F83-0BD3-0950-DE33BD18CB64}"/>
              </a:ext>
            </a:extLst>
          </p:cNvPr>
          <p:cNvSpPr>
            <a:spLocks noGrp="1"/>
          </p:cNvSpPr>
          <p:nvPr>
            <p:ph type="body" idx="1" hasCustomPrompt="1"/>
          </p:nvPr>
        </p:nvSpPr>
        <p:spPr>
          <a:xfrm>
            <a:off x="7159153" y="4288683"/>
            <a:ext cx="3790950" cy="1143000"/>
          </a:xfrm>
          <a:prstGeom prst="rect">
            <a:avLst/>
          </a:prstGeom>
        </p:spPr>
        <p:txBody>
          <a:bodyPr lIns="137160">
            <a:normAutofit/>
          </a:bodyPr>
          <a:lstStyle>
            <a:lvl1pPr marL="0" indent="0">
              <a:lnSpc>
                <a:spcPct val="9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Lorem ipsum dolor sit </a:t>
            </a:r>
            <a:r>
              <a:rPr lang="en-US" err="1"/>
              <a:t>amet</a:t>
            </a:r>
            <a:r>
              <a:rPr lang="en-US"/>
              <a:t>, </a:t>
            </a:r>
            <a:r>
              <a:rPr lang="en-US" err="1"/>
              <a:t>ctetuer</a:t>
            </a:r>
            <a:r>
              <a:rPr lang="en-US"/>
              <a:t> </a:t>
            </a:r>
            <a:r>
              <a:rPr lang="en-US" err="1"/>
              <a:t>adipiscing</a:t>
            </a:r>
            <a:r>
              <a:rPr lang="en-US"/>
              <a:t> </a:t>
            </a:r>
            <a:r>
              <a:rPr lang="en-US" err="1"/>
              <a:t>elit</a:t>
            </a:r>
            <a:r>
              <a:rPr lang="en-US"/>
              <a:t>, sed diam. </a:t>
            </a:r>
          </a:p>
        </p:txBody>
      </p:sp>
      <p:sp>
        <p:nvSpPr>
          <p:cNvPr id="9" name="Picture Placeholder 2">
            <a:extLst>
              <a:ext uri="{FF2B5EF4-FFF2-40B4-BE49-F238E27FC236}">
                <a16:creationId xmlns:a16="http://schemas.microsoft.com/office/drawing/2014/main" id="{DCF36C31-553E-052D-B00A-1B44DAD7A55E}"/>
              </a:ext>
            </a:extLst>
          </p:cNvPr>
          <p:cNvSpPr>
            <a:spLocks noGrp="1"/>
          </p:cNvSpPr>
          <p:nvPr>
            <p:ph type="pic" sz="quarter" idx="17"/>
          </p:nvPr>
        </p:nvSpPr>
        <p:spPr>
          <a:xfrm>
            <a:off x="457200" y="1267660"/>
            <a:ext cx="4239091" cy="2620527"/>
          </a:xfrm>
          <a:prstGeom prst="roundRect">
            <a:avLst>
              <a:gd name="adj" fmla="val 2543"/>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431322" dist="113931" dir="2700000" algn="tl" rotWithShape="0">
              <a:srgbClr val="6D2CA7">
                <a:alpha val="46460"/>
              </a:srgbClr>
            </a:outerShdw>
          </a:effectLst>
        </p:spPr>
        <p:txBody>
          <a:bodyPr anchor="ctr" anchorCtr="1">
            <a:normAutofit/>
          </a:bodyPr>
          <a:lstStyle>
            <a:lvl1pPr>
              <a:defRPr sz="2400">
                <a:solidFill>
                  <a:schemeClr val="bg1"/>
                </a:solidFill>
              </a:defRPr>
            </a:lvl1pPr>
          </a:lstStyle>
          <a:p>
            <a:endParaRPr lang="en-US"/>
          </a:p>
        </p:txBody>
      </p:sp>
      <p:sp>
        <p:nvSpPr>
          <p:cNvPr id="20" name="Picture Placeholder 2">
            <a:extLst>
              <a:ext uri="{FF2B5EF4-FFF2-40B4-BE49-F238E27FC236}">
                <a16:creationId xmlns:a16="http://schemas.microsoft.com/office/drawing/2014/main" id="{99FC9094-47F4-8BDB-EC4F-9D03EA88A4C6}"/>
              </a:ext>
            </a:extLst>
          </p:cNvPr>
          <p:cNvSpPr>
            <a:spLocks noGrp="1"/>
          </p:cNvSpPr>
          <p:nvPr>
            <p:ph type="pic" sz="quarter" idx="16"/>
          </p:nvPr>
        </p:nvSpPr>
        <p:spPr>
          <a:xfrm>
            <a:off x="2015655" y="2929483"/>
            <a:ext cx="4239091" cy="2620527"/>
          </a:xfrm>
          <a:prstGeom prst="roundRect">
            <a:avLst>
              <a:gd name="adj" fmla="val 2543"/>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431322" dist="113931" dir="2700000" algn="tl" rotWithShape="0">
              <a:srgbClr val="6D2CA7">
                <a:alpha val="46460"/>
              </a:srgbClr>
            </a:outerShdw>
          </a:effectLst>
        </p:spPr>
        <p:txBody>
          <a:bodyPr anchor="ctr" anchorCtr="1">
            <a:normAutofit/>
          </a:bodyPr>
          <a:lstStyle>
            <a:lvl1pPr>
              <a:defRPr sz="2400">
                <a:solidFill>
                  <a:schemeClr val="bg1"/>
                </a:solidFill>
              </a:defRPr>
            </a:lvl1pPr>
          </a:lstStyle>
          <a:p>
            <a:endParaRPr lang="en-US"/>
          </a:p>
        </p:txBody>
      </p:sp>
      <p:pic>
        <p:nvPicPr>
          <p:cNvPr id="21" name="Picture 20">
            <a:extLst>
              <a:ext uri="{FF2B5EF4-FFF2-40B4-BE49-F238E27FC236}">
                <a16:creationId xmlns:a16="http://schemas.microsoft.com/office/drawing/2014/main" id="{4CB31B7D-74AC-ACC3-4ABD-EF20AB2181E2}"/>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21501127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age slid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1FB808-2A62-D66B-C07B-7E8C244C07D9}"/>
              </a:ext>
            </a:extLst>
          </p:cNvPr>
          <p:cNvSpPr>
            <a:spLocks noGrp="1"/>
          </p:cNvSpPr>
          <p:nvPr>
            <p:ph type="title" hasCustomPrompt="1"/>
          </p:nvPr>
        </p:nvSpPr>
        <p:spPr>
          <a:xfrm>
            <a:off x="7159153" y="1735983"/>
            <a:ext cx="4598225" cy="2381250"/>
          </a:xfrm>
          <a:prstGeom prst="rect">
            <a:avLst/>
          </a:prstGeom>
        </p:spPr>
        <p:txBody>
          <a:bodyPr lIns="91440" tIns="0" rIns="0" bIns="45720" anchor="b" anchorCtr="0">
            <a:normAutofit/>
          </a:bodyPr>
          <a:lstStyle>
            <a:lvl1pPr>
              <a:lnSpc>
                <a:spcPct val="80000"/>
              </a:lnSpc>
              <a:defRPr sz="5200" b="1" spc="0" baseline="0">
                <a:solidFill>
                  <a:srgbClr val="6D2CA7"/>
                </a:solidFill>
              </a:defRPr>
            </a:lvl1pPr>
          </a:lstStyle>
          <a:p>
            <a:r>
              <a:rPr lang="en-US"/>
              <a:t>Cybersecurity</a:t>
            </a:r>
            <a:br>
              <a:rPr lang="en-US"/>
            </a:br>
            <a:r>
              <a:rPr lang="en-US"/>
              <a:t>Reimagined</a:t>
            </a:r>
            <a:endParaRPr lang="en-GB"/>
          </a:p>
        </p:txBody>
      </p:sp>
      <p:sp>
        <p:nvSpPr>
          <p:cNvPr id="8" name="Text Placeholder 2">
            <a:extLst>
              <a:ext uri="{FF2B5EF4-FFF2-40B4-BE49-F238E27FC236}">
                <a16:creationId xmlns:a16="http://schemas.microsoft.com/office/drawing/2014/main" id="{AD15B942-1F83-0BD3-0950-DE33BD18CB64}"/>
              </a:ext>
            </a:extLst>
          </p:cNvPr>
          <p:cNvSpPr>
            <a:spLocks noGrp="1"/>
          </p:cNvSpPr>
          <p:nvPr>
            <p:ph type="body" idx="1" hasCustomPrompt="1"/>
          </p:nvPr>
        </p:nvSpPr>
        <p:spPr>
          <a:xfrm>
            <a:off x="7159153" y="4288683"/>
            <a:ext cx="3790950" cy="1143000"/>
          </a:xfrm>
          <a:prstGeom prst="rect">
            <a:avLst/>
          </a:prstGeom>
        </p:spPr>
        <p:txBody>
          <a:bodyPr lIns="137160">
            <a:normAutofit/>
          </a:bodyPr>
          <a:lstStyle>
            <a:lvl1pPr marL="0" indent="0">
              <a:lnSpc>
                <a:spcPct val="9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Lorem ipsum dolor sit </a:t>
            </a:r>
            <a:r>
              <a:rPr lang="en-US" err="1"/>
              <a:t>amet</a:t>
            </a:r>
            <a:r>
              <a:rPr lang="en-US"/>
              <a:t>, </a:t>
            </a:r>
            <a:r>
              <a:rPr lang="en-US" err="1"/>
              <a:t>ctetuer</a:t>
            </a:r>
            <a:r>
              <a:rPr lang="en-US"/>
              <a:t> </a:t>
            </a:r>
            <a:r>
              <a:rPr lang="en-US" err="1"/>
              <a:t>adipiscing</a:t>
            </a:r>
            <a:r>
              <a:rPr lang="en-US"/>
              <a:t> </a:t>
            </a:r>
            <a:r>
              <a:rPr lang="en-US" err="1"/>
              <a:t>elit</a:t>
            </a:r>
            <a:r>
              <a:rPr lang="en-US"/>
              <a:t>, sed diam. </a:t>
            </a:r>
          </a:p>
        </p:txBody>
      </p:sp>
      <p:sp>
        <p:nvSpPr>
          <p:cNvPr id="9" name="Picture Placeholder 2">
            <a:extLst>
              <a:ext uri="{FF2B5EF4-FFF2-40B4-BE49-F238E27FC236}">
                <a16:creationId xmlns:a16="http://schemas.microsoft.com/office/drawing/2014/main" id="{DCF36C31-553E-052D-B00A-1B44DAD7A55E}"/>
              </a:ext>
            </a:extLst>
          </p:cNvPr>
          <p:cNvSpPr>
            <a:spLocks noGrp="1"/>
          </p:cNvSpPr>
          <p:nvPr>
            <p:ph type="pic" sz="quarter" idx="17"/>
          </p:nvPr>
        </p:nvSpPr>
        <p:spPr>
          <a:xfrm>
            <a:off x="1" y="0"/>
            <a:ext cx="6095999" cy="6858000"/>
          </a:xfrm>
          <a:prstGeom prst="roundRect">
            <a:avLst>
              <a:gd name="adj" fmla="val 0"/>
            </a:avLst>
          </a:prstGeom>
          <a:blipFill>
            <a:blip r:embed="rId3" cstate="screen">
              <a:extLst>
                <a:ext uri="{28A0092B-C50C-407E-A947-70E740481C1C}">
                  <a14:useLocalDpi xmlns:a14="http://schemas.microsoft.com/office/drawing/2010/main"/>
                </a:ext>
              </a:extLst>
            </a:blip>
            <a:srcRect/>
            <a:stretch>
              <a:fillRect/>
            </a:stretch>
          </a:blipFill>
          <a:ln>
            <a:noFill/>
          </a:ln>
          <a:effectLst/>
        </p:spPr>
        <p:txBody>
          <a:bodyPr anchor="ctr" anchorCtr="1">
            <a:normAutofit/>
          </a:bodyPr>
          <a:lstStyle>
            <a:lvl1pPr>
              <a:defRPr sz="3200">
                <a:solidFill>
                  <a:schemeClr val="bg1"/>
                </a:solidFill>
              </a:defRPr>
            </a:lvl1pPr>
          </a:lstStyle>
          <a:p>
            <a:endParaRPr lang="en-US"/>
          </a:p>
        </p:txBody>
      </p:sp>
      <p:pic>
        <p:nvPicPr>
          <p:cNvPr id="21" name="Picture 20">
            <a:extLst>
              <a:ext uri="{FF2B5EF4-FFF2-40B4-BE49-F238E27FC236}">
                <a16:creationId xmlns:a16="http://schemas.microsoft.com/office/drawing/2014/main" id="{4CB31B7D-74AC-ACC3-4ABD-EF20AB2181E2}"/>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8378702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am of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A1532A-0BBD-F1FE-8B2F-3F21893B91B0}"/>
              </a:ext>
            </a:extLst>
          </p:cNvPr>
          <p:cNvSpPr>
            <a:spLocks noGrp="1"/>
          </p:cNvSpPr>
          <p:nvPr>
            <p:ph type="title"/>
          </p:nvPr>
        </p:nvSpPr>
        <p:spPr>
          <a:xfrm>
            <a:off x="457200" y="461055"/>
            <a:ext cx="7429500" cy="543880"/>
          </a:xfrm>
          <a:prstGeom prst="rect">
            <a:avLst/>
          </a:prstGeom>
        </p:spPr>
        <p:txBody>
          <a:bodyPr/>
          <a:lstStyle>
            <a:lvl1pPr>
              <a:defRPr b="1">
                <a:solidFill>
                  <a:srgbClr val="6D2CA7"/>
                </a:solidFill>
              </a:defRPr>
            </a:lvl1pPr>
          </a:lstStyle>
          <a:p>
            <a:endParaRPr lang="en-GB" dirty="0"/>
          </a:p>
        </p:txBody>
      </p:sp>
      <p:sp>
        <p:nvSpPr>
          <p:cNvPr id="8" name="Date Placeholder 3">
            <a:extLst>
              <a:ext uri="{FF2B5EF4-FFF2-40B4-BE49-F238E27FC236}">
                <a16:creationId xmlns:a16="http://schemas.microsoft.com/office/drawing/2014/main" id="{C7583CF1-19CD-44AF-7527-2C17CBEA3C90}"/>
              </a:ext>
            </a:extLst>
          </p:cNvPr>
          <p:cNvSpPr>
            <a:spLocks noGrp="1"/>
          </p:cNvSpPr>
          <p:nvPr>
            <p:ph type="dt" sz="half" idx="2"/>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14" name="Slide Number Placeholder 5">
            <a:extLst>
              <a:ext uri="{FF2B5EF4-FFF2-40B4-BE49-F238E27FC236}">
                <a16:creationId xmlns:a16="http://schemas.microsoft.com/office/drawing/2014/main" id="{01E87077-61F5-C251-61CF-1EB68392E755}"/>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sp>
        <p:nvSpPr>
          <p:cNvPr id="33" name="Picture Placeholder 9">
            <a:extLst>
              <a:ext uri="{FF2B5EF4-FFF2-40B4-BE49-F238E27FC236}">
                <a16:creationId xmlns:a16="http://schemas.microsoft.com/office/drawing/2014/main" id="{52FA9EC8-8177-0621-51FA-459F1A1FE0B5}"/>
              </a:ext>
            </a:extLst>
          </p:cNvPr>
          <p:cNvSpPr>
            <a:spLocks noGrp="1" noChangeAspect="1"/>
          </p:cNvSpPr>
          <p:nvPr>
            <p:ph type="pic" sz="quarter" idx="23"/>
          </p:nvPr>
        </p:nvSpPr>
        <p:spPr>
          <a:xfrm>
            <a:off x="5260941" y="2359468"/>
            <a:ext cx="1670119" cy="1645804"/>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w="22225">
            <a:solidFill>
              <a:srgbClr val="EEF2F8"/>
            </a:solidFill>
          </a:ln>
        </p:spPr>
        <p:txBody>
          <a:bodyPr anchor="ctr" anchorCtr="1"/>
          <a:lstStyle>
            <a:lvl1pPr>
              <a:defRPr sz="2400">
                <a:solidFill>
                  <a:schemeClr val="bg1"/>
                </a:solidFill>
              </a:defRPr>
            </a:lvl1pPr>
          </a:lstStyle>
          <a:p>
            <a:endParaRPr lang="en-US"/>
          </a:p>
        </p:txBody>
      </p:sp>
      <p:sp>
        <p:nvSpPr>
          <p:cNvPr id="53" name="Picture Placeholder 9">
            <a:extLst>
              <a:ext uri="{FF2B5EF4-FFF2-40B4-BE49-F238E27FC236}">
                <a16:creationId xmlns:a16="http://schemas.microsoft.com/office/drawing/2014/main" id="{07C96CAC-D6F3-BD1A-FF66-909C390FE165}"/>
              </a:ext>
            </a:extLst>
          </p:cNvPr>
          <p:cNvSpPr>
            <a:spLocks noGrp="1" noChangeAspect="1"/>
          </p:cNvSpPr>
          <p:nvPr>
            <p:ph type="pic" sz="quarter" idx="31"/>
          </p:nvPr>
        </p:nvSpPr>
        <p:spPr>
          <a:xfrm>
            <a:off x="7503491" y="2359468"/>
            <a:ext cx="1670119" cy="1645804"/>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w="22225">
            <a:solidFill>
              <a:srgbClr val="EEF2F8"/>
            </a:solidFill>
          </a:ln>
        </p:spPr>
        <p:txBody>
          <a:bodyPr anchor="ctr" anchorCtr="1"/>
          <a:lstStyle>
            <a:lvl1pPr>
              <a:defRPr sz="2400">
                <a:solidFill>
                  <a:schemeClr val="bg1"/>
                </a:solidFill>
              </a:defRPr>
            </a:lvl1pPr>
          </a:lstStyle>
          <a:p>
            <a:endParaRPr lang="en-US"/>
          </a:p>
        </p:txBody>
      </p:sp>
      <p:sp>
        <p:nvSpPr>
          <p:cNvPr id="54" name="Picture Placeholder 9">
            <a:extLst>
              <a:ext uri="{FF2B5EF4-FFF2-40B4-BE49-F238E27FC236}">
                <a16:creationId xmlns:a16="http://schemas.microsoft.com/office/drawing/2014/main" id="{F6EA7E2A-DA80-5340-E469-2C8D792B8E55}"/>
              </a:ext>
            </a:extLst>
          </p:cNvPr>
          <p:cNvSpPr>
            <a:spLocks noGrp="1" noChangeAspect="1"/>
          </p:cNvSpPr>
          <p:nvPr>
            <p:ph type="pic" sz="quarter" idx="32"/>
          </p:nvPr>
        </p:nvSpPr>
        <p:spPr>
          <a:xfrm>
            <a:off x="9746040" y="2359468"/>
            <a:ext cx="1670119" cy="1645804"/>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w="22225">
            <a:solidFill>
              <a:srgbClr val="EEF2F8"/>
            </a:solidFill>
          </a:ln>
        </p:spPr>
        <p:txBody>
          <a:bodyPr anchor="ctr" anchorCtr="1"/>
          <a:lstStyle>
            <a:lvl1pPr>
              <a:defRPr sz="2400">
                <a:solidFill>
                  <a:schemeClr val="bg1"/>
                </a:solidFill>
              </a:defRPr>
            </a:lvl1pPr>
          </a:lstStyle>
          <a:p>
            <a:endParaRPr lang="en-US"/>
          </a:p>
        </p:txBody>
      </p:sp>
      <p:sp>
        <p:nvSpPr>
          <p:cNvPr id="55" name="Picture Placeholder 9">
            <a:extLst>
              <a:ext uri="{FF2B5EF4-FFF2-40B4-BE49-F238E27FC236}">
                <a16:creationId xmlns:a16="http://schemas.microsoft.com/office/drawing/2014/main" id="{E58E0448-C79C-37F7-D00D-CA488ABEF27B}"/>
              </a:ext>
            </a:extLst>
          </p:cNvPr>
          <p:cNvSpPr>
            <a:spLocks noGrp="1" noChangeAspect="1"/>
          </p:cNvSpPr>
          <p:nvPr>
            <p:ph type="pic" sz="quarter" idx="33"/>
          </p:nvPr>
        </p:nvSpPr>
        <p:spPr>
          <a:xfrm>
            <a:off x="3018391" y="2359468"/>
            <a:ext cx="1670119" cy="1645804"/>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w="22225">
            <a:solidFill>
              <a:srgbClr val="EEF2F8"/>
            </a:solidFill>
          </a:ln>
        </p:spPr>
        <p:txBody>
          <a:bodyPr anchor="ctr" anchorCtr="1"/>
          <a:lstStyle>
            <a:lvl1pPr>
              <a:defRPr sz="2400">
                <a:solidFill>
                  <a:schemeClr val="bg1"/>
                </a:solidFill>
              </a:defRPr>
            </a:lvl1pPr>
          </a:lstStyle>
          <a:p>
            <a:endParaRPr lang="en-US"/>
          </a:p>
        </p:txBody>
      </p:sp>
      <p:sp>
        <p:nvSpPr>
          <p:cNvPr id="56" name="Picture Placeholder 9">
            <a:extLst>
              <a:ext uri="{FF2B5EF4-FFF2-40B4-BE49-F238E27FC236}">
                <a16:creationId xmlns:a16="http://schemas.microsoft.com/office/drawing/2014/main" id="{B8A68543-623C-767D-08F7-AE388F956CE5}"/>
              </a:ext>
            </a:extLst>
          </p:cNvPr>
          <p:cNvSpPr>
            <a:spLocks noGrp="1" noChangeAspect="1"/>
          </p:cNvSpPr>
          <p:nvPr>
            <p:ph type="pic" sz="quarter" idx="34"/>
          </p:nvPr>
        </p:nvSpPr>
        <p:spPr>
          <a:xfrm>
            <a:off x="775841" y="2359468"/>
            <a:ext cx="1670119" cy="1645804"/>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w="22225">
            <a:solidFill>
              <a:srgbClr val="EEF2F8"/>
            </a:solidFill>
          </a:ln>
        </p:spPr>
        <p:txBody>
          <a:bodyPr anchor="ctr" anchorCtr="1"/>
          <a:lstStyle>
            <a:lvl1pPr>
              <a:defRPr sz="2400">
                <a:solidFill>
                  <a:schemeClr val="bg1"/>
                </a:solidFill>
              </a:defRPr>
            </a:lvl1pPr>
          </a:lstStyle>
          <a:p>
            <a:endParaRPr lang="en-US"/>
          </a:p>
        </p:txBody>
      </p:sp>
      <p:sp>
        <p:nvSpPr>
          <p:cNvPr id="70" name="Text Placeholder 69">
            <a:extLst>
              <a:ext uri="{FF2B5EF4-FFF2-40B4-BE49-F238E27FC236}">
                <a16:creationId xmlns:a16="http://schemas.microsoft.com/office/drawing/2014/main" id="{2BB45CCA-6A52-F200-127B-F600656DD5FA}"/>
              </a:ext>
            </a:extLst>
          </p:cNvPr>
          <p:cNvSpPr>
            <a:spLocks noGrp="1"/>
          </p:cNvSpPr>
          <p:nvPr>
            <p:ph type="body" sz="quarter" idx="47" hasCustomPrompt="1"/>
          </p:nvPr>
        </p:nvSpPr>
        <p:spPr>
          <a:xfrm>
            <a:off x="5260941" y="4101808"/>
            <a:ext cx="1670119" cy="222422"/>
          </a:xfrm>
          <a:prstGeom prst="rect">
            <a:avLst/>
          </a:prstGeom>
        </p:spPr>
        <p:txBody>
          <a:bodyPr lIns="0" tIns="0" rIns="0" bIns="0" anchor="ctr" anchorCtr="0"/>
          <a:lstStyle>
            <a:lvl1pPr algn="ctr">
              <a:defRPr sz="1200" b="1"/>
            </a:lvl1pPr>
          </a:lstStyle>
          <a:p>
            <a:pPr lvl="0"/>
            <a:r>
              <a:rPr lang="en-US"/>
              <a:t>Name</a:t>
            </a:r>
          </a:p>
        </p:txBody>
      </p:sp>
      <p:sp>
        <p:nvSpPr>
          <p:cNvPr id="71" name="Text Placeholder 69">
            <a:extLst>
              <a:ext uri="{FF2B5EF4-FFF2-40B4-BE49-F238E27FC236}">
                <a16:creationId xmlns:a16="http://schemas.microsoft.com/office/drawing/2014/main" id="{50149C87-5055-786A-A23D-A63132E34E1D}"/>
              </a:ext>
            </a:extLst>
          </p:cNvPr>
          <p:cNvSpPr>
            <a:spLocks noGrp="1"/>
          </p:cNvSpPr>
          <p:nvPr>
            <p:ph type="body" sz="quarter" idx="48" hasCustomPrompt="1"/>
          </p:nvPr>
        </p:nvSpPr>
        <p:spPr>
          <a:xfrm>
            <a:off x="5260941" y="4287159"/>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72" name="Text Placeholder 69">
            <a:extLst>
              <a:ext uri="{FF2B5EF4-FFF2-40B4-BE49-F238E27FC236}">
                <a16:creationId xmlns:a16="http://schemas.microsoft.com/office/drawing/2014/main" id="{4D0002F3-F1AC-D533-C934-EC96CA2715B8}"/>
              </a:ext>
            </a:extLst>
          </p:cNvPr>
          <p:cNvSpPr>
            <a:spLocks noGrp="1"/>
          </p:cNvSpPr>
          <p:nvPr>
            <p:ph type="body" sz="quarter" idx="49" hasCustomPrompt="1"/>
          </p:nvPr>
        </p:nvSpPr>
        <p:spPr>
          <a:xfrm>
            <a:off x="5260941" y="4460153"/>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73" name="Text Placeholder 69">
            <a:extLst>
              <a:ext uri="{FF2B5EF4-FFF2-40B4-BE49-F238E27FC236}">
                <a16:creationId xmlns:a16="http://schemas.microsoft.com/office/drawing/2014/main" id="{A8A8CF67-F484-F9D5-C376-DEC9A4DDEF48}"/>
              </a:ext>
            </a:extLst>
          </p:cNvPr>
          <p:cNvSpPr>
            <a:spLocks noGrp="1"/>
          </p:cNvSpPr>
          <p:nvPr>
            <p:ph type="body" sz="quarter" idx="50" hasCustomPrompt="1"/>
          </p:nvPr>
        </p:nvSpPr>
        <p:spPr>
          <a:xfrm>
            <a:off x="7503491" y="4101808"/>
            <a:ext cx="1670119" cy="222422"/>
          </a:xfrm>
          <a:prstGeom prst="rect">
            <a:avLst/>
          </a:prstGeom>
        </p:spPr>
        <p:txBody>
          <a:bodyPr lIns="0" tIns="0" rIns="0" bIns="0" anchor="ctr" anchorCtr="0"/>
          <a:lstStyle>
            <a:lvl1pPr algn="ctr">
              <a:defRPr sz="1200" b="1"/>
            </a:lvl1pPr>
          </a:lstStyle>
          <a:p>
            <a:pPr lvl="0"/>
            <a:r>
              <a:rPr lang="en-US"/>
              <a:t>Name</a:t>
            </a:r>
          </a:p>
        </p:txBody>
      </p:sp>
      <p:sp>
        <p:nvSpPr>
          <p:cNvPr id="74" name="Text Placeholder 69">
            <a:extLst>
              <a:ext uri="{FF2B5EF4-FFF2-40B4-BE49-F238E27FC236}">
                <a16:creationId xmlns:a16="http://schemas.microsoft.com/office/drawing/2014/main" id="{99329FFB-42D6-420C-221B-87DAC99B1940}"/>
              </a:ext>
            </a:extLst>
          </p:cNvPr>
          <p:cNvSpPr>
            <a:spLocks noGrp="1"/>
          </p:cNvSpPr>
          <p:nvPr>
            <p:ph type="body" sz="quarter" idx="51" hasCustomPrompt="1"/>
          </p:nvPr>
        </p:nvSpPr>
        <p:spPr>
          <a:xfrm>
            <a:off x="7503491" y="4287159"/>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75" name="Text Placeholder 69">
            <a:extLst>
              <a:ext uri="{FF2B5EF4-FFF2-40B4-BE49-F238E27FC236}">
                <a16:creationId xmlns:a16="http://schemas.microsoft.com/office/drawing/2014/main" id="{8FCD884E-668D-0D95-9CA8-E24E06E9BB82}"/>
              </a:ext>
            </a:extLst>
          </p:cNvPr>
          <p:cNvSpPr>
            <a:spLocks noGrp="1"/>
          </p:cNvSpPr>
          <p:nvPr>
            <p:ph type="body" sz="quarter" idx="52" hasCustomPrompt="1"/>
          </p:nvPr>
        </p:nvSpPr>
        <p:spPr>
          <a:xfrm>
            <a:off x="7503491" y="4460153"/>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76" name="Text Placeholder 69">
            <a:extLst>
              <a:ext uri="{FF2B5EF4-FFF2-40B4-BE49-F238E27FC236}">
                <a16:creationId xmlns:a16="http://schemas.microsoft.com/office/drawing/2014/main" id="{7672646D-BF16-D42F-2CDE-84DA2C671440}"/>
              </a:ext>
            </a:extLst>
          </p:cNvPr>
          <p:cNvSpPr>
            <a:spLocks noGrp="1"/>
          </p:cNvSpPr>
          <p:nvPr>
            <p:ph type="body" sz="quarter" idx="53" hasCustomPrompt="1"/>
          </p:nvPr>
        </p:nvSpPr>
        <p:spPr>
          <a:xfrm>
            <a:off x="9746040" y="4101808"/>
            <a:ext cx="1670119" cy="222422"/>
          </a:xfrm>
          <a:prstGeom prst="rect">
            <a:avLst/>
          </a:prstGeom>
        </p:spPr>
        <p:txBody>
          <a:bodyPr lIns="0" tIns="0" rIns="0" bIns="0" anchor="ctr" anchorCtr="0"/>
          <a:lstStyle>
            <a:lvl1pPr algn="ctr">
              <a:defRPr sz="1200" b="1"/>
            </a:lvl1pPr>
          </a:lstStyle>
          <a:p>
            <a:pPr lvl="0"/>
            <a:r>
              <a:rPr lang="en-US"/>
              <a:t>Name</a:t>
            </a:r>
          </a:p>
        </p:txBody>
      </p:sp>
      <p:sp>
        <p:nvSpPr>
          <p:cNvPr id="77" name="Text Placeholder 69">
            <a:extLst>
              <a:ext uri="{FF2B5EF4-FFF2-40B4-BE49-F238E27FC236}">
                <a16:creationId xmlns:a16="http://schemas.microsoft.com/office/drawing/2014/main" id="{814745EE-8E5B-5EA6-AE16-0BB531FE0CB4}"/>
              </a:ext>
            </a:extLst>
          </p:cNvPr>
          <p:cNvSpPr>
            <a:spLocks noGrp="1"/>
          </p:cNvSpPr>
          <p:nvPr>
            <p:ph type="body" sz="quarter" idx="54" hasCustomPrompt="1"/>
          </p:nvPr>
        </p:nvSpPr>
        <p:spPr>
          <a:xfrm>
            <a:off x="9746040" y="4287159"/>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78" name="Text Placeholder 69">
            <a:extLst>
              <a:ext uri="{FF2B5EF4-FFF2-40B4-BE49-F238E27FC236}">
                <a16:creationId xmlns:a16="http://schemas.microsoft.com/office/drawing/2014/main" id="{07CBCC6B-DFA5-86D2-0F93-4FA8998FD716}"/>
              </a:ext>
            </a:extLst>
          </p:cNvPr>
          <p:cNvSpPr>
            <a:spLocks noGrp="1"/>
          </p:cNvSpPr>
          <p:nvPr>
            <p:ph type="body" sz="quarter" idx="55" hasCustomPrompt="1"/>
          </p:nvPr>
        </p:nvSpPr>
        <p:spPr>
          <a:xfrm>
            <a:off x="9746040" y="4460153"/>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79" name="Text Placeholder 69">
            <a:extLst>
              <a:ext uri="{FF2B5EF4-FFF2-40B4-BE49-F238E27FC236}">
                <a16:creationId xmlns:a16="http://schemas.microsoft.com/office/drawing/2014/main" id="{15249CD5-4BC8-A38C-A11C-4B2EDBC86F74}"/>
              </a:ext>
            </a:extLst>
          </p:cNvPr>
          <p:cNvSpPr>
            <a:spLocks noGrp="1"/>
          </p:cNvSpPr>
          <p:nvPr>
            <p:ph type="body" sz="quarter" idx="56" hasCustomPrompt="1"/>
          </p:nvPr>
        </p:nvSpPr>
        <p:spPr>
          <a:xfrm>
            <a:off x="3018391" y="4101808"/>
            <a:ext cx="1670119" cy="222422"/>
          </a:xfrm>
          <a:prstGeom prst="rect">
            <a:avLst/>
          </a:prstGeom>
        </p:spPr>
        <p:txBody>
          <a:bodyPr lIns="0" tIns="0" rIns="0" bIns="0" anchor="ctr" anchorCtr="0"/>
          <a:lstStyle>
            <a:lvl1pPr algn="ctr">
              <a:defRPr sz="1200" b="1"/>
            </a:lvl1pPr>
          </a:lstStyle>
          <a:p>
            <a:pPr lvl="0"/>
            <a:r>
              <a:rPr lang="en-US"/>
              <a:t>Name</a:t>
            </a:r>
          </a:p>
        </p:txBody>
      </p:sp>
      <p:sp>
        <p:nvSpPr>
          <p:cNvPr id="80" name="Text Placeholder 69">
            <a:extLst>
              <a:ext uri="{FF2B5EF4-FFF2-40B4-BE49-F238E27FC236}">
                <a16:creationId xmlns:a16="http://schemas.microsoft.com/office/drawing/2014/main" id="{9CCFB45A-5911-A22A-DD45-F7AAFD8AA137}"/>
              </a:ext>
            </a:extLst>
          </p:cNvPr>
          <p:cNvSpPr>
            <a:spLocks noGrp="1"/>
          </p:cNvSpPr>
          <p:nvPr>
            <p:ph type="body" sz="quarter" idx="57" hasCustomPrompt="1"/>
          </p:nvPr>
        </p:nvSpPr>
        <p:spPr>
          <a:xfrm>
            <a:off x="3018391" y="4287159"/>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81" name="Text Placeholder 69">
            <a:extLst>
              <a:ext uri="{FF2B5EF4-FFF2-40B4-BE49-F238E27FC236}">
                <a16:creationId xmlns:a16="http://schemas.microsoft.com/office/drawing/2014/main" id="{74757608-4229-FEE9-CFB3-8FFACAE41972}"/>
              </a:ext>
            </a:extLst>
          </p:cNvPr>
          <p:cNvSpPr>
            <a:spLocks noGrp="1"/>
          </p:cNvSpPr>
          <p:nvPr>
            <p:ph type="body" sz="quarter" idx="58" hasCustomPrompt="1"/>
          </p:nvPr>
        </p:nvSpPr>
        <p:spPr>
          <a:xfrm>
            <a:off x="3018391" y="4460153"/>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82" name="Text Placeholder 69">
            <a:extLst>
              <a:ext uri="{FF2B5EF4-FFF2-40B4-BE49-F238E27FC236}">
                <a16:creationId xmlns:a16="http://schemas.microsoft.com/office/drawing/2014/main" id="{08CB86A9-E654-7632-87F8-07A684CA0170}"/>
              </a:ext>
            </a:extLst>
          </p:cNvPr>
          <p:cNvSpPr>
            <a:spLocks noGrp="1"/>
          </p:cNvSpPr>
          <p:nvPr>
            <p:ph type="body" sz="quarter" idx="59" hasCustomPrompt="1"/>
          </p:nvPr>
        </p:nvSpPr>
        <p:spPr>
          <a:xfrm>
            <a:off x="775841" y="4101808"/>
            <a:ext cx="1670119" cy="222422"/>
          </a:xfrm>
          <a:prstGeom prst="rect">
            <a:avLst/>
          </a:prstGeom>
        </p:spPr>
        <p:txBody>
          <a:bodyPr lIns="0" tIns="0" rIns="0" bIns="0" anchor="ctr" anchorCtr="0"/>
          <a:lstStyle>
            <a:lvl1pPr algn="ctr">
              <a:defRPr sz="1200" b="1"/>
            </a:lvl1pPr>
          </a:lstStyle>
          <a:p>
            <a:pPr lvl="0"/>
            <a:r>
              <a:rPr lang="en-US"/>
              <a:t>Name</a:t>
            </a:r>
          </a:p>
        </p:txBody>
      </p:sp>
      <p:sp>
        <p:nvSpPr>
          <p:cNvPr id="83" name="Text Placeholder 69">
            <a:extLst>
              <a:ext uri="{FF2B5EF4-FFF2-40B4-BE49-F238E27FC236}">
                <a16:creationId xmlns:a16="http://schemas.microsoft.com/office/drawing/2014/main" id="{7B8DEFF5-00F9-FC37-9C9C-A90868C42D13}"/>
              </a:ext>
            </a:extLst>
          </p:cNvPr>
          <p:cNvSpPr>
            <a:spLocks noGrp="1"/>
          </p:cNvSpPr>
          <p:nvPr>
            <p:ph type="body" sz="quarter" idx="60" hasCustomPrompt="1"/>
          </p:nvPr>
        </p:nvSpPr>
        <p:spPr>
          <a:xfrm>
            <a:off x="775841" y="4287159"/>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84" name="Text Placeholder 69">
            <a:extLst>
              <a:ext uri="{FF2B5EF4-FFF2-40B4-BE49-F238E27FC236}">
                <a16:creationId xmlns:a16="http://schemas.microsoft.com/office/drawing/2014/main" id="{05D88C17-2E93-7199-ABA0-BBCDE12FC152}"/>
              </a:ext>
            </a:extLst>
          </p:cNvPr>
          <p:cNvSpPr>
            <a:spLocks noGrp="1"/>
          </p:cNvSpPr>
          <p:nvPr>
            <p:ph type="body" sz="quarter" idx="61" hasCustomPrompt="1"/>
          </p:nvPr>
        </p:nvSpPr>
        <p:spPr>
          <a:xfrm>
            <a:off x="775841" y="4460153"/>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pic>
        <p:nvPicPr>
          <p:cNvPr id="2" name="Picture 1">
            <a:extLst>
              <a:ext uri="{FF2B5EF4-FFF2-40B4-BE49-F238E27FC236}">
                <a16:creationId xmlns:a16="http://schemas.microsoft.com/office/drawing/2014/main" id="{5BF2A730-0F38-BBD7-BF9A-0333305C431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8223007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s of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A1532A-0BBD-F1FE-8B2F-3F21893B91B0}"/>
              </a:ext>
            </a:extLst>
          </p:cNvPr>
          <p:cNvSpPr>
            <a:spLocks noGrp="1"/>
          </p:cNvSpPr>
          <p:nvPr>
            <p:ph type="title" hasCustomPrompt="1"/>
          </p:nvPr>
        </p:nvSpPr>
        <p:spPr>
          <a:xfrm>
            <a:off x="457200" y="461054"/>
            <a:ext cx="7429500" cy="543881"/>
          </a:xfrm>
          <a:prstGeom prst="rect">
            <a:avLst/>
          </a:prstGeom>
        </p:spPr>
        <p:txBody>
          <a:bodyPr/>
          <a:lstStyle>
            <a:lvl1pPr>
              <a:defRPr b="1">
                <a:solidFill>
                  <a:srgbClr val="6D2CA7"/>
                </a:solidFill>
              </a:defRPr>
            </a:lvl1pPr>
          </a:lstStyle>
          <a:p>
            <a:r>
              <a:rPr lang="en-GB"/>
              <a:t>Title</a:t>
            </a:r>
          </a:p>
        </p:txBody>
      </p:sp>
      <p:sp>
        <p:nvSpPr>
          <p:cNvPr id="8" name="Date Placeholder 3">
            <a:extLst>
              <a:ext uri="{FF2B5EF4-FFF2-40B4-BE49-F238E27FC236}">
                <a16:creationId xmlns:a16="http://schemas.microsoft.com/office/drawing/2014/main" id="{C7583CF1-19CD-44AF-7527-2C17CBEA3C90}"/>
              </a:ext>
            </a:extLst>
          </p:cNvPr>
          <p:cNvSpPr>
            <a:spLocks noGrp="1"/>
          </p:cNvSpPr>
          <p:nvPr>
            <p:ph type="dt" sz="half" idx="2"/>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14" name="Slide Number Placeholder 5">
            <a:extLst>
              <a:ext uri="{FF2B5EF4-FFF2-40B4-BE49-F238E27FC236}">
                <a16:creationId xmlns:a16="http://schemas.microsoft.com/office/drawing/2014/main" id="{01E87077-61F5-C251-61CF-1EB68392E755}"/>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sp>
        <p:nvSpPr>
          <p:cNvPr id="12" name="Picture Placeholder 9">
            <a:extLst>
              <a:ext uri="{FF2B5EF4-FFF2-40B4-BE49-F238E27FC236}">
                <a16:creationId xmlns:a16="http://schemas.microsoft.com/office/drawing/2014/main" id="{D75D8392-10F3-96F2-B9F3-03B62C4C7FD5}"/>
              </a:ext>
            </a:extLst>
          </p:cNvPr>
          <p:cNvSpPr>
            <a:spLocks noGrp="1" noChangeAspect="1"/>
          </p:cNvSpPr>
          <p:nvPr>
            <p:ph type="pic" sz="quarter" idx="34"/>
          </p:nvPr>
        </p:nvSpPr>
        <p:spPr>
          <a:xfrm>
            <a:off x="568067" y="1226698"/>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27" name="Text Placeholder 69">
            <a:extLst>
              <a:ext uri="{FF2B5EF4-FFF2-40B4-BE49-F238E27FC236}">
                <a16:creationId xmlns:a16="http://schemas.microsoft.com/office/drawing/2014/main" id="{93FE1FC8-F55C-F989-2AD8-5FEF8445445E}"/>
              </a:ext>
            </a:extLst>
          </p:cNvPr>
          <p:cNvSpPr>
            <a:spLocks noGrp="1"/>
          </p:cNvSpPr>
          <p:nvPr>
            <p:ph type="body" sz="quarter" idx="59" hasCustomPrompt="1"/>
          </p:nvPr>
        </p:nvSpPr>
        <p:spPr>
          <a:xfrm>
            <a:off x="463481" y="2743396"/>
            <a:ext cx="1670119" cy="222422"/>
          </a:xfrm>
          <a:prstGeom prst="rect">
            <a:avLst/>
          </a:prstGeom>
        </p:spPr>
        <p:txBody>
          <a:bodyPr lIns="0" tIns="0" rIns="0" bIns="0" anchor="ctr" anchorCtr="0"/>
          <a:lstStyle>
            <a:lvl1pPr algn="ctr">
              <a:defRPr sz="1200" b="1"/>
            </a:lvl1pPr>
          </a:lstStyle>
          <a:p>
            <a:pPr lvl="0"/>
            <a:r>
              <a:rPr lang="en-US"/>
              <a:t>Name</a:t>
            </a:r>
          </a:p>
        </p:txBody>
      </p:sp>
      <p:sp>
        <p:nvSpPr>
          <p:cNvPr id="28" name="Text Placeholder 69">
            <a:extLst>
              <a:ext uri="{FF2B5EF4-FFF2-40B4-BE49-F238E27FC236}">
                <a16:creationId xmlns:a16="http://schemas.microsoft.com/office/drawing/2014/main" id="{7F7F778F-0740-FF23-4E77-BFC59F29B6B4}"/>
              </a:ext>
            </a:extLst>
          </p:cNvPr>
          <p:cNvSpPr>
            <a:spLocks noGrp="1"/>
          </p:cNvSpPr>
          <p:nvPr>
            <p:ph type="body" sz="quarter" idx="60" hasCustomPrompt="1"/>
          </p:nvPr>
        </p:nvSpPr>
        <p:spPr>
          <a:xfrm>
            <a:off x="463481" y="2928747"/>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29" name="Text Placeholder 69">
            <a:extLst>
              <a:ext uri="{FF2B5EF4-FFF2-40B4-BE49-F238E27FC236}">
                <a16:creationId xmlns:a16="http://schemas.microsoft.com/office/drawing/2014/main" id="{BFFF9CE1-4C24-E540-3903-1DAC1E920A84}"/>
              </a:ext>
            </a:extLst>
          </p:cNvPr>
          <p:cNvSpPr>
            <a:spLocks noGrp="1"/>
          </p:cNvSpPr>
          <p:nvPr>
            <p:ph type="body" sz="quarter" idx="61" hasCustomPrompt="1"/>
          </p:nvPr>
        </p:nvSpPr>
        <p:spPr>
          <a:xfrm>
            <a:off x="463481" y="3101741"/>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66" name="Picture Placeholder 9">
            <a:extLst>
              <a:ext uri="{FF2B5EF4-FFF2-40B4-BE49-F238E27FC236}">
                <a16:creationId xmlns:a16="http://schemas.microsoft.com/office/drawing/2014/main" id="{C928350B-724F-39B2-860B-EDC852F76A62}"/>
              </a:ext>
            </a:extLst>
          </p:cNvPr>
          <p:cNvSpPr>
            <a:spLocks noGrp="1" noChangeAspect="1"/>
          </p:cNvSpPr>
          <p:nvPr>
            <p:ph type="pic" sz="quarter" idx="66"/>
          </p:nvPr>
        </p:nvSpPr>
        <p:spPr>
          <a:xfrm>
            <a:off x="2484394" y="1226698"/>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70" name="Picture Placeholder 9">
            <a:extLst>
              <a:ext uri="{FF2B5EF4-FFF2-40B4-BE49-F238E27FC236}">
                <a16:creationId xmlns:a16="http://schemas.microsoft.com/office/drawing/2014/main" id="{7D97E6FB-4B7F-1D7E-DA05-DEBB1101AE21}"/>
              </a:ext>
            </a:extLst>
          </p:cNvPr>
          <p:cNvSpPr>
            <a:spLocks noGrp="1" noChangeAspect="1"/>
          </p:cNvSpPr>
          <p:nvPr>
            <p:ph type="pic" sz="quarter" idx="70"/>
          </p:nvPr>
        </p:nvSpPr>
        <p:spPr>
          <a:xfrm>
            <a:off x="4418227" y="1226698"/>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71" name="Picture Placeholder 9">
            <a:extLst>
              <a:ext uri="{FF2B5EF4-FFF2-40B4-BE49-F238E27FC236}">
                <a16:creationId xmlns:a16="http://schemas.microsoft.com/office/drawing/2014/main" id="{5D657D60-F672-D7DF-0310-73F8F0282807}"/>
              </a:ext>
            </a:extLst>
          </p:cNvPr>
          <p:cNvSpPr>
            <a:spLocks noGrp="1" noChangeAspect="1"/>
          </p:cNvSpPr>
          <p:nvPr>
            <p:ph type="pic" sz="quarter" idx="71"/>
          </p:nvPr>
        </p:nvSpPr>
        <p:spPr>
          <a:xfrm>
            <a:off x="6321167" y="1226698"/>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72" name="Picture Placeholder 9">
            <a:extLst>
              <a:ext uri="{FF2B5EF4-FFF2-40B4-BE49-F238E27FC236}">
                <a16:creationId xmlns:a16="http://schemas.microsoft.com/office/drawing/2014/main" id="{FF727B51-2971-5F19-3B97-2DC40F08EC45}"/>
              </a:ext>
            </a:extLst>
          </p:cNvPr>
          <p:cNvSpPr>
            <a:spLocks noGrp="1" noChangeAspect="1"/>
          </p:cNvSpPr>
          <p:nvPr>
            <p:ph type="pic" sz="quarter" idx="72"/>
          </p:nvPr>
        </p:nvSpPr>
        <p:spPr>
          <a:xfrm>
            <a:off x="8262452" y="1226698"/>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74" name="Picture Placeholder 9">
            <a:extLst>
              <a:ext uri="{FF2B5EF4-FFF2-40B4-BE49-F238E27FC236}">
                <a16:creationId xmlns:a16="http://schemas.microsoft.com/office/drawing/2014/main" id="{5C64A47A-AD34-8CA0-7832-F6CC7D392575}"/>
              </a:ext>
            </a:extLst>
          </p:cNvPr>
          <p:cNvSpPr>
            <a:spLocks noGrp="1" noChangeAspect="1"/>
          </p:cNvSpPr>
          <p:nvPr>
            <p:ph type="pic" sz="quarter" idx="73"/>
          </p:nvPr>
        </p:nvSpPr>
        <p:spPr>
          <a:xfrm>
            <a:off x="10180152" y="1226698"/>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75" name="Text Placeholder 69">
            <a:extLst>
              <a:ext uri="{FF2B5EF4-FFF2-40B4-BE49-F238E27FC236}">
                <a16:creationId xmlns:a16="http://schemas.microsoft.com/office/drawing/2014/main" id="{F1951BD1-C9F8-4069-FEA4-22E14136F6D9}"/>
              </a:ext>
            </a:extLst>
          </p:cNvPr>
          <p:cNvSpPr>
            <a:spLocks noGrp="1"/>
          </p:cNvSpPr>
          <p:nvPr>
            <p:ph type="body" sz="quarter" idx="74" hasCustomPrompt="1"/>
          </p:nvPr>
        </p:nvSpPr>
        <p:spPr>
          <a:xfrm>
            <a:off x="10075566" y="2743396"/>
            <a:ext cx="1670119" cy="222422"/>
          </a:xfrm>
          <a:prstGeom prst="rect">
            <a:avLst/>
          </a:prstGeom>
        </p:spPr>
        <p:txBody>
          <a:bodyPr lIns="0" tIns="0" rIns="0" bIns="0" anchor="ctr" anchorCtr="0"/>
          <a:lstStyle>
            <a:lvl1pPr algn="ctr">
              <a:defRPr sz="1200" b="1"/>
            </a:lvl1pPr>
          </a:lstStyle>
          <a:p>
            <a:pPr lvl="0"/>
            <a:r>
              <a:rPr lang="en-US"/>
              <a:t>Name</a:t>
            </a:r>
          </a:p>
        </p:txBody>
      </p:sp>
      <p:sp>
        <p:nvSpPr>
          <p:cNvPr id="76" name="Text Placeholder 69">
            <a:extLst>
              <a:ext uri="{FF2B5EF4-FFF2-40B4-BE49-F238E27FC236}">
                <a16:creationId xmlns:a16="http://schemas.microsoft.com/office/drawing/2014/main" id="{A337D606-59C6-DD6F-FA83-1918BF65C237}"/>
              </a:ext>
            </a:extLst>
          </p:cNvPr>
          <p:cNvSpPr>
            <a:spLocks noGrp="1"/>
          </p:cNvSpPr>
          <p:nvPr>
            <p:ph type="body" sz="quarter" idx="75" hasCustomPrompt="1"/>
          </p:nvPr>
        </p:nvSpPr>
        <p:spPr>
          <a:xfrm>
            <a:off x="10075566" y="2928747"/>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77" name="Text Placeholder 69">
            <a:extLst>
              <a:ext uri="{FF2B5EF4-FFF2-40B4-BE49-F238E27FC236}">
                <a16:creationId xmlns:a16="http://schemas.microsoft.com/office/drawing/2014/main" id="{63985CBE-E00E-68B3-CEEC-F4792C44E4E7}"/>
              </a:ext>
            </a:extLst>
          </p:cNvPr>
          <p:cNvSpPr>
            <a:spLocks noGrp="1"/>
          </p:cNvSpPr>
          <p:nvPr>
            <p:ph type="body" sz="quarter" idx="76" hasCustomPrompt="1"/>
          </p:nvPr>
        </p:nvSpPr>
        <p:spPr>
          <a:xfrm>
            <a:off x="10075566" y="3101741"/>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78" name="Text Placeholder 69">
            <a:extLst>
              <a:ext uri="{FF2B5EF4-FFF2-40B4-BE49-F238E27FC236}">
                <a16:creationId xmlns:a16="http://schemas.microsoft.com/office/drawing/2014/main" id="{B32B330F-C690-8F40-62D2-8CA22B3BAD94}"/>
              </a:ext>
            </a:extLst>
          </p:cNvPr>
          <p:cNvSpPr>
            <a:spLocks noGrp="1"/>
          </p:cNvSpPr>
          <p:nvPr>
            <p:ph type="body" sz="quarter" idx="77" hasCustomPrompt="1"/>
          </p:nvPr>
        </p:nvSpPr>
        <p:spPr>
          <a:xfrm>
            <a:off x="8157866" y="2743396"/>
            <a:ext cx="1670119" cy="222422"/>
          </a:xfrm>
          <a:prstGeom prst="rect">
            <a:avLst/>
          </a:prstGeom>
        </p:spPr>
        <p:txBody>
          <a:bodyPr lIns="0" tIns="0" rIns="0" bIns="0" anchor="ctr" anchorCtr="0"/>
          <a:lstStyle>
            <a:lvl1pPr algn="ctr">
              <a:defRPr sz="1200" b="1"/>
            </a:lvl1pPr>
          </a:lstStyle>
          <a:p>
            <a:pPr lvl="0"/>
            <a:r>
              <a:rPr lang="en-US"/>
              <a:t>Name</a:t>
            </a:r>
          </a:p>
        </p:txBody>
      </p:sp>
      <p:sp>
        <p:nvSpPr>
          <p:cNvPr id="79" name="Text Placeholder 69">
            <a:extLst>
              <a:ext uri="{FF2B5EF4-FFF2-40B4-BE49-F238E27FC236}">
                <a16:creationId xmlns:a16="http://schemas.microsoft.com/office/drawing/2014/main" id="{32DA3177-CFA7-D512-9B72-E88C14C37675}"/>
              </a:ext>
            </a:extLst>
          </p:cNvPr>
          <p:cNvSpPr>
            <a:spLocks noGrp="1"/>
          </p:cNvSpPr>
          <p:nvPr>
            <p:ph type="body" sz="quarter" idx="78" hasCustomPrompt="1"/>
          </p:nvPr>
        </p:nvSpPr>
        <p:spPr>
          <a:xfrm>
            <a:off x="8157866" y="2928747"/>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80" name="Text Placeholder 69">
            <a:extLst>
              <a:ext uri="{FF2B5EF4-FFF2-40B4-BE49-F238E27FC236}">
                <a16:creationId xmlns:a16="http://schemas.microsoft.com/office/drawing/2014/main" id="{AFA3D600-9429-F8A1-19D1-AC6A1188CF9E}"/>
              </a:ext>
            </a:extLst>
          </p:cNvPr>
          <p:cNvSpPr>
            <a:spLocks noGrp="1"/>
          </p:cNvSpPr>
          <p:nvPr>
            <p:ph type="body" sz="quarter" idx="79" hasCustomPrompt="1"/>
          </p:nvPr>
        </p:nvSpPr>
        <p:spPr>
          <a:xfrm>
            <a:off x="8157866" y="3101741"/>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81" name="Text Placeholder 69">
            <a:extLst>
              <a:ext uri="{FF2B5EF4-FFF2-40B4-BE49-F238E27FC236}">
                <a16:creationId xmlns:a16="http://schemas.microsoft.com/office/drawing/2014/main" id="{EA380F89-7D17-7D5F-8A3B-B26416E6A382}"/>
              </a:ext>
            </a:extLst>
          </p:cNvPr>
          <p:cNvSpPr>
            <a:spLocks noGrp="1"/>
          </p:cNvSpPr>
          <p:nvPr>
            <p:ph type="body" sz="quarter" idx="80" hasCustomPrompt="1"/>
          </p:nvPr>
        </p:nvSpPr>
        <p:spPr>
          <a:xfrm>
            <a:off x="6216581" y="2743396"/>
            <a:ext cx="1670119" cy="222422"/>
          </a:xfrm>
          <a:prstGeom prst="rect">
            <a:avLst/>
          </a:prstGeom>
        </p:spPr>
        <p:txBody>
          <a:bodyPr lIns="0" tIns="0" rIns="0" bIns="0" anchor="ctr" anchorCtr="0"/>
          <a:lstStyle>
            <a:lvl1pPr algn="ctr">
              <a:defRPr sz="1200" b="1"/>
            </a:lvl1pPr>
          </a:lstStyle>
          <a:p>
            <a:pPr lvl="0"/>
            <a:r>
              <a:rPr lang="en-US"/>
              <a:t>Name</a:t>
            </a:r>
          </a:p>
        </p:txBody>
      </p:sp>
      <p:sp>
        <p:nvSpPr>
          <p:cNvPr id="82" name="Text Placeholder 69">
            <a:extLst>
              <a:ext uri="{FF2B5EF4-FFF2-40B4-BE49-F238E27FC236}">
                <a16:creationId xmlns:a16="http://schemas.microsoft.com/office/drawing/2014/main" id="{555DCE63-5E72-FFE9-69CF-32BB71D2EED0}"/>
              </a:ext>
            </a:extLst>
          </p:cNvPr>
          <p:cNvSpPr>
            <a:spLocks noGrp="1"/>
          </p:cNvSpPr>
          <p:nvPr>
            <p:ph type="body" sz="quarter" idx="81" hasCustomPrompt="1"/>
          </p:nvPr>
        </p:nvSpPr>
        <p:spPr>
          <a:xfrm>
            <a:off x="6216581" y="2928747"/>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83" name="Text Placeholder 69">
            <a:extLst>
              <a:ext uri="{FF2B5EF4-FFF2-40B4-BE49-F238E27FC236}">
                <a16:creationId xmlns:a16="http://schemas.microsoft.com/office/drawing/2014/main" id="{0AAC23AA-00A4-C6F1-3729-76CDDA502E44}"/>
              </a:ext>
            </a:extLst>
          </p:cNvPr>
          <p:cNvSpPr>
            <a:spLocks noGrp="1"/>
          </p:cNvSpPr>
          <p:nvPr>
            <p:ph type="body" sz="quarter" idx="82" hasCustomPrompt="1"/>
          </p:nvPr>
        </p:nvSpPr>
        <p:spPr>
          <a:xfrm>
            <a:off x="6216581" y="3101741"/>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84" name="Text Placeholder 69">
            <a:extLst>
              <a:ext uri="{FF2B5EF4-FFF2-40B4-BE49-F238E27FC236}">
                <a16:creationId xmlns:a16="http://schemas.microsoft.com/office/drawing/2014/main" id="{3ABA8DD4-7ED7-D1D4-566D-9FDE039AC985}"/>
              </a:ext>
            </a:extLst>
          </p:cNvPr>
          <p:cNvSpPr>
            <a:spLocks noGrp="1"/>
          </p:cNvSpPr>
          <p:nvPr>
            <p:ph type="body" sz="quarter" idx="83" hasCustomPrompt="1"/>
          </p:nvPr>
        </p:nvSpPr>
        <p:spPr>
          <a:xfrm>
            <a:off x="4313641" y="2743396"/>
            <a:ext cx="1670119" cy="222422"/>
          </a:xfrm>
          <a:prstGeom prst="rect">
            <a:avLst/>
          </a:prstGeom>
        </p:spPr>
        <p:txBody>
          <a:bodyPr lIns="0" tIns="0" rIns="0" bIns="0" anchor="ctr" anchorCtr="0"/>
          <a:lstStyle>
            <a:lvl1pPr algn="ctr">
              <a:defRPr sz="1200" b="1"/>
            </a:lvl1pPr>
          </a:lstStyle>
          <a:p>
            <a:pPr lvl="0"/>
            <a:r>
              <a:rPr lang="en-US"/>
              <a:t>Name</a:t>
            </a:r>
          </a:p>
        </p:txBody>
      </p:sp>
      <p:sp>
        <p:nvSpPr>
          <p:cNvPr id="85" name="Text Placeholder 69">
            <a:extLst>
              <a:ext uri="{FF2B5EF4-FFF2-40B4-BE49-F238E27FC236}">
                <a16:creationId xmlns:a16="http://schemas.microsoft.com/office/drawing/2014/main" id="{08E9AFCF-9CED-BB64-2274-6F82EB04C962}"/>
              </a:ext>
            </a:extLst>
          </p:cNvPr>
          <p:cNvSpPr>
            <a:spLocks noGrp="1"/>
          </p:cNvSpPr>
          <p:nvPr>
            <p:ph type="body" sz="quarter" idx="84" hasCustomPrompt="1"/>
          </p:nvPr>
        </p:nvSpPr>
        <p:spPr>
          <a:xfrm>
            <a:off x="4313641" y="2928747"/>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86" name="Text Placeholder 69">
            <a:extLst>
              <a:ext uri="{FF2B5EF4-FFF2-40B4-BE49-F238E27FC236}">
                <a16:creationId xmlns:a16="http://schemas.microsoft.com/office/drawing/2014/main" id="{12F1E3DA-A695-D2DC-33A0-77BDAD9509DF}"/>
              </a:ext>
            </a:extLst>
          </p:cNvPr>
          <p:cNvSpPr>
            <a:spLocks noGrp="1"/>
          </p:cNvSpPr>
          <p:nvPr>
            <p:ph type="body" sz="quarter" idx="85" hasCustomPrompt="1"/>
          </p:nvPr>
        </p:nvSpPr>
        <p:spPr>
          <a:xfrm>
            <a:off x="4313641" y="3101741"/>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87" name="Text Placeholder 69">
            <a:extLst>
              <a:ext uri="{FF2B5EF4-FFF2-40B4-BE49-F238E27FC236}">
                <a16:creationId xmlns:a16="http://schemas.microsoft.com/office/drawing/2014/main" id="{96483352-8DA9-D39B-A5CE-962C0FCA18E0}"/>
              </a:ext>
            </a:extLst>
          </p:cNvPr>
          <p:cNvSpPr>
            <a:spLocks noGrp="1"/>
          </p:cNvSpPr>
          <p:nvPr>
            <p:ph type="body" sz="quarter" idx="86" hasCustomPrompt="1"/>
          </p:nvPr>
        </p:nvSpPr>
        <p:spPr>
          <a:xfrm>
            <a:off x="2379808" y="2743396"/>
            <a:ext cx="1670119" cy="222422"/>
          </a:xfrm>
          <a:prstGeom prst="rect">
            <a:avLst/>
          </a:prstGeom>
        </p:spPr>
        <p:txBody>
          <a:bodyPr lIns="0" tIns="0" rIns="0" bIns="0" anchor="ctr" anchorCtr="0"/>
          <a:lstStyle>
            <a:lvl1pPr algn="ctr">
              <a:defRPr sz="1200" b="1"/>
            </a:lvl1pPr>
          </a:lstStyle>
          <a:p>
            <a:pPr lvl="0"/>
            <a:r>
              <a:rPr lang="en-US"/>
              <a:t>Name</a:t>
            </a:r>
          </a:p>
        </p:txBody>
      </p:sp>
      <p:sp>
        <p:nvSpPr>
          <p:cNvPr id="88" name="Text Placeholder 69">
            <a:extLst>
              <a:ext uri="{FF2B5EF4-FFF2-40B4-BE49-F238E27FC236}">
                <a16:creationId xmlns:a16="http://schemas.microsoft.com/office/drawing/2014/main" id="{24BA5F1A-3C2E-B9CE-02E7-F6C16026AFD7}"/>
              </a:ext>
            </a:extLst>
          </p:cNvPr>
          <p:cNvSpPr>
            <a:spLocks noGrp="1"/>
          </p:cNvSpPr>
          <p:nvPr>
            <p:ph type="body" sz="quarter" idx="87" hasCustomPrompt="1"/>
          </p:nvPr>
        </p:nvSpPr>
        <p:spPr>
          <a:xfrm>
            <a:off x="2379808" y="2928747"/>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89" name="Text Placeholder 69">
            <a:extLst>
              <a:ext uri="{FF2B5EF4-FFF2-40B4-BE49-F238E27FC236}">
                <a16:creationId xmlns:a16="http://schemas.microsoft.com/office/drawing/2014/main" id="{9627ED5C-473A-2504-A9E7-A88A2F6E62A3}"/>
              </a:ext>
            </a:extLst>
          </p:cNvPr>
          <p:cNvSpPr>
            <a:spLocks noGrp="1"/>
          </p:cNvSpPr>
          <p:nvPr>
            <p:ph type="body" sz="quarter" idx="88" hasCustomPrompt="1"/>
          </p:nvPr>
        </p:nvSpPr>
        <p:spPr>
          <a:xfrm>
            <a:off x="2379808" y="3101741"/>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90" name="Picture Placeholder 9">
            <a:extLst>
              <a:ext uri="{FF2B5EF4-FFF2-40B4-BE49-F238E27FC236}">
                <a16:creationId xmlns:a16="http://schemas.microsoft.com/office/drawing/2014/main" id="{984D7A4C-6218-037C-6D7F-A3B2569CE6F6}"/>
              </a:ext>
            </a:extLst>
          </p:cNvPr>
          <p:cNvSpPr>
            <a:spLocks noGrp="1" noChangeAspect="1"/>
          </p:cNvSpPr>
          <p:nvPr>
            <p:ph type="pic" sz="quarter" idx="89"/>
          </p:nvPr>
        </p:nvSpPr>
        <p:spPr>
          <a:xfrm>
            <a:off x="568067" y="3649570"/>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91" name="Text Placeholder 69">
            <a:extLst>
              <a:ext uri="{FF2B5EF4-FFF2-40B4-BE49-F238E27FC236}">
                <a16:creationId xmlns:a16="http://schemas.microsoft.com/office/drawing/2014/main" id="{076EC36B-AD46-8D1C-C320-7078BB98714F}"/>
              </a:ext>
            </a:extLst>
          </p:cNvPr>
          <p:cNvSpPr>
            <a:spLocks noGrp="1"/>
          </p:cNvSpPr>
          <p:nvPr>
            <p:ph type="body" sz="quarter" idx="90" hasCustomPrompt="1"/>
          </p:nvPr>
        </p:nvSpPr>
        <p:spPr>
          <a:xfrm>
            <a:off x="463481" y="5166268"/>
            <a:ext cx="1670119" cy="222422"/>
          </a:xfrm>
          <a:prstGeom prst="rect">
            <a:avLst/>
          </a:prstGeom>
        </p:spPr>
        <p:txBody>
          <a:bodyPr lIns="0" tIns="0" rIns="0" bIns="0" anchor="ctr" anchorCtr="0"/>
          <a:lstStyle>
            <a:lvl1pPr algn="ctr">
              <a:defRPr sz="1200" b="1"/>
            </a:lvl1pPr>
          </a:lstStyle>
          <a:p>
            <a:pPr lvl="0"/>
            <a:r>
              <a:rPr lang="en-US"/>
              <a:t>Name</a:t>
            </a:r>
          </a:p>
        </p:txBody>
      </p:sp>
      <p:sp>
        <p:nvSpPr>
          <p:cNvPr id="92" name="Text Placeholder 69">
            <a:extLst>
              <a:ext uri="{FF2B5EF4-FFF2-40B4-BE49-F238E27FC236}">
                <a16:creationId xmlns:a16="http://schemas.microsoft.com/office/drawing/2014/main" id="{77CA0847-4A68-207D-0FEC-5D53B1D25E01}"/>
              </a:ext>
            </a:extLst>
          </p:cNvPr>
          <p:cNvSpPr>
            <a:spLocks noGrp="1"/>
          </p:cNvSpPr>
          <p:nvPr>
            <p:ph type="body" sz="quarter" idx="91" hasCustomPrompt="1"/>
          </p:nvPr>
        </p:nvSpPr>
        <p:spPr>
          <a:xfrm>
            <a:off x="463481" y="5351619"/>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93" name="Text Placeholder 69">
            <a:extLst>
              <a:ext uri="{FF2B5EF4-FFF2-40B4-BE49-F238E27FC236}">
                <a16:creationId xmlns:a16="http://schemas.microsoft.com/office/drawing/2014/main" id="{E43857E6-E64B-AAE5-01EF-6036F0EDE267}"/>
              </a:ext>
            </a:extLst>
          </p:cNvPr>
          <p:cNvSpPr>
            <a:spLocks noGrp="1"/>
          </p:cNvSpPr>
          <p:nvPr>
            <p:ph type="body" sz="quarter" idx="92" hasCustomPrompt="1"/>
          </p:nvPr>
        </p:nvSpPr>
        <p:spPr>
          <a:xfrm>
            <a:off x="463481" y="5524613"/>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94" name="Picture Placeholder 9">
            <a:extLst>
              <a:ext uri="{FF2B5EF4-FFF2-40B4-BE49-F238E27FC236}">
                <a16:creationId xmlns:a16="http://schemas.microsoft.com/office/drawing/2014/main" id="{72B15628-453C-2263-503C-39C59482FE5B}"/>
              </a:ext>
            </a:extLst>
          </p:cNvPr>
          <p:cNvSpPr>
            <a:spLocks noGrp="1" noChangeAspect="1"/>
          </p:cNvSpPr>
          <p:nvPr>
            <p:ph type="pic" sz="quarter" idx="93"/>
          </p:nvPr>
        </p:nvSpPr>
        <p:spPr>
          <a:xfrm>
            <a:off x="2484394" y="3649570"/>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95" name="Picture Placeholder 9">
            <a:extLst>
              <a:ext uri="{FF2B5EF4-FFF2-40B4-BE49-F238E27FC236}">
                <a16:creationId xmlns:a16="http://schemas.microsoft.com/office/drawing/2014/main" id="{5900F9C0-4399-BF04-E842-C04A8E87BE79}"/>
              </a:ext>
            </a:extLst>
          </p:cNvPr>
          <p:cNvSpPr>
            <a:spLocks noGrp="1" noChangeAspect="1"/>
          </p:cNvSpPr>
          <p:nvPr>
            <p:ph type="pic" sz="quarter" idx="94"/>
          </p:nvPr>
        </p:nvSpPr>
        <p:spPr>
          <a:xfrm>
            <a:off x="4418227" y="3649570"/>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96" name="Picture Placeholder 9">
            <a:extLst>
              <a:ext uri="{FF2B5EF4-FFF2-40B4-BE49-F238E27FC236}">
                <a16:creationId xmlns:a16="http://schemas.microsoft.com/office/drawing/2014/main" id="{6CBA861C-F78F-9DE6-29F9-175DFEF45CF7}"/>
              </a:ext>
            </a:extLst>
          </p:cNvPr>
          <p:cNvSpPr>
            <a:spLocks noGrp="1" noChangeAspect="1"/>
          </p:cNvSpPr>
          <p:nvPr>
            <p:ph type="pic" sz="quarter" idx="95"/>
          </p:nvPr>
        </p:nvSpPr>
        <p:spPr>
          <a:xfrm>
            <a:off x="6321167" y="3649570"/>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97" name="Picture Placeholder 9">
            <a:extLst>
              <a:ext uri="{FF2B5EF4-FFF2-40B4-BE49-F238E27FC236}">
                <a16:creationId xmlns:a16="http://schemas.microsoft.com/office/drawing/2014/main" id="{0BE6BF32-1C27-951C-B9C4-30B68E1063AC}"/>
              </a:ext>
            </a:extLst>
          </p:cNvPr>
          <p:cNvSpPr>
            <a:spLocks noGrp="1" noChangeAspect="1"/>
          </p:cNvSpPr>
          <p:nvPr>
            <p:ph type="pic" sz="quarter" idx="96"/>
          </p:nvPr>
        </p:nvSpPr>
        <p:spPr>
          <a:xfrm>
            <a:off x="8262452" y="3649570"/>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98" name="Picture Placeholder 9">
            <a:extLst>
              <a:ext uri="{FF2B5EF4-FFF2-40B4-BE49-F238E27FC236}">
                <a16:creationId xmlns:a16="http://schemas.microsoft.com/office/drawing/2014/main" id="{0AB14C58-CDF4-5B41-E202-6F8999095896}"/>
              </a:ext>
            </a:extLst>
          </p:cNvPr>
          <p:cNvSpPr>
            <a:spLocks noGrp="1" noChangeAspect="1"/>
          </p:cNvSpPr>
          <p:nvPr>
            <p:ph type="pic" sz="quarter" idx="97"/>
          </p:nvPr>
        </p:nvSpPr>
        <p:spPr>
          <a:xfrm>
            <a:off x="10180152" y="3649570"/>
            <a:ext cx="1460946" cy="1439676"/>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2000">
                <a:solidFill>
                  <a:schemeClr val="bg1"/>
                </a:solidFill>
              </a:defRPr>
            </a:lvl1pPr>
          </a:lstStyle>
          <a:p>
            <a:endParaRPr lang="en-US"/>
          </a:p>
        </p:txBody>
      </p:sp>
      <p:sp>
        <p:nvSpPr>
          <p:cNvPr id="99" name="Text Placeholder 69">
            <a:extLst>
              <a:ext uri="{FF2B5EF4-FFF2-40B4-BE49-F238E27FC236}">
                <a16:creationId xmlns:a16="http://schemas.microsoft.com/office/drawing/2014/main" id="{DCF901FF-DD7B-FBEA-365D-786849EC2563}"/>
              </a:ext>
            </a:extLst>
          </p:cNvPr>
          <p:cNvSpPr>
            <a:spLocks noGrp="1"/>
          </p:cNvSpPr>
          <p:nvPr>
            <p:ph type="body" sz="quarter" idx="98" hasCustomPrompt="1"/>
          </p:nvPr>
        </p:nvSpPr>
        <p:spPr>
          <a:xfrm>
            <a:off x="10075566" y="5166268"/>
            <a:ext cx="1670119" cy="222422"/>
          </a:xfrm>
          <a:prstGeom prst="rect">
            <a:avLst/>
          </a:prstGeom>
        </p:spPr>
        <p:txBody>
          <a:bodyPr lIns="0" tIns="0" rIns="0" bIns="0" anchor="ctr" anchorCtr="0"/>
          <a:lstStyle>
            <a:lvl1pPr algn="ctr">
              <a:defRPr sz="1200" b="1"/>
            </a:lvl1pPr>
          </a:lstStyle>
          <a:p>
            <a:pPr lvl="0"/>
            <a:r>
              <a:rPr lang="en-US"/>
              <a:t>Name</a:t>
            </a:r>
          </a:p>
        </p:txBody>
      </p:sp>
      <p:sp>
        <p:nvSpPr>
          <p:cNvPr id="100" name="Text Placeholder 69">
            <a:extLst>
              <a:ext uri="{FF2B5EF4-FFF2-40B4-BE49-F238E27FC236}">
                <a16:creationId xmlns:a16="http://schemas.microsoft.com/office/drawing/2014/main" id="{D4A488EE-7E15-AE7B-DD95-02D9E04D283B}"/>
              </a:ext>
            </a:extLst>
          </p:cNvPr>
          <p:cNvSpPr>
            <a:spLocks noGrp="1"/>
          </p:cNvSpPr>
          <p:nvPr>
            <p:ph type="body" sz="quarter" idx="99" hasCustomPrompt="1"/>
          </p:nvPr>
        </p:nvSpPr>
        <p:spPr>
          <a:xfrm>
            <a:off x="10075566" y="5351619"/>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101" name="Text Placeholder 69">
            <a:extLst>
              <a:ext uri="{FF2B5EF4-FFF2-40B4-BE49-F238E27FC236}">
                <a16:creationId xmlns:a16="http://schemas.microsoft.com/office/drawing/2014/main" id="{5164792B-6C94-4101-CC29-813B1790D0EF}"/>
              </a:ext>
            </a:extLst>
          </p:cNvPr>
          <p:cNvSpPr>
            <a:spLocks noGrp="1"/>
          </p:cNvSpPr>
          <p:nvPr>
            <p:ph type="body" sz="quarter" idx="100" hasCustomPrompt="1"/>
          </p:nvPr>
        </p:nvSpPr>
        <p:spPr>
          <a:xfrm>
            <a:off x="10075566" y="5524613"/>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02" name="Text Placeholder 69">
            <a:extLst>
              <a:ext uri="{FF2B5EF4-FFF2-40B4-BE49-F238E27FC236}">
                <a16:creationId xmlns:a16="http://schemas.microsoft.com/office/drawing/2014/main" id="{CFB03EA1-8D47-105F-3107-A8D32B8B8640}"/>
              </a:ext>
            </a:extLst>
          </p:cNvPr>
          <p:cNvSpPr>
            <a:spLocks noGrp="1"/>
          </p:cNvSpPr>
          <p:nvPr>
            <p:ph type="body" sz="quarter" idx="101" hasCustomPrompt="1"/>
          </p:nvPr>
        </p:nvSpPr>
        <p:spPr>
          <a:xfrm>
            <a:off x="8157866" y="5166268"/>
            <a:ext cx="1670119" cy="222422"/>
          </a:xfrm>
          <a:prstGeom prst="rect">
            <a:avLst/>
          </a:prstGeom>
        </p:spPr>
        <p:txBody>
          <a:bodyPr lIns="0" tIns="0" rIns="0" bIns="0" anchor="ctr" anchorCtr="0"/>
          <a:lstStyle>
            <a:lvl1pPr algn="ctr">
              <a:defRPr sz="1200" b="1"/>
            </a:lvl1pPr>
          </a:lstStyle>
          <a:p>
            <a:pPr lvl="0"/>
            <a:r>
              <a:rPr lang="en-US"/>
              <a:t>Name</a:t>
            </a:r>
          </a:p>
        </p:txBody>
      </p:sp>
      <p:sp>
        <p:nvSpPr>
          <p:cNvPr id="103" name="Text Placeholder 69">
            <a:extLst>
              <a:ext uri="{FF2B5EF4-FFF2-40B4-BE49-F238E27FC236}">
                <a16:creationId xmlns:a16="http://schemas.microsoft.com/office/drawing/2014/main" id="{C72E657D-9703-6FCC-56E1-5F7C8BC7AB12}"/>
              </a:ext>
            </a:extLst>
          </p:cNvPr>
          <p:cNvSpPr>
            <a:spLocks noGrp="1"/>
          </p:cNvSpPr>
          <p:nvPr>
            <p:ph type="body" sz="quarter" idx="102" hasCustomPrompt="1"/>
          </p:nvPr>
        </p:nvSpPr>
        <p:spPr>
          <a:xfrm>
            <a:off x="8157866" y="5351619"/>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104" name="Text Placeholder 69">
            <a:extLst>
              <a:ext uri="{FF2B5EF4-FFF2-40B4-BE49-F238E27FC236}">
                <a16:creationId xmlns:a16="http://schemas.microsoft.com/office/drawing/2014/main" id="{05CC5E0B-B735-F4B4-72EA-EEDEACE7803D}"/>
              </a:ext>
            </a:extLst>
          </p:cNvPr>
          <p:cNvSpPr>
            <a:spLocks noGrp="1"/>
          </p:cNvSpPr>
          <p:nvPr>
            <p:ph type="body" sz="quarter" idx="103" hasCustomPrompt="1"/>
          </p:nvPr>
        </p:nvSpPr>
        <p:spPr>
          <a:xfrm>
            <a:off x="8157866" y="5524613"/>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05" name="Text Placeholder 69">
            <a:extLst>
              <a:ext uri="{FF2B5EF4-FFF2-40B4-BE49-F238E27FC236}">
                <a16:creationId xmlns:a16="http://schemas.microsoft.com/office/drawing/2014/main" id="{3860F0BB-014F-598C-67C9-2B324056131F}"/>
              </a:ext>
            </a:extLst>
          </p:cNvPr>
          <p:cNvSpPr>
            <a:spLocks noGrp="1"/>
          </p:cNvSpPr>
          <p:nvPr>
            <p:ph type="body" sz="quarter" idx="104" hasCustomPrompt="1"/>
          </p:nvPr>
        </p:nvSpPr>
        <p:spPr>
          <a:xfrm>
            <a:off x="6216581" y="5166268"/>
            <a:ext cx="1670119" cy="222422"/>
          </a:xfrm>
          <a:prstGeom prst="rect">
            <a:avLst/>
          </a:prstGeom>
        </p:spPr>
        <p:txBody>
          <a:bodyPr lIns="0" tIns="0" rIns="0" bIns="0" anchor="ctr" anchorCtr="0"/>
          <a:lstStyle>
            <a:lvl1pPr algn="ctr">
              <a:defRPr sz="1200" b="1"/>
            </a:lvl1pPr>
          </a:lstStyle>
          <a:p>
            <a:pPr lvl="0"/>
            <a:r>
              <a:rPr lang="en-US"/>
              <a:t>Name</a:t>
            </a:r>
          </a:p>
        </p:txBody>
      </p:sp>
      <p:sp>
        <p:nvSpPr>
          <p:cNvPr id="106" name="Text Placeholder 69">
            <a:extLst>
              <a:ext uri="{FF2B5EF4-FFF2-40B4-BE49-F238E27FC236}">
                <a16:creationId xmlns:a16="http://schemas.microsoft.com/office/drawing/2014/main" id="{A0C08934-D152-9A75-0164-27BDFCEFC35F}"/>
              </a:ext>
            </a:extLst>
          </p:cNvPr>
          <p:cNvSpPr>
            <a:spLocks noGrp="1"/>
          </p:cNvSpPr>
          <p:nvPr>
            <p:ph type="body" sz="quarter" idx="105" hasCustomPrompt="1"/>
          </p:nvPr>
        </p:nvSpPr>
        <p:spPr>
          <a:xfrm>
            <a:off x="6216581" y="5351619"/>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107" name="Text Placeholder 69">
            <a:extLst>
              <a:ext uri="{FF2B5EF4-FFF2-40B4-BE49-F238E27FC236}">
                <a16:creationId xmlns:a16="http://schemas.microsoft.com/office/drawing/2014/main" id="{0BB4510A-EDCB-AAF8-D175-0C279F5F0C63}"/>
              </a:ext>
            </a:extLst>
          </p:cNvPr>
          <p:cNvSpPr>
            <a:spLocks noGrp="1"/>
          </p:cNvSpPr>
          <p:nvPr>
            <p:ph type="body" sz="quarter" idx="106" hasCustomPrompt="1"/>
          </p:nvPr>
        </p:nvSpPr>
        <p:spPr>
          <a:xfrm>
            <a:off x="6216581" y="5524613"/>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08" name="Text Placeholder 69">
            <a:extLst>
              <a:ext uri="{FF2B5EF4-FFF2-40B4-BE49-F238E27FC236}">
                <a16:creationId xmlns:a16="http://schemas.microsoft.com/office/drawing/2014/main" id="{258EC954-1FEF-F5BA-78F0-C0C9404DE795}"/>
              </a:ext>
            </a:extLst>
          </p:cNvPr>
          <p:cNvSpPr>
            <a:spLocks noGrp="1"/>
          </p:cNvSpPr>
          <p:nvPr>
            <p:ph type="body" sz="quarter" idx="107" hasCustomPrompt="1"/>
          </p:nvPr>
        </p:nvSpPr>
        <p:spPr>
          <a:xfrm>
            <a:off x="4313641" y="5166268"/>
            <a:ext cx="1670119" cy="222422"/>
          </a:xfrm>
          <a:prstGeom prst="rect">
            <a:avLst/>
          </a:prstGeom>
        </p:spPr>
        <p:txBody>
          <a:bodyPr lIns="0" tIns="0" rIns="0" bIns="0" anchor="ctr" anchorCtr="0"/>
          <a:lstStyle>
            <a:lvl1pPr algn="ctr">
              <a:defRPr sz="1200" b="1"/>
            </a:lvl1pPr>
          </a:lstStyle>
          <a:p>
            <a:pPr lvl="0"/>
            <a:r>
              <a:rPr lang="en-US"/>
              <a:t>Name</a:t>
            </a:r>
          </a:p>
        </p:txBody>
      </p:sp>
      <p:sp>
        <p:nvSpPr>
          <p:cNvPr id="109" name="Text Placeholder 69">
            <a:extLst>
              <a:ext uri="{FF2B5EF4-FFF2-40B4-BE49-F238E27FC236}">
                <a16:creationId xmlns:a16="http://schemas.microsoft.com/office/drawing/2014/main" id="{61CB645D-8C74-479F-9454-F8BF5B32690B}"/>
              </a:ext>
            </a:extLst>
          </p:cNvPr>
          <p:cNvSpPr>
            <a:spLocks noGrp="1"/>
          </p:cNvSpPr>
          <p:nvPr>
            <p:ph type="body" sz="quarter" idx="108" hasCustomPrompt="1"/>
          </p:nvPr>
        </p:nvSpPr>
        <p:spPr>
          <a:xfrm>
            <a:off x="4313641" y="5351619"/>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110" name="Text Placeholder 69">
            <a:extLst>
              <a:ext uri="{FF2B5EF4-FFF2-40B4-BE49-F238E27FC236}">
                <a16:creationId xmlns:a16="http://schemas.microsoft.com/office/drawing/2014/main" id="{F81C4989-94AD-A4C2-09C4-3DA986F51665}"/>
              </a:ext>
            </a:extLst>
          </p:cNvPr>
          <p:cNvSpPr>
            <a:spLocks noGrp="1"/>
          </p:cNvSpPr>
          <p:nvPr>
            <p:ph type="body" sz="quarter" idx="109" hasCustomPrompt="1"/>
          </p:nvPr>
        </p:nvSpPr>
        <p:spPr>
          <a:xfrm>
            <a:off x="4313641" y="5524613"/>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11" name="Text Placeholder 69">
            <a:extLst>
              <a:ext uri="{FF2B5EF4-FFF2-40B4-BE49-F238E27FC236}">
                <a16:creationId xmlns:a16="http://schemas.microsoft.com/office/drawing/2014/main" id="{039D22F6-2B08-4651-6F5D-90F5A3863DB2}"/>
              </a:ext>
            </a:extLst>
          </p:cNvPr>
          <p:cNvSpPr>
            <a:spLocks noGrp="1"/>
          </p:cNvSpPr>
          <p:nvPr>
            <p:ph type="body" sz="quarter" idx="110" hasCustomPrompt="1"/>
          </p:nvPr>
        </p:nvSpPr>
        <p:spPr>
          <a:xfrm>
            <a:off x="2379808" y="5166268"/>
            <a:ext cx="1670119" cy="222422"/>
          </a:xfrm>
          <a:prstGeom prst="rect">
            <a:avLst/>
          </a:prstGeom>
        </p:spPr>
        <p:txBody>
          <a:bodyPr lIns="0" tIns="0" rIns="0" bIns="0" anchor="ctr" anchorCtr="0"/>
          <a:lstStyle>
            <a:lvl1pPr algn="ctr">
              <a:defRPr sz="1200" b="1"/>
            </a:lvl1pPr>
          </a:lstStyle>
          <a:p>
            <a:pPr lvl="0"/>
            <a:r>
              <a:rPr lang="en-US"/>
              <a:t>Name</a:t>
            </a:r>
          </a:p>
        </p:txBody>
      </p:sp>
      <p:sp>
        <p:nvSpPr>
          <p:cNvPr id="112" name="Text Placeholder 69">
            <a:extLst>
              <a:ext uri="{FF2B5EF4-FFF2-40B4-BE49-F238E27FC236}">
                <a16:creationId xmlns:a16="http://schemas.microsoft.com/office/drawing/2014/main" id="{F0F7A197-222F-38B3-9A3B-4F8319521307}"/>
              </a:ext>
            </a:extLst>
          </p:cNvPr>
          <p:cNvSpPr>
            <a:spLocks noGrp="1"/>
          </p:cNvSpPr>
          <p:nvPr>
            <p:ph type="body" sz="quarter" idx="111" hasCustomPrompt="1"/>
          </p:nvPr>
        </p:nvSpPr>
        <p:spPr>
          <a:xfrm>
            <a:off x="2379808" y="5351619"/>
            <a:ext cx="1670119" cy="222422"/>
          </a:xfrm>
          <a:prstGeom prst="rect">
            <a:avLst/>
          </a:prstGeom>
        </p:spPr>
        <p:txBody>
          <a:bodyPr lIns="0" tIns="0" rIns="0" bIns="0" anchor="ctr" anchorCtr="0"/>
          <a:lstStyle>
            <a:lvl1pPr algn="ctr">
              <a:defRPr sz="1000" b="0" i="1"/>
            </a:lvl1pPr>
          </a:lstStyle>
          <a:p>
            <a:pPr lvl="0"/>
            <a:r>
              <a:rPr lang="en-US"/>
              <a:t>Job Title</a:t>
            </a:r>
          </a:p>
        </p:txBody>
      </p:sp>
      <p:sp>
        <p:nvSpPr>
          <p:cNvPr id="113" name="Text Placeholder 69">
            <a:extLst>
              <a:ext uri="{FF2B5EF4-FFF2-40B4-BE49-F238E27FC236}">
                <a16:creationId xmlns:a16="http://schemas.microsoft.com/office/drawing/2014/main" id="{275FD2B9-2037-FB7B-4263-1A58F4F5331E}"/>
              </a:ext>
            </a:extLst>
          </p:cNvPr>
          <p:cNvSpPr>
            <a:spLocks noGrp="1"/>
          </p:cNvSpPr>
          <p:nvPr>
            <p:ph type="body" sz="quarter" idx="112" hasCustomPrompt="1"/>
          </p:nvPr>
        </p:nvSpPr>
        <p:spPr>
          <a:xfrm>
            <a:off x="2379808" y="5524613"/>
            <a:ext cx="1670119" cy="226147"/>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pic>
        <p:nvPicPr>
          <p:cNvPr id="55" name="Picture 54">
            <a:extLst>
              <a:ext uri="{FF2B5EF4-FFF2-40B4-BE49-F238E27FC236}">
                <a16:creationId xmlns:a16="http://schemas.microsoft.com/office/drawing/2014/main" id="{7C49E6F6-652E-BB2F-72C2-6EADEAB2EA95}"/>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3750244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ams of 1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C7583CF1-19CD-44AF-7527-2C17CBEA3C90}"/>
              </a:ext>
            </a:extLst>
          </p:cNvPr>
          <p:cNvSpPr>
            <a:spLocks noGrp="1"/>
          </p:cNvSpPr>
          <p:nvPr>
            <p:ph type="dt" sz="half" idx="2"/>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14" name="Slide Number Placeholder 5">
            <a:extLst>
              <a:ext uri="{FF2B5EF4-FFF2-40B4-BE49-F238E27FC236}">
                <a16:creationId xmlns:a16="http://schemas.microsoft.com/office/drawing/2014/main" id="{01E87077-61F5-C251-61CF-1EB68392E755}"/>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sp>
        <p:nvSpPr>
          <p:cNvPr id="66" name="Text Placeholder 69">
            <a:extLst>
              <a:ext uri="{FF2B5EF4-FFF2-40B4-BE49-F238E27FC236}">
                <a16:creationId xmlns:a16="http://schemas.microsoft.com/office/drawing/2014/main" id="{24AEC343-8379-3CCE-81EA-F9D375A8B83A}"/>
              </a:ext>
            </a:extLst>
          </p:cNvPr>
          <p:cNvSpPr>
            <a:spLocks noGrp="1"/>
          </p:cNvSpPr>
          <p:nvPr>
            <p:ph type="body" sz="quarter" idx="66" hasCustomPrompt="1"/>
          </p:nvPr>
        </p:nvSpPr>
        <p:spPr>
          <a:xfrm>
            <a:off x="1931151" y="3018517"/>
            <a:ext cx="1256801" cy="195105"/>
          </a:xfrm>
          <a:prstGeom prst="rect">
            <a:avLst/>
          </a:prstGeom>
        </p:spPr>
        <p:txBody>
          <a:bodyPr lIns="0" tIns="0" rIns="0" bIns="0" anchor="ctr" anchorCtr="0"/>
          <a:lstStyle>
            <a:lvl1pPr algn="ctr">
              <a:defRPr sz="1200" b="1"/>
            </a:lvl1pPr>
          </a:lstStyle>
          <a:p>
            <a:pPr lvl="0"/>
            <a:r>
              <a:rPr lang="en-US"/>
              <a:t>Name</a:t>
            </a:r>
          </a:p>
        </p:txBody>
      </p:sp>
      <p:sp>
        <p:nvSpPr>
          <p:cNvPr id="67" name="Text Placeholder 69">
            <a:extLst>
              <a:ext uri="{FF2B5EF4-FFF2-40B4-BE49-F238E27FC236}">
                <a16:creationId xmlns:a16="http://schemas.microsoft.com/office/drawing/2014/main" id="{7F3F1917-C3E3-89D5-7829-3A6DF35412F7}"/>
              </a:ext>
            </a:extLst>
          </p:cNvPr>
          <p:cNvSpPr>
            <a:spLocks noGrp="1"/>
          </p:cNvSpPr>
          <p:nvPr>
            <p:ph type="body" sz="quarter" idx="67" hasCustomPrompt="1"/>
          </p:nvPr>
        </p:nvSpPr>
        <p:spPr>
          <a:xfrm>
            <a:off x="1931151" y="3185888"/>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68" name="Text Placeholder 69">
            <a:extLst>
              <a:ext uri="{FF2B5EF4-FFF2-40B4-BE49-F238E27FC236}">
                <a16:creationId xmlns:a16="http://schemas.microsoft.com/office/drawing/2014/main" id="{2AE8B772-EA22-0A66-308D-75CEAA12AD07}"/>
              </a:ext>
            </a:extLst>
          </p:cNvPr>
          <p:cNvSpPr>
            <a:spLocks noGrp="1"/>
          </p:cNvSpPr>
          <p:nvPr>
            <p:ph type="body" sz="quarter" idx="68" hasCustomPrompt="1"/>
          </p:nvPr>
        </p:nvSpPr>
        <p:spPr>
          <a:xfrm>
            <a:off x="1931151" y="3333989"/>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69" name="Picture Placeholder 9">
            <a:extLst>
              <a:ext uri="{FF2B5EF4-FFF2-40B4-BE49-F238E27FC236}">
                <a16:creationId xmlns:a16="http://schemas.microsoft.com/office/drawing/2014/main" id="{C327EC80-5832-B802-B71E-E14ECAD3D2DA}"/>
              </a:ext>
            </a:extLst>
          </p:cNvPr>
          <p:cNvSpPr>
            <a:spLocks noGrp="1" noChangeAspect="1"/>
          </p:cNvSpPr>
          <p:nvPr>
            <p:ph type="pic" sz="quarter" idx="69"/>
          </p:nvPr>
        </p:nvSpPr>
        <p:spPr>
          <a:xfrm>
            <a:off x="1997132" y="1806009"/>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70" name="Text Placeholder 69">
            <a:extLst>
              <a:ext uri="{FF2B5EF4-FFF2-40B4-BE49-F238E27FC236}">
                <a16:creationId xmlns:a16="http://schemas.microsoft.com/office/drawing/2014/main" id="{C6ADD9C1-9A75-EF87-5670-654CC8093A94}"/>
              </a:ext>
            </a:extLst>
          </p:cNvPr>
          <p:cNvSpPr>
            <a:spLocks noGrp="1"/>
          </p:cNvSpPr>
          <p:nvPr>
            <p:ph type="body" sz="quarter" idx="70" hasCustomPrompt="1"/>
          </p:nvPr>
        </p:nvSpPr>
        <p:spPr>
          <a:xfrm>
            <a:off x="512542" y="3018517"/>
            <a:ext cx="1256801" cy="195105"/>
          </a:xfrm>
          <a:prstGeom prst="rect">
            <a:avLst/>
          </a:prstGeom>
        </p:spPr>
        <p:txBody>
          <a:bodyPr lIns="0" tIns="0" rIns="0" bIns="0" anchor="ctr" anchorCtr="0"/>
          <a:lstStyle>
            <a:lvl1pPr algn="ctr">
              <a:defRPr sz="1200" b="1"/>
            </a:lvl1pPr>
          </a:lstStyle>
          <a:p>
            <a:pPr lvl="0"/>
            <a:r>
              <a:rPr lang="en-US"/>
              <a:t>Name</a:t>
            </a:r>
          </a:p>
        </p:txBody>
      </p:sp>
      <p:sp>
        <p:nvSpPr>
          <p:cNvPr id="71" name="Text Placeholder 69">
            <a:extLst>
              <a:ext uri="{FF2B5EF4-FFF2-40B4-BE49-F238E27FC236}">
                <a16:creationId xmlns:a16="http://schemas.microsoft.com/office/drawing/2014/main" id="{4446480F-6A90-6189-E992-D126A9A595BB}"/>
              </a:ext>
            </a:extLst>
          </p:cNvPr>
          <p:cNvSpPr>
            <a:spLocks noGrp="1"/>
          </p:cNvSpPr>
          <p:nvPr>
            <p:ph type="body" sz="quarter" idx="71" hasCustomPrompt="1"/>
          </p:nvPr>
        </p:nvSpPr>
        <p:spPr>
          <a:xfrm>
            <a:off x="512542" y="3185888"/>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72" name="Text Placeholder 69">
            <a:extLst>
              <a:ext uri="{FF2B5EF4-FFF2-40B4-BE49-F238E27FC236}">
                <a16:creationId xmlns:a16="http://schemas.microsoft.com/office/drawing/2014/main" id="{E768A0CD-D3B9-54BE-2F3C-D49C07BD6839}"/>
              </a:ext>
            </a:extLst>
          </p:cNvPr>
          <p:cNvSpPr>
            <a:spLocks noGrp="1"/>
          </p:cNvSpPr>
          <p:nvPr>
            <p:ph type="body" sz="quarter" idx="72" hasCustomPrompt="1"/>
          </p:nvPr>
        </p:nvSpPr>
        <p:spPr>
          <a:xfrm>
            <a:off x="512542" y="3333989"/>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73" name="Picture Placeholder 9">
            <a:extLst>
              <a:ext uri="{FF2B5EF4-FFF2-40B4-BE49-F238E27FC236}">
                <a16:creationId xmlns:a16="http://schemas.microsoft.com/office/drawing/2014/main" id="{047057A8-FFEA-6F87-33DD-40C63AE304D4}"/>
              </a:ext>
            </a:extLst>
          </p:cNvPr>
          <p:cNvSpPr>
            <a:spLocks noGrp="1" noChangeAspect="1"/>
          </p:cNvSpPr>
          <p:nvPr>
            <p:ph type="pic" sz="quarter" idx="73"/>
          </p:nvPr>
        </p:nvSpPr>
        <p:spPr>
          <a:xfrm>
            <a:off x="582286" y="1806009"/>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74" name="Text Placeholder 69">
            <a:extLst>
              <a:ext uri="{FF2B5EF4-FFF2-40B4-BE49-F238E27FC236}">
                <a16:creationId xmlns:a16="http://schemas.microsoft.com/office/drawing/2014/main" id="{09DF5E62-C5E7-FB09-DE1B-E319D9A832B4}"/>
              </a:ext>
            </a:extLst>
          </p:cNvPr>
          <p:cNvSpPr>
            <a:spLocks noGrp="1"/>
          </p:cNvSpPr>
          <p:nvPr>
            <p:ph type="body" sz="quarter" idx="74" hasCustomPrompt="1"/>
          </p:nvPr>
        </p:nvSpPr>
        <p:spPr>
          <a:xfrm>
            <a:off x="4768371" y="3018517"/>
            <a:ext cx="1256801" cy="195105"/>
          </a:xfrm>
          <a:prstGeom prst="rect">
            <a:avLst/>
          </a:prstGeom>
        </p:spPr>
        <p:txBody>
          <a:bodyPr lIns="0" tIns="0" rIns="0" bIns="0" anchor="ctr" anchorCtr="0"/>
          <a:lstStyle>
            <a:lvl1pPr algn="ctr">
              <a:defRPr sz="1200" b="1"/>
            </a:lvl1pPr>
          </a:lstStyle>
          <a:p>
            <a:pPr lvl="0"/>
            <a:r>
              <a:rPr lang="en-US"/>
              <a:t>Name</a:t>
            </a:r>
          </a:p>
        </p:txBody>
      </p:sp>
      <p:sp>
        <p:nvSpPr>
          <p:cNvPr id="75" name="Text Placeholder 69">
            <a:extLst>
              <a:ext uri="{FF2B5EF4-FFF2-40B4-BE49-F238E27FC236}">
                <a16:creationId xmlns:a16="http://schemas.microsoft.com/office/drawing/2014/main" id="{1671273E-A672-B26B-E8FA-F922F4344E55}"/>
              </a:ext>
            </a:extLst>
          </p:cNvPr>
          <p:cNvSpPr>
            <a:spLocks noGrp="1"/>
          </p:cNvSpPr>
          <p:nvPr>
            <p:ph type="body" sz="quarter" idx="75" hasCustomPrompt="1"/>
          </p:nvPr>
        </p:nvSpPr>
        <p:spPr>
          <a:xfrm>
            <a:off x="4768371" y="3185888"/>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76" name="Text Placeholder 69">
            <a:extLst>
              <a:ext uri="{FF2B5EF4-FFF2-40B4-BE49-F238E27FC236}">
                <a16:creationId xmlns:a16="http://schemas.microsoft.com/office/drawing/2014/main" id="{85FAE2D9-D140-6D76-37DD-A25183A4A156}"/>
              </a:ext>
            </a:extLst>
          </p:cNvPr>
          <p:cNvSpPr>
            <a:spLocks noGrp="1"/>
          </p:cNvSpPr>
          <p:nvPr>
            <p:ph type="body" sz="quarter" idx="76" hasCustomPrompt="1"/>
          </p:nvPr>
        </p:nvSpPr>
        <p:spPr>
          <a:xfrm>
            <a:off x="4768371" y="3333989"/>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77" name="Picture Placeholder 9">
            <a:extLst>
              <a:ext uri="{FF2B5EF4-FFF2-40B4-BE49-F238E27FC236}">
                <a16:creationId xmlns:a16="http://schemas.microsoft.com/office/drawing/2014/main" id="{B3108B61-8B1B-535C-3A00-11A01DE4B02F}"/>
              </a:ext>
            </a:extLst>
          </p:cNvPr>
          <p:cNvSpPr>
            <a:spLocks noGrp="1" noChangeAspect="1"/>
          </p:cNvSpPr>
          <p:nvPr>
            <p:ph type="pic" sz="quarter" idx="77"/>
          </p:nvPr>
        </p:nvSpPr>
        <p:spPr>
          <a:xfrm>
            <a:off x="4826824" y="1806009"/>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78" name="Text Placeholder 69">
            <a:extLst>
              <a:ext uri="{FF2B5EF4-FFF2-40B4-BE49-F238E27FC236}">
                <a16:creationId xmlns:a16="http://schemas.microsoft.com/office/drawing/2014/main" id="{AC4D595A-4239-F3C4-6D06-D3914FEA5B49}"/>
              </a:ext>
            </a:extLst>
          </p:cNvPr>
          <p:cNvSpPr>
            <a:spLocks noGrp="1"/>
          </p:cNvSpPr>
          <p:nvPr>
            <p:ph type="body" sz="quarter" idx="78" hasCustomPrompt="1"/>
          </p:nvPr>
        </p:nvSpPr>
        <p:spPr>
          <a:xfrm>
            <a:off x="3349761" y="3018517"/>
            <a:ext cx="1256801" cy="195105"/>
          </a:xfrm>
          <a:prstGeom prst="rect">
            <a:avLst/>
          </a:prstGeom>
        </p:spPr>
        <p:txBody>
          <a:bodyPr lIns="0" tIns="0" rIns="0" bIns="0" anchor="ctr" anchorCtr="0"/>
          <a:lstStyle>
            <a:lvl1pPr algn="ctr">
              <a:defRPr sz="1200" b="1"/>
            </a:lvl1pPr>
          </a:lstStyle>
          <a:p>
            <a:pPr lvl="0"/>
            <a:r>
              <a:rPr lang="en-US"/>
              <a:t>Name</a:t>
            </a:r>
          </a:p>
        </p:txBody>
      </p:sp>
      <p:sp>
        <p:nvSpPr>
          <p:cNvPr id="79" name="Text Placeholder 69">
            <a:extLst>
              <a:ext uri="{FF2B5EF4-FFF2-40B4-BE49-F238E27FC236}">
                <a16:creationId xmlns:a16="http://schemas.microsoft.com/office/drawing/2014/main" id="{A0A176F1-B57C-0EAF-C042-0EF735991377}"/>
              </a:ext>
            </a:extLst>
          </p:cNvPr>
          <p:cNvSpPr>
            <a:spLocks noGrp="1"/>
          </p:cNvSpPr>
          <p:nvPr>
            <p:ph type="body" sz="quarter" idx="79" hasCustomPrompt="1"/>
          </p:nvPr>
        </p:nvSpPr>
        <p:spPr>
          <a:xfrm>
            <a:off x="3349761" y="3185888"/>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80" name="Text Placeholder 69">
            <a:extLst>
              <a:ext uri="{FF2B5EF4-FFF2-40B4-BE49-F238E27FC236}">
                <a16:creationId xmlns:a16="http://schemas.microsoft.com/office/drawing/2014/main" id="{C6AA2B6E-5A90-97FF-B457-E76F8E5D53CB}"/>
              </a:ext>
            </a:extLst>
          </p:cNvPr>
          <p:cNvSpPr>
            <a:spLocks noGrp="1"/>
          </p:cNvSpPr>
          <p:nvPr>
            <p:ph type="body" sz="quarter" idx="80" hasCustomPrompt="1"/>
          </p:nvPr>
        </p:nvSpPr>
        <p:spPr>
          <a:xfrm>
            <a:off x="3349761" y="3333989"/>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81" name="Picture Placeholder 9">
            <a:extLst>
              <a:ext uri="{FF2B5EF4-FFF2-40B4-BE49-F238E27FC236}">
                <a16:creationId xmlns:a16="http://schemas.microsoft.com/office/drawing/2014/main" id="{6F5DDB74-6812-2724-1BEC-AB0E5A8690AC}"/>
              </a:ext>
            </a:extLst>
          </p:cNvPr>
          <p:cNvSpPr>
            <a:spLocks noGrp="1" noChangeAspect="1"/>
          </p:cNvSpPr>
          <p:nvPr>
            <p:ph type="pic" sz="quarter" idx="81"/>
          </p:nvPr>
        </p:nvSpPr>
        <p:spPr>
          <a:xfrm>
            <a:off x="3411978" y="1806009"/>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14" name="Text Placeholder 69">
            <a:extLst>
              <a:ext uri="{FF2B5EF4-FFF2-40B4-BE49-F238E27FC236}">
                <a16:creationId xmlns:a16="http://schemas.microsoft.com/office/drawing/2014/main" id="{DFF36E91-3FF1-24F1-5EF8-C3F8FFC09E29}"/>
              </a:ext>
            </a:extLst>
          </p:cNvPr>
          <p:cNvSpPr>
            <a:spLocks noGrp="1"/>
          </p:cNvSpPr>
          <p:nvPr>
            <p:ph type="body" sz="quarter" idx="82" hasCustomPrompt="1"/>
          </p:nvPr>
        </p:nvSpPr>
        <p:spPr>
          <a:xfrm>
            <a:off x="1931151" y="4901105"/>
            <a:ext cx="1256801" cy="195105"/>
          </a:xfrm>
          <a:prstGeom prst="rect">
            <a:avLst/>
          </a:prstGeom>
        </p:spPr>
        <p:txBody>
          <a:bodyPr lIns="0" tIns="0" rIns="0" bIns="0" anchor="ctr" anchorCtr="0"/>
          <a:lstStyle>
            <a:lvl1pPr algn="ctr">
              <a:defRPr sz="1200" b="1"/>
            </a:lvl1pPr>
          </a:lstStyle>
          <a:p>
            <a:pPr lvl="0"/>
            <a:r>
              <a:rPr lang="en-US"/>
              <a:t>Name</a:t>
            </a:r>
          </a:p>
        </p:txBody>
      </p:sp>
      <p:sp>
        <p:nvSpPr>
          <p:cNvPr id="115" name="Text Placeholder 69">
            <a:extLst>
              <a:ext uri="{FF2B5EF4-FFF2-40B4-BE49-F238E27FC236}">
                <a16:creationId xmlns:a16="http://schemas.microsoft.com/office/drawing/2014/main" id="{808D8E32-D5C2-48CB-4774-6ED4D5B3B30B}"/>
              </a:ext>
            </a:extLst>
          </p:cNvPr>
          <p:cNvSpPr>
            <a:spLocks noGrp="1"/>
          </p:cNvSpPr>
          <p:nvPr>
            <p:ph type="body" sz="quarter" idx="83" hasCustomPrompt="1"/>
          </p:nvPr>
        </p:nvSpPr>
        <p:spPr>
          <a:xfrm>
            <a:off x="1931151" y="5068476"/>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16" name="Text Placeholder 69">
            <a:extLst>
              <a:ext uri="{FF2B5EF4-FFF2-40B4-BE49-F238E27FC236}">
                <a16:creationId xmlns:a16="http://schemas.microsoft.com/office/drawing/2014/main" id="{1E91032C-5AC2-E023-BDBD-482170A11BF1}"/>
              </a:ext>
            </a:extLst>
          </p:cNvPr>
          <p:cNvSpPr>
            <a:spLocks noGrp="1"/>
          </p:cNvSpPr>
          <p:nvPr>
            <p:ph type="body" sz="quarter" idx="84" hasCustomPrompt="1"/>
          </p:nvPr>
        </p:nvSpPr>
        <p:spPr>
          <a:xfrm>
            <a:off x="1931151" y="5216577"/>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17" name="Picture Placeholder 9">
            <a:extLst>
              <a:ext uri="{FF2B5EF4-FFF2-40B4-BE49-F238E27FC236}">
                <a16:creationId xmlns:a16="http://schemas.microsoft.com/office/drawing/2014/main" id="{D36041E3-E4CF-7451-CFAB-8854148CFAF7}"/>
              </a:ext>
            </a:extLst>
          </p:cNvPr>
          <p:cNvSpPr>
            <a:spLocks noGrp="1" noChangeAspect="1"/>
          </p:cNvSpPr>
          <p:nvPr>
            <p:ph type="pic" sz="quarter" idx="85"/>
          </p:nvPr>
        </p:nvSpPr>
        <p:spPr>
          <a:xfrm>
            <a:off x="1997132" y="3688597"/>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18" name="Text Placeholder 69">
            <a:extLst>
              <a:ext uri="{FF2B5EF4-FFF2-40B4-BE49-F238E27FC236}">
                <a16:creationId xmlns:a16="http://schemas.microsoft.com/office/drawing/2014/main" id="{0D6EE0D1-2ADF-1349-9490-6C39723D0F3A}"/>
              </a:ext>
            </a:extLst>
          </p:cNvPr>
          <p:cNvSpPr>
            <a:spLocks noGrp="1"/>
          </p:cNvSpPr>
          <p:nvPr>
            <p:ph type="body" sz="quarter" idx="86" hasCustomPrompt="1"/>
          </p:nvPr>
        </p:nvSpPr>
        <p:spPr>
          <a:xfrm>
            <a:off x="512542" y="4901105"/>
            <a:ext cx="1256801" cy="195105"/>
          </a:xfrm>
          <a:prstGeom prst="rect">
            <a:avLst/>
          </a:prstGeom>
        </p:spPr>
        <p:txBody>
          <a:bodyPr lIns="0" tIns="0" rIns="0" bIns="0" anchor="ctr" anchorCtr="0"/>
          <a:lstStyle>
            <a:lvl1pPr algn="ctr">
              <a:defRPr sz="1200" b="1"/>
            </a:lvl1pPr>
          </a:lstStyle>
          <a:p>
            <a:pPr lvl="0"/>
            <a:r>
              <a:rPr lang="en-US"/>
              <a:t>Name</a:t>
            </a:r>
          </a:p>
        </p:txBody>
      </p:sp>
      <p:sp>
        <p:nvSpPr>
          <p:cNvPr id="119" name="Text Placeholder 69">
            <a:extLst>
              <a:ext uri="{FF2B5EF4-FFF2-40B4-BE49-F238E27FC236}">
                <a16:creationId xmlns:a16="http://schemas.microsoft.com/office/drawing/2014/main" id="{DA4FCC53-4A25-D881-E836-51305FCE6BE0}"/>
              </a:ext>
            </a:extLst>
          </p:cNvPr>
          <p:cNvSpPr>
            <a:spLocks noGrp="1"/>
          </p:cNvSpPr>
          <p:nvPr>
            <p:ph type="body" sz="quarter" idx="87" hasCustomPrompt="1"/>
          </p:nvPr>
        </p:nvSpPr>
        <p:spPr>
          <a:xfrm>
            <a:off x="512542" y="5068476"/>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20" name="Text Placeholder 69">
            <a:extLst>
              <a:ext uri="{FF2B5EF4-FFF2-40B4-BE49-F238E27FC236}">
                <a16:creationId xmlns:a16="http://schemas.microsoft.com/office/drawing/2014/main" id="{78372929-849C-DCE3-90D3-262DE3325D83}"/>
              </a:ext>
            </a:extLst>
          </p:cNvPr>
          <p:cNvSpPr>
            <a:spLocks noGrp="1"/>
          </p:cNvSpPr>
          <p:nvPr>
            <p:ph type="body" sz="quarter" idx="88" hasCustomPrompt="1"/>
          </p:nvPr>
        </p:nvSpPr>
        <p:spPr>
          <a:xfrm>
            <a:off x="512542" y="5216577"/>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21" name="Picture Placeholder 9">
            <a:extLst>
              <a:ext uri="{FF2B5EF4-FFF2-40B4-BE49-F238E27FC236}">
                <a16:creationId xmlns:a16="http://schemas.microsoft.com/office/drawing/2014/main" id="{BDD1CF86-D328-2D46-F207-AA2EE77B39E7}"/>
              </a:ext>
            </a:extLst>
          </p:cNvPr>
          <p:cNvSpPr>
            <a:spLocks noGrp="1" noChangeAspect="1"/>
          </p:cNvSpPr>
          <p:nvPr>
            <p:ph type="pic" sz="quarter" idx="89"/>
          </p:nvPr>
        </p:nvSpPr>
        <p:spPr>
          <a:xfrm>
            <a:off x="582286" y="3688597"/>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22" name="Text Placeholder 69">
            <a:extLst>
              <a:ext uri="{FF2B5EF4-FFF2-40B4-BE49-F238E27FC236}">
                <a16:creationId xmlns:a16="http://schemas.microsoft.com/office/drawing/2014/main" id="{4C48D542-7DAC-CFA3-62BD-3BA171B482C1}"/>
              </a:ext>
            </a:extLst>
          </p:cNvPr>
          <p:cNvSpPr>
            <a:spLocks noGrp="1"/>
          </p:cNvSpPr>
          <p:nvPr>
            <p:ph type="body" sz="quarter" idx="90" hasCustomPrompt="1"/>
          </p:nvPr>
        </p:nvSpPr>
        <p:spPr>
          <a:xfrm>
            <a:off x="4768371" y="4901105"/>
            <a:ext cx="1256801" cy="195105"/>
          </a:xfrm>
          <a:prstGeom prst="rect">
            <a:avLst/>
          </a:prstGeom>
        </p:spPr>
        <p:txBody>
          <a:bodyPr lIns="0" tIns="0" rIns="0" bIns="0" anchor="ctr" anchorCtr="0"/>
          <a:lstStyle>
            <a:lvl1pPr algn="ctr">
              <a:defRPr sz="1200" b="1"/>
            </a:lvl1pPr>
          </a:lstStyle>
          <a:p>
            <a:pPr lvl="0"/>
            <a:r>
              <a:rPr lang="en-US"/>
              <a:t>Name</a:t>
            </a:r>
          </a:p>
        </p:txBody>
      </p:sp>
      <p:sp>
        <p:nvSpPr>
          <p:cNvPr id="123" name="Text Placeholder 69">
            <a:extLst>
              <a:ext uri="{FF2B5EF4-FFF2-40B4-BE49-F238E27FC236}">
                <a16:creationId xmlns:a16="http://schemas.microsoft.com/office/drawing/2014/main" id="{550067E3-C155-26D4-C1CF-4E9CE7120526}"/>
              </a:ext>
            </a:extLst>
          </p:cNvPr>
          <p:cNvSpPr>
            <a:spLocks noGrp="1"/>
          </p:cNvSpPr>
          <p:nvPr>
            <p:ph type="body" sz="quarter" idx="91" hasCustomPrompt="1"/>
          </p:nvPr>
        </p:nvSpPr>
        <p:spPr>
          <a:xfrm>
            <a:off x="4768371" y="5068476"/>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24" name="Text Placeholder 69">
            <a:extLst>
              <a:ext uri="{FF2B5EF4-FFF2-40B4-BE49-F238E27FC236}">
                <a16:creationId xmlns:a16="http://schemas.microsoft.com/office/drawing/2014/main" id="{253E49DF-DC5F-3FBD-D299-AD6AD729DEFA}"/>
              </a:ext>
            </a:extLst>
          </p:cNvPr>
          <p:cNvSpPr>
            <a:spLocks noGrp="1"/>
          </p:cNvSpPr>
          <p:nvPr>
            <p:ph type="body" sz="quarter" idx="92" hasCustomPrompt="1"/>
          </p:nvPr>
        </p:nvSpPr>
        <p:spPr>
          <a:xfrm>
            <a:off x="4768371" y="5216577"/>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25" name="Picture Placeholder 9">
            <a:extLst>
              <a:ext uri="{FF2B5EF4-FFF2-40B4-BE49-F238E27FC236}">
                <a16:creationId xmlns:a16="http://schemas.microsoft.com/office/drawing/2014/main" id="{310CD8C3-1B7B-2623-3DB1-8A324E99CB18}"/>
              </a:ext>
            </a:extLst>
          </p:cNvPr>
          <p:cNvSpPr>
            <a:spLocks noGrp="1" noChangeAspect="1"/>
          </p:cNvSpPr>
          <p:nvPr>
            <p:ph type="pic" sz="quarter" idx="93"/>
          </p:nvPr>
        </p:nvSpPr>
        <p:spPr>
          <a:xfrm>
            <a:off x="4826824" y="3688597"/>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26" name="Text Placeholder 69">
            <a:extLst>
              <a:ext uri="{FF2B5EF4-FFF2-40B4-BE49-F238E27FC236}">
                <a16:creationId xmlns:a16="http://schemas.microsoft.com/office/drawing/2014/main" id="{06914A37-A693-95C4-E378-3C4A1AF681D4}"/>
              </a:ext>
            </a:extLst>
          </p:cNvPr>
          <p:cNvSpPr>
            <a:spLocks noGrp="1"/>
          </p:cNvSpPr>
          <p:nvPr>
            <p:ph type="body" sz="quarter" idx="94" hasCustomPrompt="1"/>
          </p:nvPr>
        </p:nvSpPr>
        <p:spPr>
          <a:xfrm>
            <a:off x="3349761" y="4901105"/>
            <a:ext cx="1256801" cy="195105"/>
          </a:xfrm>
          <a:prstGeom prst="rect">
            <a:avLst/>
          </a:prstGeom>
        </p:spPr>
        <p:txBody>
          <a:bodyPr lIns="0" tIns="0" rIns="0" bIns="0" anchor="ctr" anchorCtr="0"/>
          <a:lstStyle>
            <a:lvl1pPr algn="ctr">
              <a:defRPr sz="1200" b="1"/>
            </a:lvl1pPr>
          </a:lstStyle>
          <a:p>
            <a:pPr lvl="0"/>
            <a:r>
              <a:rPr lang="en-US"/>
              <a:t>Name</a:t>
            </a:r>
          </a:p>
        </p:txBody>
      </p:sp>
      <p:sp>
        <p:nvSpPr>
          <p:cNvPr id="127" name="Text Placeholder 69">
            <a:extLst>
              <a:ext uri="{FF2B5EF4-FFF2-40B4-BE49-F238E27FC236}">
                <a16:creationId xmlns:a16="http://schemas.microsoft.com/office/drawing/2014/main" id="{B55C42BC-386B-E74F-75D3-A973311824CA}"/>
              </a:ext>
            </a:extLst>
          </p:cNvPr>
          <p:cNvSpPr>
            <a:spLocks noGrp="1"/>
          </p:cNvSpPr>
          <p:nvPr>
            <p:ph type="body" sz="quarter" idx="95" hasCustomPrompt="1"/>
          </p:nvPr>
        </p:nvSpPr>
        <p:spPr>
          <a:xfrm>
            <a:off x="3349761" y="5068476"/>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28" name="Text Placeholder 69">
            <a:extLst>
              <a:ext uri="{FF2B5EF4-FFF2-40B4-BE49-F238E27FC236}">
                <a16:creationId xmlns:a16="http://schemas.microsoft.com/office/drawing/2014/main" id="{06DAD034-7D9F-8938-87C4-3DA5931D0CC2}"/>
              </a:ext>
            </a:extLst>
          </p:cNvPr>
          <p:cNvSpPr>
            <a:spLocks noGrp="1"/>
          </p:cNvSpPr>
          <p:nvPr>
            <p:ph type="body" sz="quarter" idx="96" hasCustomPrompt="1"/>
          </p:nvPr>
        </p:nvSpPr>
        <p:spPr>
          <a:xfrm>
            <a:off x="3349761" y="5216577"/>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29" name="Picture Placeholder 9">
            <a:extLst>
              <a:ext uri="{FF2B5EF4-FFF2-40B4-BE49-F238E27FC236}">
                <a16:creationId xmlns:a16="http://schemas.microsoft.com/office/drawing/2014/main" id="{7237292C-D373-7921-190B-2BFBFB929FE1}"/>
              </a:ext>
            </a:extLst>
          </p:cNvPr>
          <p:cNvSpPr>
            <a:spLocks noGrp="1" noChangeAspect="1"/>
          </p:cNvSpPr>
          <p:nvPr>
            <p:ph type="pic" sz="quarter" idx="97"/>
          </p:nvPr>
        </p:nvSpPr>
        <p:spPr>
          <a:xfrm>
            <a:off x="3411978" y="3688597"/>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30" name="Text Placeholder 69">
            <a:extLst>
              <a:ext uri="{FF2B5EF4-FFF2-40B4-BE49-F238E27FC236}">
                <a16:creationId xmlns:a16="http://schemas.microsoft.com/office/drawing/2014/main" id="{AB6C17BB-AE4C-B0E6-A183-32EB94D526B9}"/>
              </a:ext>
            </a:extLst>
          </p:cNvPr>
          <p:cNvSpPr>
            <a:spLocks noGrp="1"/>
          </p:cNvSpPr>
          <p:nvPr>
            <p:ph type="body" sz="quarter" idx="98" hasCustomPrompt="1"/>
          </p:nvPr>
        </p:nvSpPr>
        <p:spPr>
          <a:xfrm>
            <a:off x="7596751" y="3018517"/>
            <a:ext cx="1256801" cy="195105"/>
          </a:xfrm>
          <a:prstGeom prst="rect">
            <a:avLst/>
          </a:prstGeom>
        </p:spPr>
        <p:txBody>
          <a:bodyPr lIns="0" tIns="0" rIns="0" bIns="0" anchor="ctr" anchorCtr="0"/>
          <a:lstStyle>
            <a:lvl1pPr algn="ctr">
              <a:defRPr sz="1200" b="1"/>
            </a:lvl1pPr>
          </a:lstStyle>
          <a:p>
            <a:pPr lvl="0"/>
            <a:r>
              <a:rPr lang="en-US"/>
              <a:t>Name</a:t>
            </a:r>
          </a:p>
        </p:txBody>
      </p:sp>
      <p:sp>
        <p:nvSpPr>
          <p:cNvPr id="131" name="Text Placeholder 69">
            <a:extLst>
              <a:ext uri="{FF2B5EF4-FFF2-40B4-BE49-F238E27FC236}">
                <a16:creationId xmlns:a16="http://schemas.microsoft.com/office/drawing/2014/main" id="{2B4CFC80-D43C-7A7A-C38C-B3E0FADDAF13}"/>
              </a:ext>
            </a:extLst>
          </p:cNvPr>
          <p:cNvSpPr>
            <a:spLocks noGrp="1"/>
          </p:cNvSpPr>
          <p:nvPr>
            <p:ph type="body" sz="quarter" idx="99" hasCustomPrompt="1"/>
          </p:nvPr>
        </p:nvSpPr>
        <p:spPr>
          <a:xfrm>
            <a:off x="7596751" y="3185888"/>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32" name="Text Placeholder 69">
            <a:extLst>
              <a:ext uri="{FF2B5EF4-FFF2-40B4-BE49-F238E27FC236}">
                <a16:creationId xmlns:a16="http://schemas.microsoft.com/office/drawing/2014/main" id="{AA3CDAB4-92F9-AB15-E9B9-4DAE26E38C26}"/>
              </a:ext>
            </a:extLst>
          </p:cNvPr>
          <p:cNvSpPr>
            <a:spLocks noGrp="1"/>
          </p:cNvSpPr>
          <p:nvPr>
            <p:ph type="body" sz="quarter" idx="100" hasCustomPrompt="1"/>
          </p:nvPr>
        </p:nvSpPr>
        <p:spPr>
          <a:xfrm>
            <a:off x="7596751" y="3333989"/>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33" name="Picture Placeholder 9">
            <a:extLst>
              <a:ext uri="{FF2B5EF4-FFF2-40B4-BE49-F238E27FC236}">
                <a16:creationId xmlns:a16="http://schemas.microsoft.com/office/drawing/2014/main" id="{69177BF8-B5D9-B4AF-1EBB-7DAF9A843F49}"/>
              </a:ext>
            </a:extLst>
          </p:cNvPr>
          <p:cNvSpPr>
            <a:spLocks noGrp="1" noChangeAspect="1"/>
          </p:cNvSpPr>
          <p:nvPr>
            <p:ph type="pic" sz="quarter" idx="101"/>
          </p:nvPr>
        </p:nvSpPr>
        <p:spPr>
          <a:xfrm>
            <a:off x="7662732" y="1806009"/>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34" name="Text Placeholder 69">
            <a:extLst>
              <a:ext uri="{FF2B5EF4-FFF2-40B4-BE49-F238E27FC236}">
                <a16:creationId xmlns:a16="http://schemas.microsoft.com/office/drawing/2014/main" id="{DF59C3A5-80A6-CBE1-1516-DA900938C4A3}"/>
              </a:ext>
            </a:extLst>
          </p:cNvPr>
          <p:cNvSpPr>
            <a:spLocks noGrp="1"/>
          </p:cNvSpPr>
          <p:nvPr>
            <p:ph type="body" sz="quarter" idx="102" hasCustomPrompt="1"/>
          </p:nvPr>
        </p:nvSpPr>
        <p:spPr>
          <a:xfrm>
            <a:off x="6178142" y="3018517"/>
            <a:ext cx="1256801" cy="195105"/>
          </a:xfrm>
          <a:prstGeom prst="rect">
            <a:avLst/>
          </a:prstGeom>
        </p:spPr>
        <p:txBody>
          <a:bodyPr lIns="0" tIns="0" rIns="0" bIns="0" anchor="ctr" anchorCtr="0"/>
          <a:lstStyle>
            <a:lvl1pPr algn="ctr">
              <a:defRPr sz="1200" b="1"/>
            </a:lvl1pPr>
          </a:lstStyle>
          <a:p>
            <a:pPr lvl="0"/>
            <a:r>
              <a:rPr lang="en-US"/>
              <a:t>Name</a:t>
            </a:r>
          </a:p>
        </p:txBody>
      </p:sp>
      <p:sp>
        <p:nvSpPr>
          <p:cNvPr id="135" name="Text Placeholder 69">
            <a:extLst>
              <a:ext uri="{FF2B5EF4-FFF2-40B4-BE49-F238E27FC236}">
                <a16:creationId xmlns:a16="http://schemas.microsoft.com/office/drawing/2014/main" id="{0C55B5DF-61B1-9F5A-822D-5CAA4F05A757}"/>
              </a:ext>
            </a:extLst>
          </p:cNvPr>
          <p:cNvSpPr>
            <a:spLocks noGrp="1"/>
          </p:cNvSpPr>
          <p:nvPr>
            <p:ph type="body" sz="quarter" idx="103" hasCustomPrompt="1"/>
          </p:nvPr>
        </p:nvSpPr>
        <p:spPr>
          <a:xfrm>
            <a:off x="6178142" y="3185888"/>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36" name="Text Placeholder 69">
            <a:extLst>
              <a:ext uri="{FF2B5EF4-FFF2-40B4-BE49-F238E27FC236}">
                <a16:creationId xmlns:a16="http://schemas.microsoft.com/office/drawing/2014/main" id="{0563CA85-9AFE-17C2-8939-B595E3F6C4FF}"/>
              </a:ext>
            </a:extLst>
          </p:cNvPr>
          <p:cNvSpPr>
            <a:spLocks noGrp="1"/>
          </p:cNvSpPr>
          <p:nvPr>
            <p:ph type="body" sz="quarter" idx="104" hasCustomPrompt="1"/>
          </p:nvPr>
        </p:nvSpPr>
        <p:spPr>
          <a:xfrm>
            <a:off x="6178142" y="3333989"/>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37" name="Picture Placeholder 9">
            <a:extLst>
              <a:ext uri="{FF2B5EF4-FFF2-40B4-BE49-F238E27FC236}">
                <a16:creationId xmlns:a16="http://schemas.microsoft.com/office/drawing/2014/main" id="{694E6A40-4F31-C586-75C5-589C4A5CEF08}"/>
              </a:ext>
            </a:extLst>
          </p:cNvPr>
          <p:cNvSpPr>
            <a:spLocks noGrp="1" noChangeAspect="1"/>
          </p:cNvSpPr>
          <p:nvPr>
            <p:ph type="pic" sz="quarter" idx="105"/>
          </p:nvPr>
        </p:nvSpPr>
        <p:spPr>
          <a:xfrm>
            <a:off x="6247886" y="1806009"/>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38" name="Text Placeholder 69">
            <a:extLst>
              <a:ext uri="{FF2B5EF4-FFF2-40B4-BE49-F238E27FC236}">
                <a16:creationId xmlns:a16="http://schemas.microsoft.com/office/drawing/2014/main" id="{0750BC30-4CEB-744C-A02A-2AACCDA0A085}"/>
              </a:ext>
            </a:extLst>
          </p:cNvPr>
          <p:cNvSpPr>
            <a:spLocks noGrp="1"/>
          </p:cNvSpPr>
          <p:nvPr>
            <p:ph type="body" sz="quarter" idx="106" hasCustomPrompt="1"/>
          </p:nvPr>
        </p:nvSpPr>
        <p:spPr>
          <a:xfrm>
            <a:off x="10433971" y="3018517"/>
            <a:ext cx="1256801" cy="195105"/>
          </a:xfrm>
          <a:prstGeom prst="rect">
            <a:avLst/>
          </a:prstGeom>
        </p:spPr>
        <p:txBody>
          <a:bodyPr lIns="0" tIns="0" rIns="0" bIns="0" anchor="ctr" anchorCtr="0"/>
          <a:lstStyle>
            <a:lvl1pPr algn="ctr">
              <a:defRPr sz="1200" b="1"/>
            </a:lvl1pPr>
          </a:lstStyle>
          <a:p>
            <a:pPr lvl="0"/>
            <a:r>
              <a:rPr lang="en-US"/>
              <a:t>Name</a:t>
            </a:r>
          </a:p>
        </p:txBody>
      </p:sp>
      <p:sp>
        <p:nvSpPr>
          <p:cNvPr id="139" name="Text Placeholder 69">
            <a:extLst>
              <a:ext uri="{FF2B5EF4-FFF2-40B4-BE49-F238E27FC236}">
                <a16:creationId xmlns:a16="http://schemas.microsoft.com/office/drawing/2014/main" id="{6AD49648-5C92-8FF1-50B8-593BE8B7C62F}"/>
              </a:ext>
            </a:extLst>
          </p:cNvPr>
          <p:cNvSpPr>
            <a:spLocks noGrp="1"/>
          </p:cNvSpPr>
          <p:nvPr>
            <p:ph type="body" sz="quarter" idx="107" hasCustomPrompt="1"/>
          </p:nvPr>
        </p:nvSpPr>
        <p:spPr>
          <a:xfrm>
            <a:off x="10433971" y="3185888"/>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40" name="Text Placeholder 69">
            <a:extLst>
              <a:ext uri="{FF2B5EF4-FFF2-40B4-BE49-F238E27FC236}">
                <a16:creationId xmlns:a16="http://schemas.microsoft.com/office/drawing/2014/main" id="{487AF193-BE3F-4922-C5A4-D09E079C41A8}"/>
              </a:ext>
            </a:extLst>
          </p:cNvPr>
          <p:cNvSpPr>
            <a:spLocks noGrp="1"/>
          </p:cNvSpPr>
          <p:nvPr>
            <p:ph type="body" sz="quarter" idx="108" hasCustomPrompt="1"/>
          </p:nvPr>
        </p:nvSpPr>
        <p:spPr>
          <a:xfrm>
            <a:off x="10433971" y="3333989"/>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41" name="Picture Placeholder 9">
            <a:extLst>
              <a:ext uri="{FF2B5EF4-FFF2-40B4-BE49-F238E27FC236}">
                <a16:creationId xmlns:a16="http://schemas.microsoft.com/office/drawing/2014/main" id="{098AC8AE-914A-D809-D2E3-2B7BC8E30C84}"/>
              </a:ext>
            </a:extLst>
          </p:cNvPr>
          <p:cNvSpPr>
            <a:spLocks noGrp="1" noChangeAspect="1"/>
          </p:cNvSpPr>
          <p:nvPr>
            <p:ph type="pic" sz="quarter" idx="109"/>
          </p:nvPr>
        </p:nvSpPr>
        <p:spPr>
          <a:xfrm>
            <a:off x="10492424" y="1806009"/>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42" name="Text Placeholder 69">
            <a:extLst>
              <a:ext uri="{FF2B5EF4-FFF2-40B4-BE49-F238E27FC236}">
                <a16:creationId xmlns:a16="http://schemas.microsoft.com/office/drawing/2014/main" id="{C1FC00A9-697C-61B2-83BF-D5AA92969A19}"/>
              </a:ext>
            </a:extLst>
          </p:cNvPr>
          <p:cNvSpPr>
            <a:spLocks noGrp="1"/>
          </p:cNvSpPr>
          <p:nvPr>
            <p:ph type="body" sz="quarter" idx="110" hasCustomPrompt="1"/>
          </p:nvPr>
        </p:nvSpPr>
        <p:spPr>
          <a:xfrm>
            <a:off x="9015361" y="3018517"/>
            <a:ext cx="1256801" cy="195105"/>
          </a:xfrm>
          <a:prstGeom prst="rect">
            <a:avLst/>
          </a:prstGeom>
        </p:spPr>
        <p:txBody>
          <a:bodyPr lIns="0" tIns="0" rIns="0" bIns="0" anchor="ctr" anchorCtr="0"/>
          <a:lstStyle>
            <a:lvl1pPr algn="ctr">
              <a:defRPr sz="1200" b="1"/>
            </a:lvl1pPr>
          </a:lstStyle>
          <a:p>
            <a:pPr lvl="0"/>
            <a:r>
              <a:rPr lang="en-US"/>
              <a:t>Name</a:t>
            </a:r>
          </a:p>
        </p:txBody>
      </p:sp>
      <p:sp>
        <p:nvSpPr>
          <p:cNvPr id="143" name="Text Placeholder 69">
            <a:extLst>
              <a:ext uri="{FF2B5EF4-FFF2-40B4-BE49-F238E27FC236}">
                <a16:creationId xmlns:a16="http://schemas.microsoft.com/office/drawing/2014/main" id="{C76A7509-6229-4E66-67F3-2924BAF3A361}"/>
              </a:ext>
            </a:extLst>
          </p:cNvPr>
          <p:cNvSpPr>
            <a:spLocks noGrp="1"/>
          </p:cNvSpPr>
          <p:nvPr>
            <p:ph type="body" sz="quarter" idx="111" hasCustomPrompt="1"/>
          </p:nvPr>
        </p:nvSpPr>
        <p:spPr>
          <a:xfrm>
            <a:off x="9015361" y="3185888"/>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44" name="Text Placeholder 69">
            <a:extLst>
              <a:ext uri="{FF2B5EF4-FFF2-40B4-BE49-F238E27FC236}">
                <a16:creationId xmlns:a16="http://schemas.microsoft.com/office/drawing/2014/main" id="{3AF5F7BF-9707-72B7-EA4A-17F93FD07F79}"/>
              </a:ext>
            </a:extLst>
          </p:cNvPr>
          <p:cNvSpPr>
            <a:spLocks noGrp="1"/>
          </p:cNvSpPr>
          <p:nvPr>
            <p:ph type="body" sz="quarter" idx="112" hasCustomPrompt="1"/>
          </p:nvPr>
        </p:nvSpPr>
        <p:spPr>
          <a:xfrm>
            <a:off x="9015361" y="3333989"/>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45" name="Picture Placeholder 9">
            <a:extLst>
              <a:ext uri="{FF2B5EF4-FFF2-40B4-BE49-F238E27FC236}">
                <a16:creationId xmlns:a16="http://schemas.microsoft.com/office/drawing/2014/main" id="{C32AABB1-4EFE-9528-5E45-58A007477C69}"/>
              </a:ext>
            </a:extLst>
          </p:cNvPr>
          <p:cNvSpPr>
            <a:spLocks noGrp="1" noChangeAspect="1"/>
          </p:cNvSpPr>
          <p:nvPr>
            <p:ph type="pic" sz="quarter" idx="113"/>
          </p:nvPr>
        </p:nvSpPr>
        <p:spPr>
          <a:xfrm>
            <a:off x="9077578" y="1806009"/>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46" name="Text Placeholder 69">
            <a:extLst>
              <a:ext uri="{FF2B5EF4-FFF2-40B4-BE49-F238E27FC236}">
                <a16:creationId xmlns:a16="http://schemas.microsoft.com/office/drawing/2014/main" id="{20B6D76D-E9C2-F114-F682-20FFE8F3DCFB}"/>
              </a:ext>
            </a:extLst>
          </p:cNvPr>
          <p:cNvSpPr>
            <a:spLocks noGrp="1"/>
          </p:cNvSpPr>
          <p:nvPr>
            <p:ph type="body" sz="quarter" idx="114" hasCustomPrompt="1"/>
          </p:nvPr>
        </p:nvSpPr>
        <p:spPr>
          <a:xfrm>
            <a:off x="7596751" y="4901105"/>
            <a:ext cx="1256801" cy="195105"/>
          </a:xfrm>
          <a:prstGeom prst="rect">
            <a:avLst/>
          </a:prstGeom>
        </p:spPr>
        <p:txBody>
          <a:bodyPr lIns="0" tIns="0" rIns="0" bIns="0" anchor="ctr" anchorCtr="0"/>
          <a:lstStyle>
            <a:lvl1pPr algn="ctr">
              <a:defRPr sz="1200" b="1"/>
            </a:lvl1pPr>
          </a:lstStyle>
          <a:p>
            <a:pPr lvl="0"/>
            <a:r>
              <a:rPr lang="en-US"/>
              <a:t>Name</a:t>
            </a:r>
          </a:p>
        </p:txBody>
      </p:sp>
      <p:sp>
        <p:nvSpPr>
          <p:cNvPr id="147" name="Text Placeholder 69">
            <a:extLst>
              <a:ext uri="{FF2B5EF4-FFF2-40B4-BE49-F238E27FC236}">
                <a16:creationId xmlns:a16="http://schemas.microsoft.com/office/drawing/2014/main" id="{FC8CB994-8CAF-EC82-8143-EA20227664A9}"/>
              </a:ext>
            </a:extLst>
          </p:cNvPr>
          <p:cNvSpPr>
            <a:spLocks noGrp="1"/>
          </p:cNvSpPr>
          <p:nvPr>
            <p:ph type="body" sz="quarter" idx="115" hasCustomPrompt="1"/>
          </p:nvPr>
        </p:nvSpPr>
        <p:spPr>
          <a:xfrm>
            <a:off x="7596751" y="5068476"/>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48" name="Text Placeholder 69">
            <a:extLst>
              <a:ext uri="{FF2B5EF4-FFF2-40B4-BE49-F238E27FC236}">
                <a16:creationId xmlns:a16="http://schemas.microsoft.com/office/drawing/2014/main" id="{183ECC0C-B424-29D5-B488-F40150CB2CF1}"/>
              </a:ext>
            </a:extLst>
          </p:cNvPr>
          <p:cNvSpPr>
            <a:spLocks noGrp="1"/>
          </p:cNvSpPr>
          <p:nvPr>
            <p:ph type="body" sz="quarter" idx="116" hasCustomPrompt="1"/>
          </p:nvPr>
        </p:nvSpPr>
        <p:spPr>
          <a:xfrm>
            <a:off x="7596751" y="5216577"/>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49" name="Picture Placeholder 9">
            <a:extLst>
              <a:ext uri="{FF2B5EF4-FFF2-40B4-BE49-F238E27FC236}">
                <a16:creationId xmlns:a16="http://schemas.microsoft.com/office/drawing/2014/main" id="{FA3596D0-F4C7-5127-F5F6-F273F2C017AF}"/>
              </a:ext>
            </a:extLst>
          </p:cNvPr>
          <p:cNvSpPr>
            <a:spLocks noGrp="1" noChangeAspect="1"/>
          </p:cNvSpPr>
          <p:nvPr>
            <p:ph type="pic" sz="quarter" idx="117"/>
          </p:nvPr>
        </p:nvSpPr>
        <p:spPr>
          <a:xfrm>
            <a:off x="7662732" y="3688597"/>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50" name="Text Placeholder 69">
            <a:extLst>
              <a:ext uri="{FF2B5EF4-FFF2-40B4-BE49-F238E27FC236}">
                <a16:creationId xmlns:a16="http://schemas.microsoft.com/office/drawing/2014/main" id="{6503B4EA-B930-B948-EF03-CDE51F5B62A4}"/>
              </a:ext>
            </a:extLst>
          </p:cNvPr>
          <p:cNvSpPr>
            <a:spLocks noGrp="1"/>
          </p:cNvSpPr>
          <p:nvPr>
            <p:ph type="body" sz="quarter" idx="118" hasCustomPrompt="1"/>
          </p:nvPr>
        </p:nvSpPr>
        <p:spPr>
          <a:xfrm>
            <a:off x="6178142" y="4901105"/>
            <a:ext cx="1256801" cy="195105"/>
          </a:xfrm>
          <a:prstGeom prst="rect">
            <a:avLst/>
          </a:prstGeom>
        </p:spPr>
        <p:txBody>
          <a:bodyPr lIns="0" tIns="0" rIns="0" bIns="0" anchor="ctr" anchorCtr="0"/>
          <a:lstStyle>
            <a:lvl1pPr algn="ctr">
              <a:defRPr sz="1200" b="1"/>
            </a:lvl1pPr>
          </a:lstStyle>
          <a:p>
            <a:pPr lvl="0"/>
            <a:r>
              <a:rPr lang="en-US"/>
              <a:t>Name</a:t>
            </a:r>
          </a:p>
        </p:txBody>
      </p:sp>
      <p:sp>
        <p:nvSpPr>
          <p:cNvPr id="151" name="Text Placeholder 69">
            <a:extLst>
              <a:ext uri="{FF2B5EF4-FFF2-40B4-BE49-F238E27FC236}">
                <a16:creationId xmlns:a16="http://schemas.microsoft.com/office/drawing/2014/main" id="{EF0E27CC-D7C7-7729-F438-8A3627347AF0}"/>
              </a:ext>
            </a:extLst>
          </p:cNvPr>
          <p:cNvSpPr>
            <a:spLocks noGrp="1"/>
          </p:cNvSpPr>
          <p:nvPr>
            <p:ph type="body" sz="quarter" idx="119" hasCustomPrompt="1"/>
          </p:nvPr>
        </p:nvSpPr>
        <p:spPr>
          <a:xfrm>
            <a:off x="6178142" y="5068476"/>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52" name="Text Placeholder 69">
            <a:extLst>
              <a:ext uri="{FF2B5EF4-FFF2-40B4-BE49-F238E27FC236}">
                <a16:creationId xmlns:a16="http://schemas.microsoft.com/office/drawing/2014/main" id="{793B2242-C8AF-6CF8-3B94-FE780C6161F3}"/>
              </a:ext>
            </a:extLst>
          </p:cNvPr>
          <p:cNvSpPr>
            <a:spLocks noGrp="1"/>
          </p:cNvSpPr>
          <p:nvPr>
            <p:ph type="body" sz="quarter" idx="120" hasCustomPrompt="1"/>
          </p:nvPr>
        </p:nvSpPr>
        <p:spPr>
          <a:xfrm>
            <a:off x="6178142" y="5216577"/>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53" name="Picture Placeholder 9">
            <a:extLst>
              <a:ext uri="{FF2B5EF4-FFF2-40B4-BE49-F238E27FC236}">
                <a16:creationId xmlns:a16="http://schemas.microsoft.com/office/drawing/2014/main" id="{5C928448-F492-0DDE-F591-A8C6E0B2D0D3}"/>
              </a:ext>
            </a:extLst>
          </p:cNvPr>
          <p:cNvSpPr>
            <a:spLocks noGrp="1" noChangeAspect="1"/>
          </p:cNvSpPr>
          <p:nvPr>
            <p:ph type="pic" sz="quarter" idx="121"/>
          </p:nvPr>
        </p:nvSpPr>
        <p:spPr>
          <a:xfrm>
            <a:off x="6247886" y="3688597"/>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54" name="Text Placeholder 69">
            <a:extLst>
              <a:ext uri="{FF2B5EF4-FFF2-40B4-BE49-F238E27FC236}">
                <a16:creationId xmlns:a16="http://schemas.microsoft.com/office/drawing/2014/main" id="{6D10DF1C-5DA1-9784-C47C-B15823A4F3FE}"/>
              </a:ext>
            </a:extLst>
          </p:cNvPr>
          <p:cNvSpPr>
            <a:spLocks noGrp="1"/>
          </p:cNvSpPr>
          <p:nvPr>
            <p:ph type="body" sz="quarter" idx="122" hasCustomPrompt="1"/>
          </p:nvPr>
        </p:nvSpPr>
        <p:spPr>
          <a:xfrm>
            <a:off x="10433971" y="4901105"/>
            <a:ext cx="1256801" cy="195105"/>
          </a:xfrm>
          <a:prstGeom prst="rect">
            <a:avLst/>
          </a:prstGeom>
        </p:spPr>
        <p:txBody>
          <a:bodyPr lIns="0" tIns="0" rIns="0" bIns="0" anchor="ctr" anchorCtr="0"/>
          <a:lstStyle>
            <a:lvl1pPr algn="ctr">
              <a:defRPr sz="1200" b="1"/>
            </a:lvl1pPr>
          </a:lstStyle>
          <a:p>
            <a:pPr lvl="0"/>
            <a:r>
              <a:rPr lang="en-US"/>
              <a:t>Name</a:t>
            </a:r>
          </a:p>
        </p:txBody>
      </p:sp>
      <p:sp>
        <p:nvSpPr>
          <p:cNvPr id="155" name="Text Placeholder 69">
            <a:extLst>
              <a:ext uri="{FF2B5EF4-FFF2-40B4-BE49-F238E27FC236}">
                <a16:creationId xmlns:a16="http://schemas.microsoft.com/office/drawing/2014/main" id="{5DE6B812-E093-51CE-8635-F94CFF07CEA5}"/>
              </a:ext>
            </a:extLst>
          </p:cNvPr>
          <p:cNvSpPr>
            <a:spLocks noGrp="1"/>
          </p:cNvSpPr>
          <p:nvPr>
            <p:ph type="body" sz="quarter" idx="123" hasCustomPrompt="1"/>
          </p:nvPr>
        </p:nvSpPr>
        <p:spPr>
          <a:xfrm>
            <a:off x="10433971" y="5068476"/>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56" name="Text Placeholder 69">
            <a:extLst>
              <a:ext uri="{FF2B5EF4-FFF2-40B4-BE49-F238E27FC236}">
                <a16:creationId xmlns:a16="http://schemas.microsoft.com/office/drawing/2014/main" id="{5D027674-2E68-BD7A-C872-23AC6B801B30}"/>
              </a:ext>
            </a:extLst>
          </p:cNvPr>
          <p:cNvSpPr>
            <a:spLocks noGrp="1"/>
          </p:cNvSpPr>
          <p:nvPr>
            <p:ph type="body" sz="quarter" idx="124" hasCustomPrompt="1"/>
          </p:nvPr>
        </p:nvSpPr>
        <p:spPr>
          <a:xfrm>
            <a:off x="10433971" y="5216577"/>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57" name="Picture Placeholder 9">
            <a:extLst>
              <a:ext uri="{FF2B5EF4-FFF2-40B4-BE49-F238E27FC236}">
                <a16:creationId xmlns:a16="http://schemas.microsoft.com/office/drawing/2014/main" id="{BCC2900F-E901-6041-E9C9-9C9D6F712E62}"/>
              </a:ext>
            </a:extLst>
          </p:cNvPr>
          <p:cNvSpPr>
            <a:spLocks noGrp="1" noChangeAspect="1"/>
          </p:cNvSpPr>
          <p:nvPr>
            <p:ph type="pic" sz="quarter" idx="125"/>
          </p:nvPr>
        </p:nvSpPr>
        <p:spPr>
          <a:xfrm>
            <a:off x="10492424" y="3688597"/>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sp>
        <p:nvSpPr>
          <p:cNvPr id="158" name="Text Placeholder 69">
            <a:extLst>
              <a:ext uri="{FF2B5EF4-FFF2-40B4-BE49-F238E27FC236}">
                <a16:creationId xmlns:a16="http://schemas.microsoft.com/office/drawing/2014/main" id="{65150B04-0F9B-FB0D-004A-1CF3E8395430}"/>
              </a:ext>
            </a:extLst>
          </p:cNvPr>
          <p:cNvSpPr>
            <a:spLocks noGrp="1"/>
          </p:cNvSpPr>
          <p:nvPr>
            <p:ph type="body" sz="quarter" idx="126" hasCustomPrompt="1"/>
          </p:nvPr>
        </p:nvSpPr>
        <p:spPr>
          <a:xfrm>
            <a:off x="9015361" y="4901105"/>
            <a:ext cx="1256801" cy="195105"/>
          </a:xfrm>
          <a:prstGeom prst="rect">
            <a:avLst/>
          </a:prstGeom>
        </p:spPr>
        <p:txBody>
          <a:bodyPr lIns="0" tIns="0" rIns="0" bIns="0" anchor="ctr" anchorCtr="0"/>
          <a:lstStyle>
            <a:lvl1pPr algn="ctr">
              <a:defRPr sz="1200" b="1"/>
            </a:lvl1pPr>
          </a:lstStyle>
          <a:p>
            <a:pPr lvl="0"/>
            <a:r>
              <a:rPr lang="en-US"/>
              <a:t>Name</a:t>
            </a:r>
          </a:p>
        </p:txBody>
      </p:sp>
      <p:sp>
        <p:nvSpPr>
          <p:cNvPr id="159" name="Text Placeholder 69">
            <a:extLst>
              <a:ext uri="{FF2B5EF4-FFF2-40B4-BE49-F238E27FC236}">
                <a16:creationId xmlns:a16="http://schemas.microsoft.com/office/drawing/2014/main" id="{250D6281-0034-4AC1-95F9-3E3454A9EC3A}"/>
              </a:ext>
            </a:extLst>
          </p:cNvPr>
          <p:cNvSpPr>
            <a:spLocks noGrp="1"/>
          </p:cNvSpPr>
          <p:nvPr>
            <p:ph type="body" sz="quarter" idx="127" hasCustomPrompt="1"/>
          </p:nvPr>
        </p:nvSpPr>
        <p:spPr>
          <a:xfrm>
            <a:off x="9015361" y="5068476"/>
            <a:ext cx="1256801" cy="176000"/>
          </a:xfrm>
          <a:prstGeom prst="rect">
            <a:avLst/>
          </a:prstGeom>
        </p:spPr>
        <p:txBody>
          <a:bodyPr lIns="0" tIns="0" rIns="0" bIns="0" anchor="ctr" anchorCtr="0"/>
          <a:lstStyle>
            <a:lvl1pPr algn="ctr">
              <a:defRPr sz="1000" b="0" i="1"/>
            </a:lvl1pPr>
          </a:lstStyle>
          <a:p>
            <a:pPr lvl="0"/>
            <a:r>
              <a:rPr lang="en-US"/>
              <a:t>Job Title</a:t>
            </a:r>
          </a:p>
        </p:txBody>
      </p:sp>
      <p:sp>
        <p:nvSpPr>
          <p:cNvPr id="160" name="Text Placeholder 69">
            <a:extLst>
              <a:ext uri="{FF2B5EF4-FFF2-40B4-BE49-F238E27FC236}">
                <a16:creationId xmlns:a16="http://schemas.microsoft.com/office/drawing/2014/main" id="{0559BEE2-7C0B-7717-5627-315704F7D57D}"/>
              </a:ext>
            </a:extLst>
          </p:cNvPr>
          <p:cNvSpPr>
            <a:spLocks noGrp="1"/>
          </p:cNvSpPr>
          <p:nvPr>
            <p:ph type="body" sz="quarter" idx="128" hasCustomPrompt="1"/>
          </p:nvPr>
        </p:nvSpPr>
        <p:spPr>
          <a:xfrm>
            <a:off x="9015361" y="5216577"/>
            <a:ext cx="1256801" cy="163808"/>
          </a:xfrm>
          <a:prstGeom prst="rect">
            <a:avLst/>
          </a:prstGeom>
        </p:spPr>
        <p:txBody>
          <a:bodyPr lIns="0" tIns="0" rIns="0" bIns="0" anchor="ctr" anchorCtr="0"/>
          <a:lstStyle>
            <a:lvl1pPr algn="ctr">
              <a:defRPr sz="1000" b="1">
                <a:solidFill>
                  <a:srgbClr val="6D2CA7"/>
                </a:solidFill>
              </a:defRPr>
            </a:lvl1pPr>
          </a:lstStyle>
          <a:p>
            <a:pPr lvl="0"/>
            <a:r>
              <a:rPr lang="en-US"/>
              <a:t>Company</a:t>
            </a:r>
          </a:p>
        </p:txBody>
      </p:sp>
      <p:sp>
        <p:nvSpPr>
          <p:cNvPr id="161" name="Picture Placeholder 9">
            <a:extLst>
              <a:ext uri="{FF2B5EF4-FFF2-40B4-BE49-F238E27FC236}">
                <a16:creationId xmlns:a16="http://schemas.microsoft.com/office/drawing/2014/main" id="{55458ACE-AE88-CF9B-8FE6-095FA667C2BC}"/>
              </a:ext>
            </a:extLst>
          </p:cNvPr>
          <p:cNvSpPr>
            <a:spLocks noGrp="1" noChangeAspect="1"/>
          </p:cNvSpPr>
          <p:nvPr>
            <p:ph type="pic" sz="quarter" idx="129"/>
          </p:nvPr>
        </p:nvSpPr>
        <p:spPr>
          <a:xfrm>
            <a:off x="9077578" y="3688597"/>
            <a:ext cx="1117312" cy="1101045"/>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a:p>
        </p:txBody>
      </p:sp>
      <p:pic>
        <p:nvPicPr>
          <p:cNvPr id="82" name="Picture 81">
            <a:extLst>
              <a:ext uri="{FF2B5EF4-FFF2-40B4-BE49-F238E27FC236}">
                <a16:creationId xmlns:a16="http://schemas.microsoft.com/office/drawing/2014/main" id="{98F6F5D8-F78F-C0B1-2D41-4D737631468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
        <p:nvSpPr>
          <p:cNvPr id="83" name="Title 1">
            <a:extLst>
              <a:ext uri="{FF2B5EF4-FFF2-40B4-BE49-F238E27FC236}">
                <a16:creationId xmlns:a16="http://schemas.microsoft.com/office/drawing/2014/main" id="{B110D400-5592-8001-77FF-3C490955E59A}"/>
              </a:ext>
            </a:extLst>
          </p:cNvPr>
          <p:cNvSpPr>
            <a:spLocks noGrp="1"/>
          </p:cNvSpPr>
          <p:nvPr>
            <p:ph type="title" hasCustomPrompt="1"/>
          </p:nvPr>
        </p:nvSpPr>
        <p:spPr>
          <a:xfrm>
            <a:off x="457200" y="461055"/>
            <a:ext cx="7429500" cy="543880"/>
          </a:xfrm>
          <a:prstGeom prst="rect">
            <a:avLst/>
          </a:prstGeom>
        </p:spPr>
        <p:txBody>
          <a:bodyPr/>
          <a:lstStyle>
            <a:lvl1pPr>
              <a:defRPr b="1">
                <a:solidFill>
                  <a:srgbClr val="6D2CA7"/>
                </a:solidFill>
              </a:defRPr>
            </a:lvl1pPr>
          </a:lstStyle>
          <a:p>
            <a:r>
              <a:rPr lang="en-GB"/>
              <a:t>Title</a:t>
            </a:r>
          </a:p>
        </p:txBody>
      </p:sp>
    </p:spTree>
    <p:extLst>
      <p:ext uri="{BB962C8B-B14F-4D97-AF65-F5344CB8AC3E}">
        <p14:creationId xmlns:p14="http://schemas.microsoft.com/office/powerpoint/2010/main" val="3514164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et in touc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A0D6AD-E21A-6E69-E60C-E75BA51A6F73}"/>
              </a:ext>
            </a:extLst>
          </p:cNvPr>
          <p:cNvSpPr>
            <a:spLocks noGrp="1"/>
          </p:cNvSpPr>
          <p:nvPr>
            <p:ph type="ctrTitle" hasCustomPrompt="1"/>
          </p:nvPr>
        </p:nvSpPr>
        <p:spPr>
          <a:xfrm>
            <a:off x="6210299" y="1866901"/>
            <a:ext cx="5118761" cy="1698364"/>
          </a:xfrm>
          <a:prstGeom prst="rect">
            <a:avLst/>
          </a:prstGeom>
        </p:spPr>
        <p:txBody>
          <a:bodyPr anchor="b" anchorCtr="0">
            <a:noAutofit/>
          </a:bodyPr>
          <a:lstStyle>
            <a:lvl1pPr algn="l">
              <a:lnSpc>
                <a:spcPct val="80000"/>
              </a:lnSpc>
              <a:defRPr sz="5200" b="1" spc="-20" baseline="0">
                <a:solidFill>
                  <a:schemeClr val="bg1"/>
                </a:solidFill>
              </a:defRPr>
            </a:lvl1pPr>
          </a:lstStyle>
          <a:p>
            <a:r>
              <a:rPr lang="en-US"/>
              <a:t>Get in touch!</a:t>
            </a:r>
            <a:endParaRPr lang="en-GB"/>
          </a:p>
        </p:txBody>
      </p:sp>
      <p:pic>
        <p:nvPicPr>
          <p:cNvPr id="11" name="Picture 10">
            <a:extLst>
              <a:ext uri="{FF2B5EF4-FFF2-40B4-BE49-F238E27FC236}">
                <a16:creationId xmlns:a16="http://schemas.microsoft.com/office/drawing/2014/main" id="{30D23D12-D2A7-B1FA-A870-4CD11278FBF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0100" y="5498123"/>
            <a:ext cx="2667000" cy="586154"/>
          </a:xfrm>
          <a:prstGeom prst="rect">
            <a:avLst/>
          </a:prstGeom>
        </p:spPr>
      </p:pic>
      <p:sp>
        <p:nvSpPr>
          <p:cNvPr id="8" name="Text Placeholder 4">
            <a:extLst>
              <a:ext uri="{FF2B5EF4-FFF2-40B4-BE49-F238E27FC236}">
                <a16:creationId xmlns:a16="http://schemas.microsoft.com/office/drawing/2014/main" id="{48DA5913-6F88-6DBE-54E1-B8C890976C6D}"/>
              </a:ext>
            </a:extLst>
          </p:cNvPr>
          <p:cNvSpPr>
            <a:spLocks noGrp="1"/>
          </p:cNvSpPr>
          <p:nvPr>
            <p:ph type="body" sz="quarter" idx="26" hasCustomPrompt="1"/>
          </p:nvPr>
        </p:nvSpPr>
        <p:spPr>
          <a:xfrm>
            <a:off x="6793228" y="3754944"/>
            <a:ext cx="4535831" cy="393836"/>
          </a:xfrm>
          <a:prstGeom prst="rect">
            <a:avLst/>
          </a:prstGeom>
        </p:spPr>
        <p:txBody>
          <a:bodyPr anchor="b" anchorCtr="0">
            <a:noAutofit/>
          </a:bodyPr>
          <a:lstStyle>
            <a:lvl1pPr>
              <a:lnSpc>
                <a:spcPct val="105000"/>
              </a:lnSpc>
              <a:spcBef>
                <a:spcPts val="0"/>
              </a:spcBef>
              <a:defRPr lang="en-US" smtClean="0">
                <a:solidFill>
                  <a:schemeClr val="bg1"/>
                </a:solidFill>
                <a:effectLst/>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r>
              <a:rPr lang="en-US" err="1">
                <a:effectLst/>
                <a:latin typeface="Helvetica Neue" panose="02000503000000020004" pitchFamily="2" charset="0"/>
              </a:rPr>
              <a:t>name.lastname@informa.com</a:t>
            </a:r>
            <a:endParaRPr lang="en-US">
              <a:effectLst/>
              <a:latin typeface="Helvetica Neue" panose="02000503000000020004" pitchFamily="2" charset="0"/>
            </a:endParaRPr>
          </a:p>
        </p:txBody>
      </p:sp>
      <p:sp>
        <p:nvSpPr>
          <p:cNvPr id="2" name="Text Placeholder 4">
            <a:extLst>
              <a:ext uri="{FF2B5EF4-FFF2-40B4-BE49-F238E27FC236}">
                <a16:creationId xmlns:a16="http://schemas.microsoft.com/office/drawing/2014/main" id="{F62353BC-4D8B-7A3F-BFB0-8805448E5210}"/>
              </a:ext>
            </a:extLst>
          </p:cNvPr>
          <p:cNvSpPr>
            <a:spLocks noGrp="1"/>
          </p:cNvSpPr>
          <p:nvPr>
            <p:ph type="body" sz="quarter" idx="27" hasCustomPrompt="1"/>
          </p:nvPr>
        </p:nvSpPr>
        <p:spPr>
          <a:xfrm>
            <a:off x="6793229" y="4212144"/>
            <a:ext cx="2704756" cy="393836"/>
          </a:xfrm>
          <a:prstGeom prst="rect">
            <a:avLst/>
          </a:prstGeom>
        </p:spPr>
        <p:txBody>
          <a:bodyPr anchor="b" anchorCtr="0">
            <a:noAutofit/>
          </a:bodyPr>
          <a:lstStyle>
            <a:lvl1pPr>
              <a:lnSpc>
                <a:spcPct val="105000"/>
              </a:lnSpc>
              <a:spcBef>
                <a:spcPts val="0"/>
              </a:spcBef>
              <a:defRPr sz="1600" b="0">
                <a:solidFill>
                  <a:schemeClr val="bg1"/>
                </a:solidFill>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pPr lvl="0"/>
            <a:r>
              <a:rPr lang="en-US"/>
              <a:t>@</a:t>
            </a:r>
            <a:r>
              <a:rPr lang="en-US" err="1"/>
              <a:t>OmdiaHQ</a:t>
            </a:r>
            <a:endParaRPr lang="en-US"/>
          </a:p>
        </p:txBody>
      </p:sp>
      <p:sp>
        <p:nvSpPr>
          <p:cNvPr id="3" name="Text Placeholder 4">
            <a:extLst>
              <a:ext uri="{FF2B5EF4-FFF2-40B4-BE49-F238E27FC236}">
                <a16:creationId xmlns:a16="http://schemas.microsoft.com/office/drawing/2014/main" id="{DF14EF24-67F6-DDFE-47A7-CA2A5275EFC5}"/>
              </a:ext>
            </a:extLst>
          </p:cNvPr>
          <p:cNvSpPr>
            <a:spLocks noGrp="1"/>
          </p:cNvSpPr>
          <p:nvPr>
            <p:ph type="body" sz="quarter" idx="28" hasCustomPrompt="1"/>
          </p:nvPr>
        </p:nvSpPr>
        <p:spPr>
          <a:xfrm>
            <a:off x="6793229" y="4669344"/>
            <a:ext cx="2704756" cy="393836"/>
          </a:xfrm>
          <a:prstGeom prst="rect">
            <a:avLst/>
          </a:prstGeom>
        </p:spPr>
        <p:txBody>
          <a:bodyPr anchor="b" anchorCtr="0">
            <a:noAutofit/>
          </a:bodyPr>
          <a:lstStyle>
            <a:lvl1pPr>
              <a:lnSpc>
                <a:spcPct val="105000"/>
              </a:lnSpc>
              <a:spcBef>
                <a:spcPts val="0"/>
              </a:spcBef>
              <a:defRPr sz="1600" b="0">
                <a:solidFill>
                  <a:schemeClr val="bg1"/>
                </a:solidFill>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pPr lvl="0"/>
            <a:r>
              <a:rPr lang="en-US"/>
              <a:t>@</a:t>
            </a:r>
            <a:r>
              <a:rPr lang="en-US" err="1"/>
              <a:t>OmdiaHQ</a:t>
            </a:r>
            <a:endParaRPr lang="en-US"/>
          </a:p>
        </p:txBody>
      </p:sp>
    </p:spTree>
    <p:extLst>
      <p:ext uri="{BB962C8B-B14F-4D97-AF65-F5344CB8AC3E}">
        <p14:creationId xmlns:p14="http://schemas.microsoft.com/office/powerpoint/2010/main" val="5817559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eaker/Get in touc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74C7CCC8-1040-1017-DD64-CA8D2431D1C7}"/>
              </a:ext>
            </a:extLst>
          </p:cNvPr>
          <p:cNvSpPr>
            <a:spLocks noGrp="1"/>
          </p:cNvSpPr>
          <p:nvPr>
            <p:ph type="body" idx="1" hasCustomPrompt="1"/>
          </p:nvPr>
        </p:nvSpPr>
        <p:spPr>
          <a:xfrm>
            <a:off x="748977" y="3600450"/>
            <a:ext cx="4461806" cy="1178385"/>
          </a:xfrm>
          <a:prstGeom prst="rect">
            <a:avLst/>
          </a:prstGeom>
          <a:ln>
            <a:noFill/>
          </a:ln>
        </p:spPr>
        <p:txBody>
          <a:bodyPr>
            <a:noAutofit/>
          </a:bodyPr>
          <a:lstStyle>
            <a:lvl1pPr marL="0" indent="0">
              <a:lnSpc>
                <a:spcPct val="9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Lorem ipsum dolor sit </a:t>
            </a:r>
            <a:r>
              <a:rPr lang="en-US" err="1"/>
              <a:t>amet</a:t>
            </a:r>
            <a:r>
              <a:rPr lang="en-US"/>
              <a:t>, </a:t>
            </a:r>
            <a:r>
              <a:rPr lang="en-US" err="1"/>
              <a:t>ctetuer</a:t>
            </a:r>
            <a:r>
              <a:rPr lang="en-US"/>
              <a:t> </a:t>
            </a:r>
            <a:r>
              <a:rPr lang="en-US" err="1"/>
              <a:t>adipiscing</a:t>
            </a:r>
            <a:r>
              <a:rPr lang="en-US"/>
              <a:t> </a:t>
            </a:r>
            <a:r>
              <a:rPr lang="en-US" err="1"/>
              <a:t>elit</a:t>
            </a:r>
            <a:r>
              <a:rPr lang="en-US"/>
              <a:t>, sed diam. </a:t>
            </a:r>
          </a:p>
        </p:txBody>
      </p:sp>
      <p:pic>
        <p:nvPicPr>
          <p:cNvPr id="14" name="Picture 13">
            <a:extLst>
              <a:ext uri="{FF2B5EF4-FFF2-40B4-BE49-F238E27FC236}">
                <a16:creationId xmlns:a16="http://schemas.microsoft.com/office/drawing/2014/main" id="{7108221B-D118-B587-B683-827269CB81C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14034" y="5498123"/>
            <a:ext cx="2667000" cy="586154"/>
          </a:xfrm>
          <a:prstGeom prst="rect">
            <a:avLst/>
          </a:prstGeom>
        </p:spPr>
      </p:pic>
      <p:sp>
        <p:nvSpPr>
          <p:cNvPr id="15" name="Title 1">
            <a:extLst>
              <a:ext uri="{FF2B5EF4-FFF2-40B4-BE49-F238E27FC236}">
                <a16:creationId xmlns:a16="http://schemas.microsoft.com/office/drawing/2014/main" id="{ADBAEBB5-75E0-9B5E-BB48-21EAC7EC262E}"/>
              </a:ext>
            </a:extLst>
          </p:cNvPr>
          <p:cNvSpPr>
            <a:spLocks noGrp="1"/>
          </p:cNvSpPr>
          <p:nvPr>
            <p:ph type="ctrTitle" hasCustomPrompt="1"/>
          </p:nvPr>
        </p:nvSpPr>
        <p:spPr>
          <a:xfrm>
            <a:off x="727710" y="1757754"/>
            <a:ext cx="5118761" cy="1698364"/>
          </a:xfrm>
          <a:prstGeom prst="rect">
            <a:avLst/>
          </a:prstGeom>
        </p:spPr>
        <p:txBody>
          <a:bodyPr anchor="b" anchorCtr="0">
            <a:noAutofit/>
          </a:bodyPr>
          <a:lstStyle>
            <a:lvl1pPr algn="l">
              <a:lnSpc>
                <a:spcPct val="80000"/>
              </a:lnSpc>
              <a:defRPr sz="5200" b="1" spc="-20" baseline="0">
                <a:solidFill>
                  <a:srgbClr val="6D2CA7"/>
                </a:solidFill>
              </a:defRPr>
            </a:lvl1pPr>
          </a:lstStyle>
          <a:p>
            <a:r>
              <a:rPr lang="en-US" dirty="0"/>
              <a:t>Thank you!</a:t>
            </a:r>
            <a:endParaRPr lang="en-GB" dirty="0"/>
          </a:p>
        </p:txBody>
      </p:sp>
      <p:sp>
        <p:nvSpPr>
          <p:cNvPr id="5" name="Text Placeholder 4">
            <a:extLst>
              <a:ext uri="{FF2B5EF4-FFF2-40B4-BE49-F238E27FC236}">
                <a16:creationId xmlns:a16="http://schemas.microsoft.com/office/drawing/2014/main" id="{C7D553F4-A1BA-7145-5F28-85B7A64828C7}"/>
              </a:ext>
            </a:extLst>
          </p:cNvPr>
          <p:cNvSpPr>
            <a:spLocks noGrp="1"/>
          </p:cNvSpPr>
          <p:nvPr>
            <p:ph type="body" sz="quarter" idx="26" hasCustomPrompt="1"/>
          </p:nvPr>
        </p:nvSpPr>
        <p:spPr>
          <a:xfrm>
            <a:off x="1172543" y="5170285"/>
            <a:ext cx="3214730" cy="258726"/>
          </a:xfrm>
          <a:prstGeom prst="rect">
            <a:avLst/>
          </a:prstGeom>
        </p:spPr>
        <p:txBody>
          <a:bodyPr anchor="b" anchorCtr="0">
            <a:noAutofit/>
          </a:bodyPr>
          <a:lstStyle>
            <a:lvl1pPr>
              <a:lnSpc>
                <a:spcPct val="105000"/>
              </a:lnSpc>
              <a:spcBef>
                <a:spcPts val="0"/>
              </a:spcBef>
              <a:defRPr lang="en-US" sz="1300" smtClean="0">
                <a:effectLst/>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r>
              <a:rPr lang="en-US" dirty="0" err="1">
                <a:effectLst/>
                <a:latin typeface="Helvetica Neue" panose="02000503000000020004" pitchFamily="2" charset="0"/>
              </a:rPr>
              <a:t>name.lastname@informa.com</a:t>
            </a:r>
            <a:endParaRPr lang="en-US" dirty="0">
              <a:effectLst/>
              <a:latin typeface="Helvetica Neue" panose="02000503000000020004" pitchFamily="2" charset="0"/>
            </a:endParaRPr>
          </a:p>
        </p:txBody>
      </p:sp>
      <p:sp>
        <p:nvSpPr>
          <p:cNvPr id="6" name="Text Placeholder 4">
            <a:extLst>
              <a:ext uri="{FF2B5EF4-FFF2-40B4-BE49-F238E27FC236}">
                <a16:creationId xmlns:a16="http://schemas.microsoft.com/office/drawing/2014/main" id="{DC332727-91EE-DAF5-B93F-75170CD4017A}"/>
              </a:ext>
            </a:extLst>
          </p:cNvPr>
          <p:cNvSpPr>
            <a:spLocks noGrp="1"/>
          </p:cNvSpPr>
          <p:nvPr>
            <p:ph type="body" sz="quarter" idx="27" hasCustomPrompt="1"/>
          </p:nvPr>
        </p:nvSpPr>
        <p:spPr>
          <a:xfrm>
            <a:off x="1172543" y="5498123"/>
            <a:ext cx="2704756" cy="258726"/>
          </a:xfrm>
          <a:prstGeom prst="rect">
            <a:avLst/>
          </a:prstGeom>
        </p:spPr>
        <p:txBody>
          <a:bodyPr anchor="b" anchorCtr="0">
            <a:noAutofit/>
          </a:bodyPr>
          <a:lstStyle>
            <a:lvl1pPr>
              <a:lnSpc>
                <a:spcPct val="105000"/>
              </a:lnSpc>
              <a:spcBef>
                <a:spcPts val="0"/>
              </a:spcBef>
              <a:defRPr sz="1300" b="0">
                <a:solidFill>
                  <a:schemeClr val="tx1"/>
                </a:solidFill>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pPr lvl="0"/>
            <a:r>
              <a:rPr lang="en-US" dirty="0"/>
              <a:t>@</a:t>
            </a:r>
            <a:r>
              <a:rPr lang="en-US" dirty="0" err="1"/>
              <a:t>OmdiaHQ</a:t>
            </a:r>
            <a:endParaRPr lang="en-US" dirty="0"/>
          </a:p>
        </p:txBody>
      </p:sp>
      <p:sp>
        <p:nvSpPr>
          <p:cNvPr id="7" name="Text Placeholder 4">
            <a:extLst>
              <a:ext uri="{FF2B5EF4-FFF2-40B4-BE49-F238E27FC236}">
                <a16:creationId xmlns:a16="http://schemas.microsoft.com/office/drawing/2014/main" id="{ED304F21-A4D8-76A4-840C-4B734366933F}"/>
              </a:ext>
            </a:extLst>
          </p:cNvPr>
          <p:cNvSpPr>
            <a:spLocks noGrp="1"/>
          </p:cNvSpPr>
          <p:nvPr>
            <p:ph type="body" sz="quarter" idx="28" hasCustomPrompt="1"/>
          </p:nvPr>
        </p:nvSpPr>
        <p:spPr>
          <a:xfrm>
            <a:off x="1172543" y="5837274"/>
            <a:ext cx="2704756" cy="258726"/>
          </a:xfrm>
          <a:prstGeom prst="rect">
            <a:avLst/>
          </a:prstGeom>
        </p:spPr>
        <p:txBody>
          <a:bodyPr anchor="b" anchorCtr="0">
            <a:noAutofit/>
          </a:bodyPr>
          <a:lstStyle>
            <a:lvl1pPr>
              <a:lnSpc>
                <a:spcPct val="105000"/>
              </a:lnSpc>
              <a:spcBef>
                <a:spcPts val="0"/>
              </a:spcBef>
              <a:defRPr sz="1300" b="0">
                <a:solidFill>
                  <a:schemeClr val="tx1"/>
                </a:solidFill>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pPr lvl="0"/>
            <a:r>
              <a:rPr lang="en-US"/>
              <a:t>@</a:t>
            </a:r>
            <a:r>
              <a:rPr lang="en-US" err="1"/>
              <a:t>OmdiaHQ</a:t>
            </a:r>
            <a:endParaRPr lang="en-US"/>
          </a:p>
        </p:txBody>
      </p:sp>
    </p:spTree>
    <p:extLst>
      <p:ext uri="{BB962C8B-B14F-4D97-AF65-F5344CB8AC3E}">
        <p14:creationId xmlns:p14="http://schemas.microsoft.com/office/powerpoint/2010/main" val="1070514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Your Present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C7583CF1-19CD-44AF-7527-2C17CBEA3C90}"/>
              </a:ext>
            </a:extLst>
          </p:cNvPr>
          <p:cNvSpPr>
            <a:spLocks noGrp="1"/>
          </p:cNvSpPr>
          <p:nvPr>
            <p:ph type="dt" sz="half" idx="2"/>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14" name="Slide Number Placeholder 5">
            <a:extLst>
              <a:ext uri="{FF2B5EF4-FFF2-40B4-BE49-F238E27FC236}">
                <a16:creationId xmlns:a16="http://schemas.microsoft.com/office/drawing/2014/main" id="{01E87077-61F5-C251-61CF-1EB68392E755}"/>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sp>
        <p:nvSpPr>
          <p:cNvPr id="70" name="Text Placeholder 69">
            <a:extLst>
              <a:ext uri="{FF2B5EF4-FFF2-40B4-BE49-F238E27FC236}">
                <a16:creationId xmlns:a16="http://schemas.microsoft.com/office/drawing/2014/main" id="{C6ADD9C1-9A75-EF87-5670-654CC8093A94}"/>
              </a:ext>
            </a:extLst>
          </p:cNvPr>
          <p:cNvSpPr>
            <a:spLocks noGrp="1"/>
          </p:cNvSpPr>
          <p:nvPr>
            <p:ph type="body" sz="quarter" idx="70" hasCustomPrompt="1"/>
          </p:nvPr>
        </p:nvSpPr>
        <p:spPr>
          <a:xfrm>
            <a:off x="5412513" y="2265619"/>
            <a:ext cx="3618575" cy="273978"/>
          </a:xfrm>
          <a:prstGeom prst="rect">
            <a:avLst/>
          </a:prstGeom>
        </p:spPr>
        <p:txBody>
          <a:bodyPr lIns="0" tIns="0" rIns="0" bIns="0" anchor="ctr" anchorCtr="0"/>
          <a:lstStyle>
            <a:lvl1pPr algn="l">
              <a:defRPr sz="2400" b="1"/>
            </a:lvl1pPr>
          </a:lstStyle>
          <a:p>
            <a:pPr lvl="0"/>
            <a:r>
              <a:rPr lang="en-US" dirty="0"/>
              <a:t>Analyst Name</a:t>
            </a:r>
          </a:p>
        </p:txBody>
      </p:sp>
      <p:sp>
        <p:nvSpPr>
          <p:cNvPr id="71" name="Text Placeholder 69">
            <a:extLst>
              <a:ext uri="{FF2B5EF4-FFF2-40B4-BE49-F238E27FC236}">
                <a16:creationId xmlns:a16="http://schemas.microsoft.com/office/drawing/2014/main" id="{4446480F-6A90-6189-E992-D126A9A595BB}"/>
              </a:ext>
            </a:extLst>
          </p:cNvPr>
          <p:cNvSpPr>
            <a:spLocks noGrp="1"/>
          </p:cNvSpPr>
          <p:nvPr>
            <p:ph type="body" sz="quarter" idx="71" hasCustomPrompt="1"/>
          </p:nvPr>
        </p:nvSpPr>
        <p:spPr>
          <a:xfrm>
            <a:off x="5412513" y="2625515"/>
            <a:ext cx="3618575" cy="238426"/>
          </a:xfrm>
          <a:prstGeom prst="rect">
            <a:avLst/>
          </a:prstGeom>
        </p:spPr>
        <p:txBody>
          <a:bodyPr lIns="0" tIns="0" rIns="0" bIns="0" anchor="ctr" anchorCtr="0"/>
          <a:lstStyle>
            <a:lvl1pPr algn="l">
              <a:defRPr sz="1600" b="0" i="1"/>
            </a:lvl1pPr>
          </a:lstStyle>
          <a:p>
            <a:pPr lvl="0"/>
            <a:r>
              <a:rPr lang="en-US" dirty="0"/>
              <a:t>Job Title</a:t>
            </a:r>
          </a:p>
        </p:txBody>
      </p:sp>
      <p:sp>
        <p:nvSpPr>
          <p:cNvPr id="72" name="Text Placeholder 69">
            <a:extLst>
              <a:ext uri="{FF2B5EF4-FFF2-40B4-BE49-F238E27FC236}">
                <a16:creationId xmlns:a16="http://schemas.microsoft.com/office/drawing/2014/main" id="{E768A0CD-D3B9-54BE-2F3C-D49C07BD6839}"/>
              </a:ext>
            </a:extLst>
          </p:cNvPr>
          <p:cNvSpPr>
            <a:spLocks noGrp="1"/>
          </p:cNvSpPr>
          <p:nvPr>
            <p:ph type="body" sz="quarter" idx="72" hasCustomPrompt="1"/>
          </p:nvPr>
        </p:nvSpPr>
        <p:spPr>
          <a:xfrm>
            <a:off x="5412513" y="2944208"/>
            <a:ext cx="3618575" cy="168152"/>
          </a:xfrm>
          <a:prstGeom prst="rect">
            <a:avLst/>
          </a:prstGeom>
        </p:spPr>
        <p:txBody>
          <a:bodyPr lIns="0" tIns="0" rIns="0" bIns="0" anchor="ctr" anchorCtr="0"/>
          <a:lstStyle>
            <a:lvl1pPr algn="l">
              <a:defRPr sz="1400" b="1">
                <a:solidFill>
                  <a:srgbClr val="6D2CA7"/>
                </a:solidFill>
              </a:defRPr>
            </a:lvl1pPr>
          </a:lstStyle>
          <a:p>
            <a:pPr lvl="0"/>
            <a:r>
              <a:rPr lang="en-US" dirty="0"/>
              <a:t>Company</a:t>
            </a:r>
          </a:p>
        </p:txBody>
      </p:sp>
      <p:sp>
        <p:nvSpPr>
          <p:cNvPr id="73" name="Picture Placeholder 9">
            <a:extLst>
              <a:ext uri="{FF2B5EF4-FFF2-40B4-BE49-F238E27FC236}">
                <a16:creationId xmlns:a16="http://schemas.microsoft.com/office/drawing/2014/main" id="{047057A8-FFEA-6F87-33DD-40C63AE304D4}"/>
              </a:ext>
            </a:extLst>
          </p:cNvPr>
          <p:cNvSpPr>
            <a:spLocks noGrp="1" noChangeAspect="1"/>
          </p:cNvSpPr>
          <p:nvPr>
            <p:ph type="pic" sz="quarter" idx="73"/>
          </p:nvPr>
        </p:nvSpPr>
        <p:spPr>
          <a:xfrm>
            <a:off x="3030169" y="1903589"/>
            <a:ext cx="2131449" cy="2100417"/>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dirty="0"/>
          </a:p>
        </p:txBody>
      </p:sp>
      <p:pic>
        <p:nvPicPr>
          <p:cNvPr id="82" name="Picture 81">
            <a:extLst>
              <a:ext uri="{FF2B5EF4-FFF2-40B4-BE49-F238E27FC236}">
                <a16:creationId xmlns:a16="http://schemas.microsoft.com/office/drawing/2014/main" id="{98F6F5D8-F78F-C0B1-2D41-4D737631468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
        <p:nvSpPr>
          <p:cNvPr id="83" name="Title 1">
            <a:extLst>
              <a:ext uri="{FF2B5EF4-FFF2-40B4-BE49-F238E27FC236}">
                <a16:creationId xmlns:a16="http://schemas.microsoft.com/office/drawing/2014/main" id="{B110D400-5592-8001-77FF-3C490955E59A}"/>
              </a:ext>
            </a:extLst>
          </p:cNvPr>
          <p:cNvSpPr>
            <a:spLocks noGrp="1"/>
          </p:cNvSpPr>
          <p:nvPr>
            <p:ph type="title" hasCustomPrompt="1"/>
          </p:nvPr>
        </p:nvSpPr>
        <p:spPr>
          <a:xfrm>
            <a:off x="457200" y="461055"/>
            <a:ext cx="7429500" cy="543880"/>
          </a:xfrm>
          <a:prstGeom prst="rect">
            <a:avLst/>
          </a:prstGeom>
        </p:spPr>
        <p:txBody>
          <a:bodyPr/>
          <a:lstStyle>
            <a:lvl1pPr>
              <a:defRPr b="1">
                <a:solidFill>
                  <a:srgbClr val="6D2CA7"/>
                </a:solidFill>
              </a:defRPr>
            </a:lvl1pPr>
          </a:lstStyle>
          <a:p>
            <a:r>
              <a:rPr lang="en-GB" dirty="0"/>
              <a:t>Your Presenter</a:t>
            </a:r>
          </a:p>
        </p:txBody>
      </p:sp>
      <p:sp>
        <p:nvSpPr>
          <p:cNvPr id="21" name="Text Placeholder 2">
            <a:extLst>
              <a:ext uri="{FF2B5EF4-FFF2-40B4-BE49-F238E27FC236}">
                <a16:creationId xmlns:a16="http://schemas.microsoft.com/office/drawing/2014/main" id="{ACB2B15C-8146-3544-17D5-992157005E75}"/>
              </a:ext>
            </a:extLst>
          </p:cNvPr>
          <p:cNvSpPr>
            <a:spLocks noGrp="1"/>
          </p:cNvSpPr>
          <p:nvPr>
            <p:ph type="body" idx="94" hasCustomPrompt="1"/>
          </p:nvPr>
        </p:nvSpPr>
        <p:spPr>
          <a:xfrm>
            <a:off x="3005659" y="4143995"/>
            <a:ext cx="6025427" cy="1120696"/>
          </a:xfrm>
          <a:prstGeom prst="rect">
            <a:avLst/>
          </a:prstGeom>
        </p:spPr>
        <p:txBody>
          <a:bodyPr lIns="137160">
            <a:normAutofit/>
          </a:bodyPr>
          <a:lstStyle>
            <a:lvl1pPr marL="0" indent="0">
              <a:lnSpc>
                <a:spcPct val="90000"/>
              </a:lnSpc>
              <a:spcBef>
                <a:spcPts val="0"/>
              </a:spcBef>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Analyst description here in 4 lines or less – </a:t>
            </a:r>
          </a:p>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sed diam </a:t>
            </a:r>
            <a:r>
              <a:rPr lang="en-US" dirty="0" err="1"/>
              <a:t>nonummy</a:t>
            </a:r>
            <a:r>
              <a:rPr lang="en-US" dirty="0"/>
              <a:t> </a:t>
            </a:r>
            <a:r>
              <a:rPr lang="en-US" dirty="0" err="1"/>
              <a:t>nibh</a:t>
            </a:r>
            <a:r>
              <a:rPr lang="en-US" dirty="0"/>
              <a:t>.</a:t>
            </a:r>
          </a:p>
        </p:txBody>
      </p:sp>
      <p:sp>
        <p:nvSpPr>
          <p:cNvPr id="2" name="Text Placeholder 4">
            <a:extLst>
              <a:ext uri="{FF2B5EF4-FFF2-40B4-BE49-F238E27FC236}">
                <a16:creationId xmlns:a16="http://schemas.microsoft.com/office/drawing/2014/main" id="{9CC1EF89-FEC6-5F61-96A9-8DDEAD340187}"/>
              </a:ext>
            </a:extLst>
          </p:cNvPr>
          <p:cNvSpPr>
            <a:spLocks noGrp="1"/>
          </p:cNvSpPr>
          <p:nvPr>
            <p:ph type="body" sz="quarter" idx="26" hasCustomPrompt="1"/>
          </p:nvPr>
        </p:nvSpPr>
        <p:spPr>
          <a:xfrm>
            <a:off x="5816359" y="3219483"/>
            <a:ext cx="3214730" cy="213292"/>
          </a:xfrm>
          <a:prstGeom prst="rect">
            <a:avLst/>
          </a:prstGeom>
        </p:spPr>
        <p:txBody>
          <a:bodyPr lIns="0" tIns="0" rIns="0" bIns="0" anchor="b" anchorCtr="0">
            <a:noAutofit/>
          </a:bodyPr>
          <a:lstStyle>
            <a:lvl1pPr>
              <a:lnSpc>
                <a:spcPct val="105000"/>
              </a:lnSpc>
              <a:spcBef>
                <a:spcPts val="0"/>
              </a:spcBef>
              <a:defRPr lang="en-US" sz="1400" smtClean="0">
                <a:effectLst/>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r>
              <a:rPr lang="en-US" dirty="0" err="1">
                <a:effectLst/>
                <a:latin typeface="Helvetica Neue" panose="02000503000000020004" pitchFamily="2" charset="0"/>
              </a:rPr>
              <a:t>name.lastname@informa.com</a:t>
            </a:r>
            <a:endParaRPr lang="en-US" dirty="0">
              <a:effectLst/>
              <a:latin typeface="Helvetica Neue" panose="02000503000000020004" pitchFamily="2" charset="0"/>
            </a:endParaRPr>
          </a:p>
        </p:txBody>
      </p:sp>
      <p:sp>
        <p:nvSpPr>
          <p:cNvPr id="3" name="Text Placeholder 4">
            <a:extLst>
              <a:ext uri="{FF2B5EF4-FFF2-40B4-BE49-F238E27FC236}">
                <a16:creationId xmlns:a16="http://schemas.microsoft.com/office/drawing/2014/main" id="{E3F8E6E3-DF8C-6211-D83B-009E482E456F}"/>
              </a:ext>
            </a:extLst>
          </p:cNvPr>
          <p:cNvSpPr>
            <a:spLocks noGrp="1"/>
          </p:cNvSpPr>
          <p:nvPr>
            <p:ph type="body" sz="quarter" idx="27" hasCustomPrompt="1"/>
          </p:nvPr>
        </p:nvSpPr>
        <p:spPr>
          <a:xfrm>
            <a:off x="5816358" y="3536204"/>
            <a:ext cx="3214729" cy="213292"/>
          </a:xfrm>
          <a:prstGeom prst="rect">
            <a:avLst/>
          </a:prstGeom>
        </p:spPr>
        <p:txBody>
          <a:bodyPr lIns="0" tIns="0" rIns="0" bIns="0" anchor="b" anchorCtr="0">
            <a:noAutofit/>
          </a:bodyPr>
          <a:lstStyle>
            <a:lvl1pPr>
              <a:lnSpc>
                <a:spcPct val="105000"/>
              </a:lnSpc>
              <a:spcBef>
                <a:spcPts val="0"/>
              </a:spcBef>
              <a:defRPr sz="1400" b="0">
                <a:solidFill>
                  <a:schemeClr val="tx1"/>
                </a:solidFill>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pPr lvl="0"/>
            <a:r>
              <a:rPr lang="en-US" dirty="0"/>
              <a:t>@</a:t>
            </a:r>
            <a:r>
              <a:rPr lang="en-US" dirty="0" err="1"/>
              <a:t>OmdiaHQ</a:t>
            </a:r>
            <a:endParaRPr lang="en-US" dirty="0"/>
          </a:p>
        </p:txBody>
      </p:sp>
    </p:spTree>
    <p:extLst>
      <p:ext uri="{BB962C8B-B14F-4D97-AF65-F5344CB8AC3E}">
        <p14:creationId xmlns:p14="http://schemas.microsoft.com/office/powerpoint/2010/main" val="3717680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Appendi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46719F4-A08E-0DA3-FE7D-AB45C3998D45}"/>
              </a:ext>
            </a:extLst>
          </p:cNvPr>
          <p:cNvSpPr>
            <a:spLocks noGrp="1"/>
          </p:cNvSpPr>
          <p:nvPr>
            <p:ph type="body" sz="quarter" idx="33" hasCustomPrompt="1"/>
          </p:nvPr>
        </p:nvSpPr>
        <p:spPr>
          <a:xfrm>
            <a:off x="442594" y="461054"/>
            <a:ext cx="11277600" cy="494258"/>
          </a:xfrm>
          <a:prstGeom prst="rect">
            <a:avLst/>
          </a:prstGeom>
        </p:spPr>
        <p:txBody>
          <a:bodyPr anchor="b" anchorCtr="0">
            <a:noAutofit/>
          </a:bodyPr>
          <a:lstStyle>
            <a:lvl1pPr>
              <a:lnSpc>
                <a:spcPct val="105000"/>
              </a:lnSpc>
              <a:spcBef>
                <a:spcPts val="0"/>
              </a:spcBef>
              <a:defRPr sz="3200" b="1">
                <a:solidFill>
                  <a:srgbClr val="6D2CA7"/>
                </a:solidFill>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pPr lvl="0"/>
            <a:r>
              <a:rPr lang="en-US" dirty="0"/>
              <a:t>Thank you</a:t>
            </a:r>
          </a:p>
        </p:txBody>
      </p:sp>
      <p:sp>
        <p:nvSpPr>
          <p:cNvPr id="8" name="Date Placeholder 3">
            <a:extLst>
              <a:ext uri="{FF2B5EF4-FFF2-40B4-BE49-F238E27FC236}">
                <a16:creationId xmlns:a16="http://schemas.microsoft.com/office/drawing/2014/main" id="{46520127-1090-1AED-45CC-7085444EB8F2}"/>
              </a:ext>
            </a:extLst>
          </p:cNvPr>
          <p:cNvSpPr>
            <a:spLocks noGrp="1"/>
          </p:cNvSpPr>
          <p:nvPr>
            <p:ph type="dt" sz="half" idx="14"/>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9" name="Slide Number Placeholder 5">
            <a:extLst>
              <a:ext uri="{FF2B5EF4-FFF2-40B4-BE49-F238E27FC236}">
                <a16:creationId xmlns:a16="http://schemas.microsoft.com/office/drawing/2014/main" id="{4CDF5A77-E352-E4D8-8439-D46F74DF40F5}"/>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cxnSp>
        <p:nvCxnSpPr>
          <p:cNvPr id="10" name="Straight Connector 9">
            <a:extLst>
              <a:ext uri="{FF2B5EF4-FFF2-40B4-BE49-F238E27FC236}">
                <a16:creationId xmlns:a16="http://schemas.microsoft.com/office/drawing/2014/main" id="{6016201C-631F-4256-D207-44718840D50A}"/>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6F84C8C3-B330-E066-E387-CA931A3A11B7}"/>
              </a:ext>
            </a:extLst>
          </p:cNvPr>
          <p:cNvSpPr txBox="1">
            <a:spLocks/>
          </p:cNvSpPr>
          <p:nvPr userDrawn="1"/>
        </p:nvSpPr>
        <p:spPr>
          <a:xfrm>
            <a:off x="3232149" y="6140717"/>
            <a:ext cx="4511047" cy="239108"/>
          </a:xfrm>
          <a:prstGeom prst="rect">
            <a:avLst/>
          </a:prstGeom>
        </p:spPr>
        <p:txBody>
          <a:bodyPr vert="horz" lIns="0" tIns="0" rIns="0" bIns="0" rtlCol="0" anchor="b" anchorCtr="0"/>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sp>
        <p:nvSpPr>
          <p:cNvPr id="12" name="Title 1">
            <a:extLst>
              <a:ext uri="{FF2B5EF4-FFF2-40B4-BE49-F238E27FC236}">
                <a16:creationId xmlns:a16="http://schemas.microsoft.com/office/drawing/2014/main" id="{204A77F4-150E-E242-FB16-367850B7D1DB}"/>
              </a:ext>
            </a:extLst>
          </p:cNvPr>
          <p:cNvSpPr>
            <a:spLocks noGrp="1"/>
          </p:cNvSpPr>
          <p:nvPr>
            <p:ph type="title" hasCustomPrompt="1"/>
          </p:nvPr>
        </p:nvSpPr>
        <p:spPr>
          <a:xfrm>
            <a:off x="442594" y="1122735"/>
            <a:ext cx="11292206" cy="309278"/>
          </a:xfrm>
          <a:prstGeom prst="rect">
            <a:avLst/>
          </a:prstGeom>
        </p:spPr>
        <p:txBody>
          <a:bodyPr>
            <a:noAutofit/>
          </a:bodyPr>
          <a:lstStyle>
            <a:lvl1pPr>
              <a:defRPr sz="1800" b="1">
                <a:solidFill>
                  <a:srgbClr val="6D2CA7"/>
                </a:solidFill>
              </a:defRPr>
            </a:lvl1pPr>
          </a:lstStyle>
          <a:p>
            <a:r>
              <a:rPr lang="en-US" dirty="0"/>
              <a:t>Disclaimer</a:t>
            </a:r>
            <a:endParaRPr lang="en-GB" dirty="0"/>
          </a:p>
        </p:txBody>
      </p:sp>
      <p:pic>
        <p:nvPicPr>
          <p:cNvPr id="15" name="Picture 14">
            <a:extLst>
              <a:ext uri="{FF2B5EF4-FFF2-40B4-BE49-F238E27FC236}">
                <a16:creationId xmlns:a16="http://schemas.microsoft.com/office/drawing/2014/main" id="{6DD57859-1667-81D7-4B92-931F955AA32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
        <p:nvSpPr>
          <p:cNvPr id="26" name="Text Placeholder 4">
            <a:extLst>
              <a:ext uri="{FF2B5EF4-FFF2-40B4-BE49-F238E27FC236}">
                <a16:creationId xmlns:a16="http://schemas.microsoft.com/office/drawing/2014/main" id="{19767119-BD3F-EAB4-E0C4-0C46A8E310D6}"/>
              </a:ext>
            </a:extLst>
          </p:cNvPr>
          <p:cNvSpPr>
            <a:spLocks noGrp="1"/>
          </p:cNvSpPr>
          <p:nvPr>
            <p:ph type="body" sz="quarter" idx="12" hasCustomPrompt="1"/>
          </p:nvPr>
        </p:nvSpPr>
        <p:spPr>
          <a:xfrm>
            <a:off x="442594" y="4828498"/>
            <a:ext cx="3600450" cy="470472"/>
          </a:xfrm>
          <a:prstGeom prst="rect">
            <a:avLst/>
          </a:prstGeom>
        </p:spPr>
        <p:txBody>
          <a:bodyPr anchor="b" anchorCtr="0">
            <a:noAutofit/>
          </a:bodyPr>
          <a:lstStyle>
            <a:lvl1pPr>
              <a:lnSpc>
                <a:spcPct val="105000"/>
              </a:lnSpc>
              <a:spcBef>
                <a:spcPts val="0"/>
              </a:spcBef>
              <a:defRPr sz="2500" b="1">
                <a:solidFill>
                  <a:srgbClr val="6D2CA7"/>
                </a:solidFill>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pPr lvl="0"/>
            <a:r>
              <a:rPr lang="en-US"/>
              <a:t>Get in touch!</a:t>
            </a:r>
          </a:p>
        </p:txBody>
      </p:sp>
      <p:sp>
        <p:nvSpPr>
          <p:cNvPr id="4" name="TextBox 3">
            <a:extLst>
              <a:ext uri="{FF2B5EF4-FFF2-40B4-BE49-F238E27FC236}">
                <a16:creationId xmlns:a16="http://schemas.microsoft.com/office/drawing/2014/main" id="{3403D2C0-2C5F-5089-5C1E-5FCFF1F6C577}"/>
              </a:ext>
            </a:extLst>
          </p:cNvPr>
          <p:cNvSpPr txBox="1"/>
          <p:nvPr userDrawn="1"/>
        </p:nvSpPr>
        <p:spPr>
          <a:xfrm>
            <a:off x="457200" y="1417056"/>
            <a:ext cx="11262994" cy="3093154"/>
          </a:xfrm>
          <a:prstGeom prst="rect">
            <a:avLst/>
          </a:prstGeom>
          <a:noFill/>
        </p:spPr>
        <p:txBody>
          <a:bodyPr wrap="square" rtlCol="0">
            <a:spAutoFit/>
          </a:bodyPr>
          <a:lstStyle/>
          <a:p>
            <a:r>
              <a:rPr lang="en-US" sz="1300" dirty="0">
                <a:effectLst/>
                <a:latin typeface="Helvetica Neue" panose="02000503000000020004" pitchFamily="2" charset="0"/>
              </a:rPr>
              <a:t>The </a:t>
            </a:r>
            <a:r>
              <a:rPr lang="en-US" sz="1300" dirty="0" err="1">
                <a:effectLst/>
                <a:latin typeface="Helvetica Neue" panose="02000503000000020004" pitchFamily="2" charset="0"/>
              </a:rPr>
              <a:t>Omdia</a:t>
            </a:r>
            <a:r>
              <a:rPr lang="en-US" sz="1300" dirty="0">
                <a:effectLst/>
                <a:latin typeface="Helvetica Neue" panose="02000503000000020004" pitchFamily="2" charset="0"/>
              </a:rPr>
              <a:t> research, data and information referenced herein (the “</a:t>
            </a:r>
            <a:r>
              <a:rPr lang="en-US" sz="1300" dirty="0" err="1">
                <a:effectLst/>
                <a:latin typeface="Helvetica Neue" panose="02000503000000020004" pitchFamily="2" charset="0"/>
              </a:rPr>
              <a:t>Omdia</a:t>
            </a:r>
            <a:r>
              <a:rPr lang="en-US" sz="1300" dirty="0">
                <a:effectLst/>
                <a:latin typeface="Helvetica Neue" panose="02000503000000020004" pitchFamily="2" charset="0"/>
              </a:rPr>
              <a:t> Materials”) are the copyrighted property of Informa Tech and its subsidiaries or affiliates (together “Informa Tech”) or its third party data providers and represent data, research, opinions, or viewpoints published by Informa Tech, and are not representations of fact.</a:t>
            </a:r>
          </a:p>
          <a:p>
            <a:endParaRPr lang="en-US" sz="1300" dirty="0">
              <a:effectLst/>
              <a:latin typeface="Helvetica Neue" panose="02000503000000020004" pitchFamily="2" charset="0"/>
            </a:endParaRPr>
          </a:p>
          <a:p>
            <a:r>
              <a:rPr lang="en-US" sz="1300" dirty="0">
                <a:effectLst/>
                <a:latin typeface="Helvetica Neue" panose="02000503000000020004" pitchFamily="2" charset="0"/>
              </a:rPr>
              <a:t>The </a:t>
            </a:r>
            <a:r>
              <a:rPr lang="en-US" sz="1300" dirty="0" err="1">
                <a:effectLst/>
                <a:latin typeface="Helvetica Neue" panose="02000503000000020004" pitchFamily="2" charset="0"/>
              </a:rPr>
              <a:t>Omdia</a:t>
            </a:r>
            <a:r>
              <a:rPr lang="en-US" sz="1300" dirty="0">
                <a:effectLst/>
                <a:latin typeface="Helvetica Neue" panose="02000503000000020004" pitchFamily="2" charset="0"/>
              </a:rPr>
              <a:t> Materials reflect information and opinions from the original publication date and not from the date of this document. The information and opinions expressed in the </a:t>
            </a:r>
            <a:r>
              <a:rPr lang="en-US" sz="1300" dirty="0" err="1">
                <a:effectLst/>
                <a:latin typeface="Helvetica Neue" panose="02000503000000020004" pitchFamily="2" charset="0"/>
              </a:rPr>
              <a:t>Omdia</a:t>
            </a:r>
            <a:r>
              <a:rPr lang="en-US" sz="1300" dirty="0">
                <a:effectLst/>
                <a:latin typeface="Helvetica Neue" panose="02000503000000020004" pitchFamily="2" charset="0"/>
              </a:rPr>
              <a:t> Materials are subject to change without notice and Informa Tech does not have any duty or responsibility to update the </a:t>
            </a:r>
            <a:r>
              <a:rPr lang="en-US" sz="1300" dirty="0" err="1">
                <a:effectLst/>
                <a:latin typeface="Helvetica Neue" panose="02000503000000020004" pitchFamily="2" charset="0"/>
              </a:rPr>
              <a:t>Omdia</a:t>
            </a:r>
            <a:r>
              <a:rPr lang="en-US" sz="1300" dirty="0">
                <a:effectLst/>
                <a:latin typeface="Helvetica Neue" panose="02000503000000020004" pitchFamily="2" charset="0"/>
              </a:rPr>
              <a:t> Materials or this publication as a result.</a:t>
            </a:r>
            <a:br>
              <a:rPr lang="en-US" sz="1300" dirty="0">
                <a:effectLst/>
                <a:latin typeface="Helvetica Neue" panose="02000503000000020004" pitchFamily="2" charset="0"/>
              </a:rPr>
            </a:br>
            <a:endParaRPr lang="en-US" sz="1300" dirty="0">
              <a:effectLst/>
              <a:latin typeface="Helvetica Neue" panose="02000503000000020004" pitchFamily="2" charset="0"/>
            </a:endParaRPr>
          </a:p>
          <a:p>
            <a:r>
              <a:rPr lang="en-US" sz="1300" dirty="0" err="1">
                <a:effectLst/>
                <a:latin typeface="Helvetica Neue" panose="02000503000000020004" pitchFamily="2" charset="0"/>
              </a:rPr>
              <a:t>Omdia</a:t>
            </a:r>
            <a:r>
              <a:rPr lang="en-US" sz="1300" dirty="0">
                <a:effectLst/>
                <a:latin typeface="Helvetica Neue" panose="02000503000000020004" pitchFamily="2" charset="0"/>
              </a:rPr>
              <a:t> Materials are delivered on an “as-is” and “as-available” basis.  No representation or warranty, express or implied, is made as to the fairness, accuracy, completeness, or correctness of the information, opinions, and conclusions contained in </a:t>
            </a:r>
            <a:r>
              <a:rPr lang="en-US" sz="1300" dirty="0" err="1">
                <a:effectLst/>
                <a:latin typeface="Helvetica Neue" panose="02000503000000020004" pitchFamily="2" charset="0"/>
              </a:rPr>
              <a:t>Omdia</a:t>
            </a:r>
            <a:r>
              <a:rPr lang="en-US" sz="1300" dirty="0">
                <a:effectLst/>
                <a:latin typeface="Helvetica Neue" panose="02000503000000020004" pitchFamily="2" charset="0"/>
              </a:rPr>
              <a:t> Materials.</a:t>
            </a:r>
          </a:p>
          <a:p>
            <a:r>
              <a:rPr lang="en-US" sz="1300" dirty="0">
                <a:effectLst/>
                <a:latin typeface="Helvetica Neue" panose="02000503000000020004" pitchFamily="2" charset="0"/>
              </a:rPr>
              <a:t> </a:t>
            </a:r>
          </a:p>
          <a:p>
            <a:r>
              <a:rPr lang="en-US" sz="1300" dirty="0">
                <a:effectLst/>
                <a:latin typeface="Helvetica Neue" panose="02000503000000020004" pitchFamily="2" charset="0"/>
              </a:rPr>
              <a:t>To the maximum extent permitted by law, Informa Tech and its affiliates, officers, directors, employees, agents, and third party data providers disclaim any liability (including, without limitation, any liability arising from fault or negligence) as to the accuracy or completeness or use of the </a:t>
            </a:r>
            <a:r>
              <a:rPr lang="en-US" sz="1300" dirty="0" err="1">
                <a:effectLst/>
                <a:latin typeface="Helvetica Neue" panose="02000503000000020004" pitchFamily="2" charset="0"/>
              </a:rPr>
              <a:t>Omdia</a:t>
            </a:r>
            <a:r>
              <a:rPr lang="en-US" sz="1300" dirty="0">
                <a:effectLst/>
                <a:latin typeface="Helvetica Neue" panose="02000503000000020004" pitchFamily="2" charset="0"/>
              </a:rPr>
              <a:t> Materials. Informa Tech will not, under any circumstance whatsoever, be liable for any trading, investment, commercial, or other decisions based on or made in reliance of the </a:t>
            </a:r>
            <a:r>
              <a:rPr lang="en-US" sz="1300" dirty="0" err="1">
                <a:effectLst/>
                <a:latin typeface="Helvetica Neue" panose="02000503000000020004" pitchFamily="2" charset="0"/>
              </a:rPr>
              <a:t>Omdia</a:t>
            </a:r>
            <a:r>
              <a:rPr lang="en-US" sz="1300" dirty="0">
                <a:effectLst/>
                <a:latin typeface="Helvetica Neue" panose="02000503000000020004" pitchFamily="2" charset="0"/>
              </a:rPr>
              <a:t> Materials.</a:t>
            </a:r>
          </a:p>
        </p:txBody>
      </p:sp>
      <p:sp>
        <p:nvSpPr>
          <p:cNvPr id="11" name="Text Placeholder 4">
            <a:extLst>
              <a:ext uri="{FF2B5EF4-FFF2-40B4-BE49-F238E27FC236}">
                <a16:creationId xmlns:a16="http://schemas.microsoft.com/office/drawing/2014/main" id="{7E0056AA-2666-600E-9252-C9708C78FD85}"/>
              </a:ext>
            </a:extLst>
          </p:cNvPr>
          <p:cNvSpPr>
            <a:spLocks noGrp="1"/>
          </p:cNvSpPr>
          <p:nvPr>
            <p:ph type="body" sz="quarter" idx="30" hasCustomPrompt="1"/>
          </p:nvPr>
        </p:nvSpPr>
        <p:spPr>
          <a:xfrm>
            <a:off x="916788" y="5336162"/>
            <a:ext cx="2983535" cy="393836"/>
          </a:xfrm>
          <a:prstGeom prst="rect">
            <a:avLst/>
          </a:prstGeom>
        </p:spPr>
        <p:txBody>
          <a:bodyPr anchor="b" anchorCtr="0">
            <a:noAutofit/>
          </a:bodyPr>
          <a:lstStyle>
            <a:lvl1pPr>
              <a:lnSpc>
                <a:spcPct val="105000"/>
              </a:lnSpc>
              <a:spcBef>
                <a:spcPts val="0"/>
              </a:spcBef>
              <a:defRPr sz="1600" b="0">
                <a:solidFill>
                  <a:schemeClr val="tx1"/>
                </a:solidFill>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pPr lvl="0"/>
            <a:r>
              <a:rPr lang="en-US"/>
              <a:t>@</a:t>
            </a:r>
            <a:r>
              <a:rPr lang="en-US" err="1"/>
              <a:t>OmdiaHQ</a:t>
            </a:r>
            <a:endParaRPr lang="en-US"/>
          </a:p>
        </p:txBody>
      </p:sp>
      <p:sp>
        <p:nvSpPr>
          <p:cNvPr id="14" name="Text Placeholder 4">
            <a:extLst>
              <a:ext uri="{FF2B5EF4-FFF2-40B4-BE49-F238E27FC236}">
                <a16:creationId xmlns:a16="http://schemas.microsoft.com/office/drawing/2014/main" id="{416F76AC-10D5-BBDA-99EA-38C342305956}"/>
              </a:ext>
            </a:extLst>
          </p:cNvPr>
          <p:cNvSpPr>
            <a:spLocks noGrp="1"/>
          </p:cNvSpPr>
          <p:nvPr>
            <p:ph type="body" sz="quarter" idx="31" hasCustomPrompt="1"/>
          </p:nvPr>
        </p:nvSpPr>
        <p:spPr>
          <a:xfrm>
            <a:off x="4748060" y="5336162"/>
            <a:ext cx="2983535" cy="393836"/>
          </a:xfrm>
          <a:prstGeom prst="rect">
            <a:avLst/>
          </a:prstGeom>
        </p:spPr>
        <p:txBody>
          <a:bodyPr anchor="b" anchorCtr="0">
            <a:noAutofit/>
          </a:bodyPr>
          <a:lstStyle>
            <a:lvl1pPr>
              <a:lnSpc>
                <a:spcPct val="105000"/>
              </a:lnSpc>
              <a:spcBef>
                <a:spcPts val="0"/>
              </a:spcBef>
              <a:defRPr sz="1600" b="0">
                <a:solidFill>
                  <a:schemeClr val="tx1"/>
                </a:solidFill>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pPr lvl="0"/>
            <a:r>
              <a:rPr lang="en-US"/>
              <a:t>@</a:t>
            </a:r>
            <a:r>
              <a:rPr lang="en-US" err="1"/>
              <a:t>OmdiaHQ</a:t>
            </a:r>
            <a:endParaRPr lang="en-US"/>
          </a:p>
        </p:txBody>
      </p:sp>
      <p:sp>
        <p:nvSpPr>
          <p:cNvPr id="16" name="Text Placeholder 4">
            <a:extLst>
              <a:ext uri="{FF2B5EF4-FFF2-40B4-BE49-F238E27FC236}">
                <a16:creationId xmlns:a16="http://schemas.microsoft.com/office/drawing/2014/main" id="{81AF6886-91DB-793B-BE92-8A43316F4E3F}"/>
              </a:ext>
            </a:extLst>
          </p:cNvPr>
          <p:cNvSpPr>
            <a:spLocks noGrp="1"/>
          </p:cNvSpPr>
          <p:nvPr>
            <p:ph type="body" sz="quarter" idx="32" hasCustomPrompt="1"/>
          </p:nvPr>
        </p:nvSpPr>
        <p:spPr>
          <a:xfrm>
            <a:off x="8579332" y="5336162"/>
            <a:ext cx="2983535" cy="393836"/>
          </a:xfrm>
          <a:prstGeom prst="rect">
            <a:avLst/>
          </a:prstGeom>
        </p:spPr>
        <p:txBody>
          <a:bodyPr anchor="b" anchorCtr="0">
            <a:noAutofit/>
          </a:bodyPr>
          <a:lstStyle>
            <a:lvl1pPr>
              <a:lnSpc>
                <a:spcPct val="105000"/>
              </a:lnSpc>
              <a:spcBef>
                <a:spcPts val="0"/>
              </a:spcBef>
              <a:defRPr sz="1600" b="0">
                <a:solidFill>
                  <a:schemeClr val="tx1"/>
                </a:solidFill>
              </a:defRPr>
            </a:lvl1pPr>
            <a:lvl2pPr marL="0" indent="0">
              <a:lnSpc>
                <a:spcPct val="105000"/>
              </a:lnSpc>
              <a:spcBef>
                <a:spcPts val="0"/>
              </a:spcBef>
              <a:buNone/>
              <a:defRPr sz="1300">
                <a:solidFill>
                  <a:schemeClr val="tx1"/>
                </a:solidFill>
              </a:defRPr>
            </a:lvl2pPr>
            <a:lvl3pPr>
              <a:defRPr sz="1200"/>
            </a:lvl3pPr>
            <a:lvl4pPr>
              <a:defRPr sz="1200"/>
            </a:lvl4pPr>
            <a:lvl5pPr>
              <a:defRPr sz="1200"/>
            </a:lvl5pPr>
          </a:lstStyle>
          <a:p>
            <a:pPr lvl="0"/>
            <a:r>
              <a:rPr lang="en-US"/>
              <a:t>@</a:t>
            </a:r>
            <a:r>
              <a:rPr lang="en-US" err="1"/>
              <a:t>Omdia</a:t>
            </a:r>
            <a:endParaRPr lang="en-US"/>
          </a:p>
        </p:txBody>
      </p:sp>
    </p:spTree>
    <p:extLst>
      <p:ext uri="{BB962C8B-B14F-4D97-AF65-F5344CB8AC3E}">
        <p14:creationId xmlns:p14="http://schemas.microsoft.com/office/powerpoint/2010/main" val="3090774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ppendi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6520127-1090-1AED-45CC-7085444EB8F2}"/>
              </a:ext>
            </a:extLst>
          </p:cNvPr>
          <p:cNvSpPr>
            <a:spLocks noGrp="1"/>
          </p:cNvSpPr>
          <p:nvPr>
            <p:ph type="dt" sz="half" idx="14"/>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9" name="Slide Number Placeholder 5">
            <a:extLst>
              <a:ext uri="{FF2B5EF4-FFF2-40B4-BE49-F238E27FC236}">
                <a16:creationId xmlns:a16="http://schemas.microsoft.com/office/drawing/2014/main" id="{4CDF5A77-E352-E4D8-8439-D46F74DF40F5}"/>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cxnSp>
        <p:nvCxnSpPr>
          <p:cNvPr id="10" name="Straight Connector 9">
            <a:extLst>
              <a:ext uri="{FF2B5EF4-FFF2-40B4-BE49-F238E27FC236}">
                <a16:creationId xmlns:a16="http://schemas.microsoft.com/office/drawing/2014/main" id="{6016201C-631F-4256-D207-44718840D50A}"/>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6F84C8C3-B330-E066-E387-CA931A3A11B7}"/>
              </a:ext>
            </a:extLst>
          </p:cNvPr>
          <p:cNvSpPr txBox="1">
            <a:spLocks/>
          </p:cNvSpPr>
          <p:nvPr userDrawn="1"/>
        </p:nvSpPr>
        <p:spPr>
          <a:xfrm>
            <a:off x="3232149" y="6140717"/>
            <a:ext cx="4511047" cy="239108"/>
          </a:xfrm>
          <a:prstGeom prst="rect">
            <a:avLst/>
          </a:prstGeom>
        </p:spPr>
        <p:txBody>
          <a:bodyPr vert="horz" lIns="0" tIns="0" rIns="0" bIns="0" rtlCol="0" anchor="b" anchorCtr="0"/>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sp>
        <p:nvSpPr>
          <p:cNvPr id="12" name="Title 1">
            <a:extLst>
              <a:ext uri="{FF2B5EF4-FFF2-40B4-BE49-F238E27FC236}">
                <a16:creationId xmlns:a16="http://schemas.microsoft.com/office/drawing/2014/main" id="{204A77F4-150E-E242-FB16-367850B7D1DB}"/>
              </a:ext>
            </a:extLst>
          </p:cNvPr>
          <p:cNvSpPr>
            <a:spLocks noGrp="1"/>
          </p:cNvSpPr>
          <p:nvPr>
            <p:ph type="title" hasCustomPrompt="1"/>
          </p:nvPr>
        </p:nvSpPr>
        <p:spPr>
          <a:xfrm>
            <a:off x="457200" y="461055"/>
            <a:ext cx="11277600" cy="494258"/>
          </a:xfrm>
          <a:prstGeom prst="rect">
            <a:avLst/>
          </a:prstGeom>
        </p:spPr>
        <p:txBody>
          <a:bodyPr>
            <a:noAutofit/>
          </a:bodyPr>
          <a:lstStyle>
            <a:lvl1pPr>
              <a:defRPr sz="3200" b="1">
                <a:solidFill>
                  <a:srgbClr val="6D2CA7"/>
                </a:solidFill>
              </a:defRPr>
            </a:lvl1pPr>
          </a:lstStyle>
          <a:p>
            <a:r>
              <a:rPr lang="en-US"/>
              <a:t>Appendix</a:t>
            </a:r>
            <a:endParaRPr lang="en-GB"/>
          </a:p>
        </p:txBody>
      </p:sp>
      <p:sp>
        <p:nvSpPr>
          <p:cNvPr id="14" name="Text Placeholder 6">
            <a:extLst>
              <a:ext uri="{FF2B5EF4-FFF2-40B4-BE49-F238E27FC236}">
                <a16:creationId xmlns:a16="http://schemas.microsoft.com/office/drawing/2014/main" id="{3AE8C25A-6905-F5FE-ED49-F8B22E5CFDDA}"/>
              </a:ext>
            </a:extLst>
          </p:cNvPr>
          <p:cNvSpPr>
            <a:spLocks noGrp="1"/>
          </p:cNvSpPr>
          <p:nvPr>
            <p:ph type="body" sz="quarter" idx="13"/>
          </p:nvPr>
        </p:nvSpPr>
        <p:spPr>
          <a:xfrm>
            <a:off x="457200" y="1154955"/>
            <a:ext cx="11290300" cy="4636246"/>
          </a:xfrm>
          <a:prstGeom prst="rect">
            <a:avLst/>
          </a:prstGeom>
        </p:spPr>
        <p:txBody>
          <a:bodyPr>
            <a:normAutofit/>
          </a:bodyPr>
          <a:lstStyle>
            <a:lvl1pPr>
              <a:lnSpc>
                <a:spcPct val="110000"/>
              </a:lnSpc>
              <a:buClr>
                <a:srgbClr val="6D2CA7"/>
              </a:buClr>
              <a:defRPr sz="1800" b="1">
                <a:solidFill>
                  <a:schemeClr val="tx1"/>
                </a:solidFill>
              </a:defRPr>
            </a:lvl1pPr>
            <a:lvl2pPr marL="0" indent="0">
              <a:lnSpc>
                <a:spcPct val="110000"/>
              </a:lnSpc>
              <a:spcBef>
                <a:spcPts val="0"/>
              </a:spcBef>
              <a:buClr>
                <a:srgbClr val="6D2CA7"/>
              </a:buClr>
              <a:buNone/>
              <a:defRPr sz="1800">
                <a:solidFill>
                  <a:schemeClr val="tx1"/>
                </a:solidFill>
              </a:defRPr>
            </a:lvl2pPr>
            <a:lvl3pPr marL="144000" indent="-144000">
              <a:lnSpc>
                <a:spcPct val="110000"/>
              </a:lnSpc>
              <a:buClr>
                <a:srgbClr val="6D2CA7"/>
              </a:buClr>
              <a:buFont typeface="Arial" panose="020B0604020202020204" pitchFamily="34" charset="0"/>
              <a:buChar char="•"/>
              <a:defRPr sz="1800">
                <a:solidFill>
                  <a:schemeClr val="tx1"/>
                </a:solidFill>
              </a:defRPr>
            </a:lvl3pPr>
            <a:lvl4pPr marL="252000" indent="-108000">
              <a:lnSpc>
                <a:spcPct val="110000"/>
              </a:lnSpc>
              <a:buClr>
                <a:srgbClr val="6D2CA7"/>
              </a:buClr>
              <a:defRPr sz="1800">
                <a:solidFill>
                  <a:schemeClr val="tx1"/>
                </a:solidFill>
              </a:defRPr>
            </a:lvl4pPr>
            <a:lvl5pPr marL="360000" indent="-108000">
              <a:lnSpc>
                <a:spcPct val="110000"/>
              </a:lnSpc>
              <a:buClr>
                <a:srgbClr val="6D2CA7"/>
              </a:buCl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5" name="Picture 14">
            <a:extLst>
              <a:ext uri="{FF2B5EF4-FFF2-40B4-BE49-F238E27FC236}">
                <a16:creationId xmlns:a16="http://schemas.microsoft.com/office/drawing/2014/main" id="{6DD57859-1667-81D7-4B92-931F955AA32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3131058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tandard slide with title only">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FFF06AE0-27A9-6D42-84F9-5BED560CF4D5}"/>
              </a:ext>
            </a:extLst>
          </p:cNvPr>
          <p:cNvSpPr>
            <a:spLocks noGrp="1"/>
          </p:cNvSpPr>
          <p:nvPr>
            <p:ph type="body" sz="quarter" idx="10" hasCustomPrompt="1"/>
          </p:nvPr>
        </p:nvSpPr>
        <p:spPr>
          <a:xfrm>
            <a:off x="376054" y="575428"/>
            <a:ext cx="11388076" cy="496508"/>
          </a:xfrm>
          <a:prstGeom prst="rect">
            <a:avLst/>
          </a:prstGeom>
        </p:spPr>
        <p:txBody>
          <a:bodyPr anchor="ctr"/>
          <a:lstStyle>
            <a:lvl1pPr marL="0" indent="0">
              <a:buNone/>
              <a:defRPr sz="240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a:t>Title to go here 24pt</a:t>
            </a:r>
          </a:p>
        </p:txBody>
      </p:sp>
      <p:cxnSp>
        <p:nvCxnSpPr>
          <p:cNvPr id="5" name="Straight Connector 4">
            <a:extLst>
              <a:ext uri="{FF2B5EF4-FFF2-40B4-BE49-F238E27FC236}">
                <a16:creationId xmlns:a16="http://schemas.microsoft.com/office/drawing/2014/main" id="{B1125985-B162-0347-BC01-54B8DE1BF802}"/>
              </a:ext>
            </a:extLst>
          </p:cNvPr>
          <p:cNvCxnSpPr>
            <a:cxnSpLocks/>
          </p:cNvCxnSpPr>
          <p:nvPr userDrawn="1"/>
        </p:nvCxnSpPr>
        <p:spPr>
          <a:xfrm>
            <a:off x="375568" y="1071936"/>
            <a:ext cx="11397789" cy="0"/>
          </a:xfrm>
          <a:prstGeom prst="line">
            <a:avLst/>
          </a:prstGeom>
          <a:ln w="3175" cmpd="sng">
            <a:solidFill>
              <a:schemeClr val="accent2">
                <a:alpha val="2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0912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Your Presenter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C7583CF1-19CD-44AF-7527-2C17CBEA3C90}"/>
              </a:ext>
            </a:extLst>
          </p:cNvPr>
          <p:cNvSpPr>
            <a:spLocks noGrp="1"/>
          </p:cNvSpPr>
          <p:nvPr>
            <p:ph type="dt" sz="half" idx="2"/>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14" name="Slide Number Placeholder 5">
            <a:extLst>
              <a:ext uri="{FF2B5EF4-FFF2-40B4-BE49-F238E27FC236}">
                <a16:creationId xmlns:a16="http://schemas.microsoft.com/office/drawing/2014/main" id="{01E87077-61F5-C251-61CF-1EB68392E755}"/>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sp>
        <p:nvSpPr>
          <p:cNvPr id="70" name="Text Placeholder 69">
            <a:extLst>
              <a:ext uri="{FF2B5EF4-FFF2-40B4-BE49-F238E27FC236}">
                <a16:creationId xmlns:a16="http://schemas.microsoft.com/office/drawing/2014/main" id="{C6ADD9C1-9A75-EF87-5670-654CC8093A94}"/>
              </a:ext>
            </a:extLst>
          </p:cNvPr>
          <p:cNvSpPr>
            <a:spLocks noGrp="1"/>
          </p:cNvSpPr>
          <p:nvPr>
            <p:ph type="body" sz="quarter" idx="70" hasCustomPrompt="1"/>
          </p:nvPr>
        </p:nvSpPr>
        <p:spPr>
          <a:xfrm>
            <a:off x="3113087" y="2528986"/>
            <a:ext cx="2567949" cy="273978"/>
          </a:xfrm>
          <a:prstGeom prst="rect">
            <a:avLst/>
          </a:prstGeom>
        </p:spPr>
        <p:txBody>
          <a:bodyPr lIns="0" tIns="0" rIns="0" bIns="0" anchor="ctr" anchorCtr="0"/>
          <a:lstStyle>
            <a:lvl1pPr algn="l">
              <a:defRPr sz="2000" b="1"/>
            </a:lvl1pPr>
          </a:lstStyle>
          <a:p>
            <a:pPr lvl="0"/>
            <a:r>
              <a:rPr lang="en-US" dirty="0"/>
              <a:t>Analyst Name</a:t>
            </a:r>
          </a:p>
        </p:txBody>
      </p:sp>
      <p:sp>
        <p:nvSpPr>
          <p:cNvPr id="71" name="Text Placeholder 69">
            <a:extLst>
              <a:ext uri="{FF2B5EF4-FFF2-40B4-BE49-F238E27FC236}">
                <a16:creationId xmlns:a16="http://schemas.microsoft.com/office/drawing/2014/main" id="{4446480F-6A90-6189-E992-D126A9A595BB}"/>
              </a:ext>
            </a:extLst>
          </p:cNvPr>
          <p:cNvSpPr>
            <a:spLocks noGrp="1"/>
          </p:cNvSpPr>
          <p:nvPr>
            <p:ph type="body" sz="quarter" idx="71" hasCustomPrompt="1"/>
          </p:nvPr>
        </p:nvSpPr>
        <p:spPr>
          <a:xfrm>
            <a:off x="3113087" y="2827028"/>
            <a:ext cx="2567949" cy="238426"/>
          </a:xfrm>
          <a:prstGeom prst="rect">
            <a:avLst/>
          </a:prstGeom>
        </p:spPr>
        <p:txBody>
          <a:bodyPr lIns="0" tIns="0" rIns="0" bIns="0" anchor="ctr" anchorCtr="0"/>
          <a:lstStyle>
            <a:lvl1pPr algn="l">
              <a:defRPr sz="1400" b="0" i="1"/>
            </a:lvl1pPr>
          </a:lstStyle>
          <a:p>
            <a:pPr lvl="0"/>
            <a:r>
              <a:rPr lang="en-US" dirty="0"/>
              <a:t>Job Title</a:t>
            </a:r>
          </a:p>
        </p:txBody>
      </p:sp>
      <p:sp>
        <p:nvSpPr>
          <p:cNvPr id="72" name="Text Placeholder 69">
            <a:extLst>
              <a:ext uri="{FF2B5EF4-FFF2-40B4-BE49-F238E27FC236}">
                <a16:creationId xmlns:a16="http://schemas.microsoft.com/office/drawing/2014/main" id="{E768A0CD-D3B9-54BE-2F3C-D49C07BD6839}"/>
              </a:ext>
            </a:extLst>
          </p:cNvPr>
          <p:cNvSpPr>
            <a:spLocks noGrp="1"/>
          </p:cNvSpPr>
          <p:nvPr>
            <p:ph type="body" sz="quarter" idx="72" hasCustomPrompt="1"/>
          </p:nvPr>
        </p:nvSpPr>
        <p:spPr>
          <a:xfrm>
            <a:off x="3113087" y="3095598"/>
            <a:ext cx="2567949" cy="168152"/>
          </a:xfrm>
          <a:prstGeom prst="rect">
            <a:avLst/>
          </a:prstGeom>
        </p:spPr>
        <p:txBody>
          <a:bodyPr lIns="0" tIns="0" rIns="0" bIns="0" anchor="ctr" anchorCtr="0"/>
          <a:lstStyle>
            <a:lvl1pPr algn="l">
              <a:defRPr sz="1200" b="1">
                <a:solidFill>
                  <a:srgbClr val="6D2CA7"/>
                </a:solidFill>
              </a:defRPr>
            </a:lvl1pPr>
          </a:lstStyle>
          <a:p>
            <a:pPr lvl="0"/>
            <a:r>
              <a:rPr lang="en-US" dirty="0"/>
              <a:t>Company</a:t>
            </a:r>
          </a:p>
        </p:txBody>
      </p:sp>
      <p:sp>
        <p:nvSpPr>
          <p:cNvPr id="73" name="Picture Placeholder 9">
            <a:extLst>
              <a:ext uri="{FF2B5EF4-FFF2-40B4-BE49-F238E27FC236}">
                <a16:creationId xmlns:a16="http://schemas.microsoft.com/office/drawing/2014/main" id="{047057A8-FFEA-6F87-33DD-40C63AE304D4}"/>
              </a:ext>
            </a:extLst>
          </p:cNvPr>
          <p:cNvSpPr>
            <a:spLocks noGrp="1" noChangeAspect="1"/>
          </p:cNvSpPr>
          <p:nvPr>
            <p:ph type="pic" sz="quarter" idx="73"/>
          </p:nvPr>
        </p:nvSpPr>
        <p:spPr>
          <a:xfrm>
            <a:off x="1140942" y="2042773"/>
            <a:ext cx="1721249" cy="1696189"/>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dirty="0"/>
          </a:p>
        </p:txBody>
      </p:sp>
      <p:pic>
        <p:nvPicPr>
          <p:cNvPr id="82" name="Picture 81">
            <a:extLst>
              <a:ext uri="{FF2B5EF4-FFF2-40B4-BE49-F238E27FC236}">
                <a16:creationId xmlns:a16="http://schemas.microsoft.com/office/drawing/2014/main" id="{98F6F5D8-F78F-C0B1-2D41-4D737631468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
        <p:nvSpPr>
          <p:cNvPr id="83" name="Title 1">
            <a:extLst>
              <a:ext uri="{FF2B5EF4-FFF2-40B4-BE49-F238E27FC236}">
                <a16:creationId xmlns:a16="http://schemas.microsoft.com/office/drawing/2014/main" id="{B110D400-5592-8001-77FF-3C490955E59A}"/>
              </a:ext>
            </a:extLst>
          </p:cNvPr>
          <p:cNvSpPr>
            <a:spLocks noGrp="1"/>
          </p:cNvSpPr>
          <p:nvPr>
            <p:ph type="title" hasCustomPrompt="1"/>
          </p:nvPr>
        </p:nvSpPr>
        <p:spPr>
          <a:xfrm>
            <a:off x="457200" y="461055"/>
            <a:ext cx="7429500" cy="543880"/>
          </a:xfrm>
          <a:prstGeom prst="rect">
            <a:avLst/>
          </a:prstGeom>
        </p:spPr>
        <p:txBody>
          <a:bodyPr/>
          <a:lstStyle>
            <a:lvl1pPr>
              <a:defRPr b="1">
                <a:solidFill>
                  <a:srgbClr val="6D2CA7"/>
                </a:solidFill>
              </a:defRPr>
            </a:lvl1pPr>
          </a:lstStyle>
          <a:p>
            <a:r>
              <a:rPr lang="en-GB" dirty="0"/>
              <a:t>Your Presenters</a:t>
            </a:r>
          </a:p>
        </p:txBody>
      </p:sp>
      <p:sp>
        <p:nvSpPr>
          <p:cNvPr id="16" name="Text Placeholder 69">
            <a:extLst>
              <a:ext uri="{FF2B5EF4-FFF2-40B4-BE49-F238E27FC236}">
                <a16:creationId xmlns:a16="http://schemas.microsoft.com/office/drawing/2014/main" id="{CA2BB310-1281-AA19-E144-CF4CF883232C}"/>
              </a:ext>
            </a:extLst>
          </p:cNvPr>
          <p:cNvSpPr>
            <a:spLocks noGrp="1"/>
          </p:cNvSpPr>
          <p:nvPr>
            <p:ph type="body" sz="quarter" idx="90" hasCustomPrompt="1"/>
          </p:nvPr>
        </p:nvSpPr>
        <p:spPr>
          <a:xfrm>
            <a:off x="8529148" y="2528986"/>
            <a:ext cx="2567949" cy="273978"/>
          </a:xfrm>
          <a:prstGeom prst="rect">
            <a:avLst/>
          </a:prstGeom>
        </p:spPr>
        <p:txBody>
          <a:bodyPr lIns="0" tIns="0" rIns="0" bIns="0" anchor="ctr" anchorCtr="0"/>
          <a:lstStyle>
            <a:lvl1pPr marL="0" marR="0" indent="0" algn="l" defTabSz="914400" rtl="0" eaLnBrk="1" fontAlgn="auto" latinLnBrk="0" hangingPunct="1">
              <a:lnSpc>
                <a:spcPct val="95000"/>
              </a:lnSpc>
              <a:spcBef>
                <a:spcPts val="1700"/>
              </a:spcBef>
              <a:spcAft>
                <a:spcPts val="0"/>
              </a:spcAft>
              <a:buClrTx/>
              <a:buSzTx/>
              <a:buFont typeface="Arial" panose="020B0604020202020204" pitchFamily="34" charset="0"/>
              <a:buNone/>
              <a:tabLst/>
              <a:defRPr sz="2000" b="1"/>
            </a:lvl1pPr>
          </a:lstStyle>
          <a:p>
            <a:pPr marL="0" marR="0" lvl="0" indent="0" algn="l" defTabSz="914400" rtl="0" eaLnBrk="1" fontAlgn="auto" latinLnBrk="0" hangingPunct="1">
              <a:lnSpc>
                <a:spcPct val="95000"/>
              </a:lnSpc>
              <a:spcBef>
                <a:spcPts val="1700"/>
              </a:spcBef>
              <a:spcAft>
                <a:spcPts val="0"/>
              </a:spcAft>
              <a:buClrTx/>
              <a:buSzTx/>
              <a:buFont typeface="Arial" panose="020B0604020202020204" pitchFamily="34" charset="0"/>
              <a:buNone/>
              <a:tabLst/>
              <a:defRPr/>
            </a:pPr>
            <a:r>
              <a:rPr lang="en-US" dirty="0"/>
              <a:t>Analyst Name</a:t>
            </a:r>
          </a:p>
        </p:txBody>
      </p:sp>
      <p:sp>
        <p:nvSpPr>
          <p:cNvPr id="17" name="Text Placeholder 69">
            <a:extLst>
              <a:ext uri="{FF2B5EF4-FFF2-40B4-BE49-F238E27FC236}">
                <a16:creationId xmlns:a16="http://schemas.microsoft.com/office/drawing/2014/main" id="{BB82E557-3DD2-ADB8-DC1D-3B5B4F4CFC92}"/>
              </a:ext>
            </a:extLst>
          </p:cNvPr>
          <p:cNvSpPr>
            <a:spLocks noGrp="1"/>
          </p:cNvSpPr>
          <p:nvPr>
            <p:ph type="body" sz="quarter" idx="91" hasCustomPrompt="1"/>
          </p:nvPr>
        </p:nvSpPr>
        <p:spPr>
          <a:xfrm>
            <a:off x="8529148" y="2827028"/>
            <a:ext cx="2567949" cy="238426"/>
          </a:xfrm>
          <a:prstGeom prst="rect">
            <a:avLst/>
          </a:prstGeom>
        </p:spPr>
        <p:txBody>
          <a:bodyPr lIns="0" tIns="0" rIns="0" bIns="0" anchor="ctr" anchorCtr="0"/>
          <a:lstStyle>
            <a:lvl1pPr algn="l">
              <a:defRPr sz="1400" b="0" i="1"/>
            </a:lvl1pPr>
          </a:lstStyle>
          <a:p>
            <a:pPr lvl="0"/>
            <a:r>
              <a:rPr lang="en-US" dirty="0"/>
              <a:t>Job Title</a:t>
            </a:r>
          </a:p>
        </p:txBody>
      </p:sp>
      <p:sp>
        <p:nvSpPr>
          <p:cNvPr id="18" name="Text Placeholder 69">
            <a:extLst>
              <a:ext uri="{FF2B5EF4-FFF2-40B4-BE49-F238E27FC236}">
                <a16:creationId xmlns:a16="http://schemas.microsoft.com/office/drawing/2014/main" id="{799A1E9E-6A4A-F807-2FE0-9D66C21975A5}"/>
              </a:ext>
            </a:extLst>
          </p:cNvPr>
          <p:cNvSpPr>
            <a:spLocks noGrp="1"/>
          </p:cNvSpPr>
          <p:nvPr>
            <p:ph type="body" sz="quarter" idx="92" hasCustomPrompt="1"/>
          </p:nvPr>
        </p:nvSpPr>
        <p:spPr>
          <a:xfrm>
            <a:off x="8529148" y="3095598"/>
            <a:ext cx="2567949" cy="168152"/>
          </a:xfrm>
          <a:prstGeom prst="rect">
            <a:avLst/>
          </a:prstGeom>
        </p:spPr>
        <p:txBody>
          <a:bodyPr lIns="0" tIns="0" rIns="0" bIns="0" anchor="ctr" anchorCtr="0"/>
          <a:lstStyle>
            <a:lvl1pPr algn="l">
              <a:defRPr sz="1200" b="1">
                <a:solidFill>
                  <a:srgbClr val="6D2CA7"/>
                </a:solidFill>
              </a:defRPr>
            </a:lvl1pPr>
          </a:lstStyle>
          <a:p>
            <a:pPr lvl="0"/>
            <a:r>
              <a:rPr lang="en-US" dirty="0"/>
              <a:t>Company</a:t>
            </a:r>
          </a:p>
        </p:txBody>
      </p:sp>
      <p:sp>
        <p:nvSpPr>
          <p:cNvPr id="19" name="Picture Placeholder 9">
            <a:extLst>
              <a:ext uri="{FF2B5EF4-FFF2-40B4-BE49-F238E27FC236}">
                <a16:creationId xmlns:a16="http://schemas.microsoft.com/office/drawing/2014/main" id="{76680E10-2E15-B393-F351-8F7F5B40D592}"/>
              </a:ext>
            </a:extLst>
          </p:cNvPr>
          <p:cNvSpPr>
            <a:spLocks noGrp="1" noChangeAspect="1"/>
          </p:cNvSpPr>
          <p:nvPr>
            <p:ph type="pic" sz="quarter" idx="93"/>
          </p:nvPr>
        </p:nvSpPr>
        <p:spPr>
          <a:xfrm>
            <a:off x="6557003" y="2042773"/>
            <a:ext cx="1721249" cy="1696189"/>
          </a:xfrm>
          <a:prstGeom prst="ellipse">
            <a:avLst/>
          </a:prstGeom>
          <a:blipFill>
            <a:blip r:embed="rId3">
              <a:extLst>
                <a:ext uri="{28A0092B-C50C-407E-A947-70E740481C1C}">
                  <a14:useLocalDpi xmlns:a14="http://schemas.microsoft.com/office/drawing/2010/main"/>
                </a:ext>
              </a:extLst>
            </a:blip>
            <a:stretch>
              <a:fillRect/>
            </a:stretch>
          </a:blipFill>
          <a:ln w="22225">
            <a:solidFill>
              <a:srgbClr val="EEF2F8"/>
            </a:solidFill>
          </a:ln>
        </p:spPr>
        <p:txBody>
          <a:bodyPr anchor="ctr" anchorCtr="1"/>
          <a:lstStyle>
            <a:lvl1pPr>
              <a:defRPr sz="1600">
                <a:solidFill>
                  <a:schemeClr val="bg1"/>
                </a:solidFill>
              </a:defRPr>
            </a:lvl1pPr>
          </a:lstStyle>
          <a:p>
            <a:endParaRPr lang="en-US" dirty="0"/>
          </a:p>
        </p:txBody>
      </p:sp>
      <p:sp>
        <p:nvSpPr>
          <p:cNvPr id="20" name="Text Placeholder 2">
            <a:extLst>
              <a:ext uri="{FF2B5EF4-FFF2-40B4-BE49-F238E27FC236}">
                <a16:creationId xmlns:a16="http://schemas.microsoft.com/office/drawing/2014/main" id="{2936031B-9339-495D-BEB4-8405C91119E8}"/>
              </a:ext>
            </a:extLst>
          </p:cNvPr>
          <p:cNvSpPr>
            <a:spLocks noGrp="1"/>
          </p:cNvSpPr>
          <p:nvPr>
            <p:ph type="body" idx="1" hasCustomPrompt="1"/>
          </p:nvPr>
        </p:nvSpPr>
        <p:spPr>
          <a:xfrm>
            <a:off x="6557003" y="3948624"/>
            <a:ext cx="4540094" cy="1227107"/>
          </a:xfrm>
          <a:prstGeom prst="rect">
            <a:avLst/>
          </a:prstGeom>
        </p:spPr>
        <p:txBody>
          <a:bodyPr lIns="137160">
            <a:normAutofit/>
          </a:bodyPr>
          <a:lstStyle>
            <a:lvl1pPr marL="0" indent="0">
              <a:lnSpc>
                <a:spcPct val="90000"/>
              </a:lnSpc>
              <a:spcBef>
                <a:spcPts val="0"/>
              </a:spcBef>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Analyst description here in 4 lines or less – </a:t>
            </a:r>
          </a:p>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sed diam </a:t>
            </a:r>
            <a:r>
              <a:rPr lang="en-US" dirty="0" err="1"/>
              <a:t>nonummy</a:t>
            </a:r>
            <a:r>
              <a:rPr lang="en-US" dirty="0"/>
              <a:t> </a:t>
            </a:r>
            <a:r>
              <a:rPr lang="en-US" dirty="0" err="1"/>
              <a:t>nibh</a:t>
            </a:r>
            <a:r>
              <a:rPr lang="en-US" dirty="0"/>
              <a:t>.</a:t>
            </a:r>
          </a:p>
        </p:txBody>
      </p:sp>
      <p:sp>
        <p:nvSpPr>
          <p:cNvPr id="21" name="Text Placeholder 2">
            <a:extLst>
              <a:ext uri="{FF2B5EF4-FFF2-40B4-BE49-F238E27FC236}">
                <a16:creationId xmlns:a16="http://schemas.microsoft.com/office/drawing/2014/main" id="{ACB2B15C-8146-3544-17D5-992157005E75}"/>
              </a:ext>
            </a:extLst>
          </p:cNvPr>
          <p:cNvSpPr>
            <a:spLocks noGrp="1"/>
          </p:cNvSpPr>
          <p:nvPr>
            <p:ph type="body" idx="94" hasCustomPrompt="1"/>
          </p:nvPr>
        </p:nvSpPr>
        <p:spPr>
          <a:xfrm>
            <a:off x="1140942" y="3948624"/>
            <a:ext cx="4540094" cy="1227107"/>
          </a:xfrm>
          <a:prstGeom prst="rect">
            <a:avLst/>
          </a:prstGeom>
        </p:spPr>
        <p:txBody>
          <a:bodyPr lIns="137160">
            <a:normAutofit/>
          </a:bodyPr>
          <a:lstStyle>
            <a:lvl1pPr marL="0" indent="0">
              <a:lnSpc>
                <a:spcPct val="90000"/>
              </a:lnSpc>
              <a:spcBef>
                <a:spcPts val="0"/>
              </a:spcBef>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Analyst description here in 4 lines or less – </a:t>
            </a:r>
          </a:p>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sed diam </a:t>
            </a:r>
            <a:r>
              <a:rPr lang="en-US" dirty="0" err="1"/>
              <a:t>nonummy</a:t>
            </a:r>
            <a:r>
              <a:rPr lang="en-US" dirty="0"/>
              <a:t> </a:t>
            </a:r>
            <a:r>
              <a:rPr lang="en-US" dirty="0" err="1"/>
              <a:t>nibh</a:t>
            </a:r>
            <a:r>
              <a:rPr lang="en-US" dirty="0"/>
              <a:t>.</a:t>
            </a:r>
          </a:p>
        </p:txBody>
      </p:sp>
    </p:spTree>
    <p:extLst>
      <p:ext uri="{BB962C8B-B14F-4D97-AF65-F5344CB8AC3E}">
        <p14:creationId xmlns:p14="http://schemas.microsoft.com/office/powerpoint/2010/main" val="3622939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038E0B3-45C4-87C7-F481-2589C371683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81100" y="6146623"/>
            <a:ext cx="1166400" cy="250323"/>
          </a:xfrm>
          <a:prstGeom prst="rect">
            <a:avLst/>
          </a:prstGeom>
        </p:spPr>
      </p:pic>
      <p:sp>
        <p:nvSpPr>
          <p:cNvPr id="15" name="Title 1">
            <a:extLst>
              <a:ext uri="{FF2B5EF4-FFF2-40B4-BE49-F238E27FC236}">
                <a16:creationId xmlns:a16="http://schemas.microsoft.com/office/drawing/2014/main" id="{E1BB4DB4-6BFC-1120-AF64-2DF78C5A459F}"/>
              </a:ext>
            </a:extLst>
          </p:cNvPr>
          <p:cNvSpPr>
            <a:spLocks noGrp="1"/>
          </p:cNvSpPr>
          <p:nvPr>
            <p:ph type="title" hasCustomPrompt="1"/>
          </p:nvPr>
        </p:nvSpPr>
        <p:spPr>
          <a:xfrm>
            <a:off x="457200" y="461055"/>
            <a:ext cx="11277600" cy="543880"/>
          </a:xfrm>
          <a:prstGeom prst="rect">
            <a:avLst/>
          </a:prstGeom>
        </p:spPr>
        <p:txBody>
          <a:bodyPr/>
          <a:lstStyle>
            <a:lvl1pPr>
              <a:defRPr sz="3200" b="1">
                <a:solidFill>
                  <a:schemeClr val="bg1"/>
                </a:solidFill>
              </a:defRPr>
            </a:lvl1pPr>
          </a:lstStyle>
          <a:p>
            <a:r>
              <a:rPr lang="en-GB" dirty="0"/>
              <a:t>Agenda</a:t>
            </a:r>
          </a:p>
        </p:txBody>
      </p:sp>
      <p:sp>
        <p:nvSpPr>
          <p:cNvPr id="12" name="Text Placeholder 6">
            <a:extLst>
              <a:ext uri="{FF2B5EF4-FFF2-40B4-BE49-F238E27FC236}">
                <a16:creationId xmlns:a16="http://schemas.microsoft.com/office/drawing/2014/main" id="{15EF29B9-2743-6238-7E91-80F5C9CB943D}"/>
              </a:ext>
            </a:extLst>
          </p:cNvPr>
          <p:cNvSpPr>
            <a:spLocks noGrp="1"/>
          </p:cNvSpPr>
          <p:nvPr>
            <p:ph type="body" sz="quarter" idx="13" hasCustomPrompt="1"/>
          </p:nvPr>
        </p:nvSpPr>
        <p:spPr>
          <a:xfrm>
            <a:off x="457200" y="1185144"/>
            <a:ext cx="8784336" cy="4593233"/>
          </a:xfrm>
          <a:prstGeom prst="rect">
            <a:avLst/>
          </a:prstGeom>
        </p:spPr>
        <p:txBody>
          <a:bodyPr wrap="square" numCol="2" spcCol="457200"/>
          <a:lstStyle>
            <a:lvl1pPr marL="215900" marR="0" indent="-215900" algn="l" defTabSz="914400" rtl="0" eaLnBrk="1" fontAlgn="auto" latinLnBrk="0" hangingPunct="1">
              <a:lnSpc>
                <a:spcPct val="100000"/>
              </a:lnSpc>
              <a:spcBef>
                <a:spcPts val="1700"/>
              </a:spcBef>
              <a:spcAft>
                <a:spcPts val="0"/>
              </a:spcAft>
              <a:buClr>
                <a:srgbClr val="6D2CA7"/>
              </a:buClr>
              <a:buSzTx/>
              <a:buFont typeface="Arial" panose="020B0604020202020204" pitchFamily="34" charset="0"/>
              <a:buChar char="•"/>
              <a:tabLst>
                <a:tab pos="5029200" algn="r"/>
              </a:tabLst>
              <a:defRPr sz="1600" b="0">
                <a:solidFill>
                  <a:schemeClr val="bg1"/>
                </a:solidFill>
              </a:defRPr>
            </a:lvl1pPr>
            <a:lvl2pPr marL="360000" marR="0" indent="-144000" algn="l" defTabSz="914400" rtl="0" eaLnBrk="1" fontAlgn="auto" latinLnBrk="0" hangingPunct="1">
              <a:lnSpc>
                <a:spcPct val="100000"/>
              </a:lnSpc>
              <a:spcBef>
                <a:spcPts val="0"/>
              </a:spcBef>
              <a:spcAft>
                <a:spcPts val="0"/>
              </a:spcAft>
              <a:buClr>
                <a:srgbClr val="6D2CA7"/>
              </a:buClr>
              <a:buSzTx/>
              <a:buFont typeface="Calibri" panose="020F0502020204030204" pitchFamily="34" charset="0"/>
              <a:buChar char="–"/>
              <a:tabLst>
                <a:tab pos="5029200" algn="r"/>
              </a:tabLst>
              <a:defRPr sz="1600">
                <a:solidFill>
                  <a:schemeClr val="bg1"/>
                </a:solidFill>
              </a:defRPr>
            </a:lvl2pPr>
            <a:lvl3pPr marL="504000" marR="0" indent="-144000" algn="l" defTabSz="941388" rtl="0" eaLnBrk="1" fontAlgn="auto" latinLnBrk="0" hangingPunct="1">
              <a:lnSpc>
                <a:spcPct val="100000"/>
              </a:lnSpc>
              <a:spcBef>
                <a:spcPts val="0"/>
              </a:spcBef>
              <a:spcAft>
                <a:spcPts val="0"/>
              </a:spcAft>
              <a:buClr>
                <a:srgbClr val="6D2CA7"/>
              </a:buClr>
              <a:buSzTx/>
              <a:buFont typeface="Calibri" panose="020F0502020204030204" pitchFamily="34" charset="0"/>
              <a:buChar char="–"/>
              <a:tabLst>
                <a:tab pos="5029200" algn="r"/>
              </a:tabLst>
              <a:defRPr sz="1600">
                <a:solidFill>
                  <a:schemeClr val="bg1"/>
                </a:solidFill>
              </a:defRPr>
            </a:lvl3pPr>
            <a:lvl4pPr marL="252000" indent="-108000">
              <a:lnSpc>
                <a:spcPct val="100000"/>
              </a:lnSpc>
              <a:defRPr sz="1200">
                <a:solidFill>
                  <a:schemeClr val="tx1"/>
                </a:solidFill>
              </a:defRPr>
            </a:lvl4pPr>
            <a:lvl5pPr marL="360000" indent="-108000">
              <a:lnSpc>
                <a:spcPct val="100000"/>
              </a:lnSpc>
              <a:defRPr sz="1200">
                <a:solidFill>
                  <a:schemeClr val="tx1"/>
                </a:solidFill>
              </a:defRPr>
            </a:lvl5pPr>
          </a:lstStyle>
          <a:p>
            <a:pPr lvl="0"/>
            <a:r>
              <a:rPr lang="en-GB" b="0"/>
              <a:t>Contents	xx</a:t>
            </a:r>
          </a:p>
          <a:p>
            <a:pPr lvl="1"/>
            <a:r>
              <a:rPr lang="en-GB" b="0"/>
              <a:t>Contents	xx</a:t>
            </a:r>
          </a:p>
          <a:p>
            <a:pPr lvl="1"/>
            <a:r>
              <a:rPr lang="en-GB" b="0"/>
              <a:t>Contents	xx</a:t>
            </a:r>
          </a:p>
          <a:p>
            <a:pPr lvl="2"/>
            <a:r>
              <a:rPr lang="en-GB" b="0"/>
              <a:t>Contents	xx</a:t>
            </a:r>
          </a:p>
          <a:p>
            <a:pPr lvl="2"/>
            <a:r>
              <a:rPr lang="en-GB" b="0"/>
              <a:t>Contents	xx</a:t>
            </a:r>
          </a:p>
          <a:p>
            <a:pPr lvl="0"/>
            <a:r>
              <a:rPr lang="en-GB" b="0"/>
              <a:t>Contents	xx</a:t>
            </a:r>
          </a:p>
          <a:p>
            <a:pPr lvl="1"/>
            <a:r>
              <a:rPr lang="en-GB" b="0"/>
              <a:t>Contents	xx</a:t>
            </a:r>
          </a:p>
          <a:p>
            <a:pPr lvl="1"/>
            <a:r>
              <a:rPr lang="en-GB" b="0"/>
              <a:t>Contents	xx</a:t>
            </a:r>
          </a:p>
          <a:p>
            <a:pPr lvl="2"/>
            <a:r>
              <a:rPr lang="en-GB" b="0"/>
              <a:t>Contents	xx</a:t>
            </a:r>
          </a:p>
          <a:p>
            <a:pPr lvl="2"/>
            <a:r>
              <a:rPr lang="en-GB" b="0"/>
              <a:t>Contents	xx</a:t>
            </a:r>
          </a:p>
          <a:p>
            <a:pPr lvl="0"/>
            <a:r>
              <a:rPr lang="en-GB" b="0"/>
              <a:t>Contents	xx</a:t>
            </a:r>
          </a:p>
          <a:p>
            <a:pPr lvl="1"/>
            <a:r>
              <a:rPr lang="en-GB" b="0"/>
              <a:t>Contents	xx</a:t>
            </a:r>
          </a:p>
          <a:p>
            <a:pPr lvl="1"/>
            <a:r>
              <a:rPr lang="en-GB" b="0"/>
              <a:t>Contents	xx</a:t>
            </a:r>
          </a:p>
          <a:p>
            <a:pPr lvl="2"/>
            <a:r>
              <a:rPr lang="en-GB" b="0"/>
              <a:t>Contents	xx</a:t>
            </a:r>
          </a:p>
          <a:p>
            <a:pPr lvl="2"/>
            <a:r>
              <a:rPr lang="en-GB" b="0"/>
              <a:t>Contents	xx</a:t>
            </a:r>
          </a:p>
          <a:p>
            <a:pPr lvl="0"/>
            <a:r>
              <a:rPr lang="en-GB" b="0"/>
              <a:t>Contents	xx</a:t>
            </a:r>
          </a:p>
          <a:p>
            <a:pPr lvl="1"/>
            <a:r>
              <a:rPr lang="en-GB" b="0"/>
              <a:t>Contents	xx</a:t>
            </a:r>
          </a:p>
          <a:p>
            <a:pPr lvl="1"/>
            <a:r>
              <a:rPr lang="en-GB" b="0"/>
              <a:t>Contents	xx</a:t>
            </a:r>
          </a:p>
          <a:p>
            <a:pPr lvl="2"/>
            <a:r>
              <a:rPr lang="en-GB" b="0"/>
              <a:t>Contents	xx</a:t>
            </a:r>
          </a:p>
          <a:p>
            <a:pPr lvl="2"/>
            <a:r>
              <a:rPr lang="en-GB" b="0"/>
              <a:t>Contents	xx</a:t>
            </a:r>
          </a:p>
          <a:p>
            <a:pPr lvl="0"/>
            <a:r>
              <a:rPr lang="en-GB" b="0"/>
              <a:t>Contents	xx</a:t>
            </a:r>
          </a:p>
          <a:p>
            <a:pPr lvl="1"/>
            <a:r>
              <a:rPr lang="en-GB" b="0"/>
              <a:t>Contents	xx</a:t>
            </a:r>
          </a:p>
          <a:p>
            <a:pPr lvl="1"/>
            <a:r>
              <a:rPr lang="en-GB" b="0"/>
              <a:t>Contents	xx</a:t>
            </a:r>
          </a:p>
          <a:p>
            <a:pPr lvl="2"/>
            <a:r>
              <a:rPr lang="en-GB" b="0"/>
              <a:t>Contents	xx</a:t>
            </a:r>
          </a:p>
          <a:p>
            <a:pPr lvl="2"/>
            <a:r>
              <a:rPr lang="en-GB" b="0"/>
              <a:t>Contents	xx</a:t>
            </a:r>
          </a:p>
          <a:p>
            <a:pPr lvl="0"/>
            <a:r>
              <a:rPr lang="en-GB" b="0"/>
              <a:t>Contents	xx</a:t>
            </a:r>
          </a:p>
          <a:p>
            <a:pPr lvl="1"/>
            <a:r>
              <a:rPr lang="en-GB" b="0"/>
              <a:t>Contents	xx</a:t>
            </a:r>
          </a:p>
          <a:p>
            <a:pPr lvl="1"/>
            <a:r>
              <a:rPr lang="en-GB" b="0"/>
              <a:t>Contents	xx</a:t>
            </a:r>
          </a:p>
          <a:p>
            <a:pPr lvl="2"/>
            <a:r>
              <a:rPr lang="en-GB" b="0"/>
              <a:t>Contents	xx</a:t>
            </a:r>
          </a:p>
          <a:p>
            <a:pPr lvl="2"/>
            <a:r>
              <a:rPr lang="en-GB" b="0"/>
              <a:t>Contents	xx</a:t>
            </a:r>
          </a:p>
          <a:p>
            <a:pPr lvl="2"/>
            <a:endParaRPr lang="en-GB"/>
          </a:p>
        </p:txBody>
      </p:sp>
    </p:spTree>
    <p:extLst>
      <p:ext uri="{BB962C8B-B14F-4D97-AF65-F5344CB8AC3E}">
        <p14:creationId xmlns:p14="http://schemas.microsoft.com/office/powerpoint/2010/main" val="211400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Date Placeholder 3">
            <a:extLst>
              <a:ext uri="{FF2B5EF4-FFF2-40B4-BE49-F238E27FC236}">
                <a16:creationId xmlns:a16="http://schemas.microsoft.com/office/drawing/2014/main" id="{E929C2B1-DFC1-125E-0583-A0E2208A941F}"/>
              </a:ext>
            </a:extLst>
          </p:cNvPr>
          <p:cNvSpPr>
            <a:spLocks noGrp="1"/>
          </p:cNvSpPr>
          <p:nvPr>
            <p:ph type="dt" sz="half" idx="2"/>
          </p:nvPr>
        </p:nvSpPr>
        <p:spPr>
          <a:xfrm>
            <a:off x="1481137" y="6087665"/>
            <a:ext cx="1631950" cy="309281"/>
          </a:xfrm>
          <a:prstGeom prst="rect">
            <a:avLst/>
          </a:prstGeom>
        </p:spPr>
        <p:txBody>
          <a:bodyPr vert="horz" lIns="0" tIns="0" rIns="0" bIns="0" rtlCol="0" anchor="b" anchorCtr="0">
            <a:normAutofit/>
          </a:bodyPr>
          <a:lstStyle>
            <a:lvl1pPr algn="l">
              <a:lnSpc>
                <a:spcPct val="85000"/>
              </a:lnSpc>
              <a:defRPr sz="1200">
                <a:solidFill>
                  <a:schemeClr val="tx1"/>
                </a:solidFill>
              </a:defRPr>
            </a:lvl1pPr>
          </a:lstStyle>
          <a:p>
            <a:r>
              <a:rPr lang="en-US"/>
              <a:t>Month 2020</a:t>
            </a:r>
            <a:endParaRPr lang="en-GB"/>
          </a:p>
        </p:txBody>
      </p:sp>
      <p:sp>
        <p:nvSpPr>
          <p:cNvPr id="17" name="Slide Number Placeholder 5">
            <a:extLst>
              <a:ext uri="{FF2B5EF4-FFF2-40B4-BE49-F238E27FC236}">
                <a16:creationId xmlns:a16="http://schemas.microsoft.com/office/drawing/2014/main" id="{914C8BE4-C3F8-4619-BCEC-78DBD9F08791}"/>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normAutofit/>
          </a:bodyPr>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sp>
        <p:nvSpPr>
          <p:cNvPr id="20" name="Footer Placeholder 4">
            <a:extLst>
              <a:ext uri="{FF2B5EF4-FFF2-40B4-BE49-F238E27FC236}">
                <a16:creationId xmlns:a16="http://schemas.microsoft.com/office/drawing/2014/main" id="{00FF8FC6-0463-80DE-1FCF-05826B1532C3}"/>
              </a:ext>
            </a:extLst>
          </p:cNvPr>
          <p:cNvSpPr txBox="1">
            <a:spLocks/>
          </p:cNvSpPr>
          <p:nvPr userDrawn="1"/>
        </p:nvSpPr>
        <p:spPr>
          <a:xfrm>
            <a:off x="3232149" y="6140717"/>
            <a:ext cx="4511047" cy="239108"/>
          </a:xfrm>
          <a:prstGeom prst="rect">
            <a:avLst/>
          </a:prstGeom>
        </p:spPr>
        <p:txBody>
          <a:bodyPr vert="horz" lIns="0" tIns="0" rIns="0" bIns="0" rtlCol="0" anchor="b" anchorCtr="0">
            <a:normAutofit/>
          </a:bodyPr>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sp>
        <p:nvSpPr>
          <p:cNvPr id="13" name="Title 1">
            <a:extLst>
              <a:ext uri="{FF2B5EF4-FFF2-40B4-BE49-F238E27FC236}">
                <a16:creationId xmlns:a16="http://schemas.microsoft.com/office/drawing/2014/main" id="{7A6D2677-A764-5258-C914-731CE2AB0EF1}"/>
              </a:ext>
            </a:extLst>
          </p:cNvPr>
          <p:cNvSpPr>
            <a:spLocks noGrp="1"/>
          </p:cNvSpPr>
          <p:nvPr>
            <p:ph type="title"/>
          </p:nvPr>
        </p:nvSpPr>
        <p:spPr>
          <a:xfrm>
            <a:off x="457200" y="461054"/>
            <a:ext cx="11277600" cy="543879"/>
          </a:xfrm>
          <a:prstGeom prst="rect">
            <a:avLst/>
          </a:prstGeom>
        </p:spPr>
        <p:txBody>
          <a:bodyPr>
            <a:normAutofit/>
          </a:bodyPr>
          <a:lstStyle>
            <a:lvl1pPr>
              <a:defRPr b="1">
                <a:solidFill>
                  <a:srgbClr val="6D2CA7"/>
                </a:solidFill>
              </a:defRPr>
            </a:lvl1pPr>
          </a:lstStyle>
          <a:p>
            <a:r>
              <a:rPr lang="en-US"/>
              <a:t>Click to edit Master title style</a:t>
            </a:r>
            <a:endParaRPr lang="en-GB"/>
          </a:p>
        </p:txBody>
      </p:sp>
      <p:cxnSp>
        <p:nvCxnSpPr>
          <p:cNvPr id="14" name="Straight Connector 13">
            <a:extLst>
              <a:ext uri="{FF2B5EF4-FFF2-40B4-BE49-F238E27FC236}">
                <a16:creationId xmlns:a16="http://schemas.microsoft.com/office/drawing/2014/main" id="{56666B6D-058C-477B-2F70-613587361FCB}"/>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9830DD8-EBA2-40CA-F019-4A8B49CAEBD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362718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with Logo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A6D2677-A764-5258-C914-731CE2AB0EF1}"/>
              </a:ext>
            </a:extLst>
          </p:cNvPr>
          <p:cNvSpPr>
            <a:spLocks noGrp="1"/>
          </p:cNvSpPr>
          <p:nvPr>
            <p:ph type="title"/>
          </p:nvPr>
        </p:nvSpPr>
        <p:spPr>
          <a:xfrm>
            <a:off x="457200" y="461055"/>
            <a:ext cx="11277600" cy="543878"/>
          </a:xfrm>
          <a:prstGeom prst="rect">
            <a:avLst/>
          </a:prstGeom>
        </p:spPr>
        <p:txBody>
          <a:bodyPr>
            <a:normAutofit/>
          </a:bodyPr>
          <a:lstStyle>
            <a:lvl1pPr>
              <a:defRPr b="1">
                <a:solidFill>
                  <a:srgbClr val="6D2CA7"/>
                </a:solidFill>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F9830DD8-EBA2-40CA-F019-4A8B49CAEBD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2187067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9D524A0-B1A8-49FF-B948-C493F9896B5A}"/>
              </a:ext>
            </a:extLst>
          </p:cNvPr>
          <p:cNvSpPr>
            <a:spLocks noGrp="1"/>
          </p:cNvSpPr>
          <p:nvPr>
            <p:ph type="body" sz="quarter" idx="13"/>
          </p:nvPr>
        </p:nvSpPr>
        <p:spPr>
          <a:xfrm>
            <a:off x="4305299" y="2620989"/>
            <a:ext cx="6645729" cy="3170211"/>
          </a:xfrm>
          <a:prstGeom prst="rect">
            <a:avLst/>
          </a:prstGeom>
        </p:spPr>
        <p:txBody>
          <a:bodyPr lIns="0" tIns="0" rIns="457200" bIns="0" anchor="t" anchorCtr="0">
            <a:normAutofit/>
          </a:bodyPr>
          <a:lstStyle>
            <a:lvl1pPr marL="324000" indent="-324000">
              <a:lnSpc>
                <a:spcPct val="79000"/>
              </a:lnSpc>
              <a:spcBef>
                <a:spcPts val="0"/>
              </a:spcBef>
              <a:defRPr sz="5200" b="1">
                <a:solidFill>
                  <a:schemeClr val="bg1"/>
                </a:solidFill>
              </a:defRPr>
            </a:lvl1pPr>
            <a:lvl2pPr marL="324000" indent="0">
              <a:spcBef>
                <a:spcPts val="2800"/>
              </a:spcBef>
              <a:buNone/>
              <a:defRPr sz="1500" b="1">
                <a:solidFill>
                  <a:srgbClr val="6D2CA7"/>
                </a:solidFill>
              </a:defRPr>
            </a:lvl2pPr>
            <a:lvl3pPr marL="324000" indent="0">
              <a:buFontTx/>
              <a:buNone/>
              <a:defRPr i="1">
                <a:solidFill>
                  <a:schemeClr val="bg1"/>
                </a:solidFill>
              </a:defRPr>
            </a:lvl3pPr>
          </a:lstStyle>
          <a:p>
            <a:pPr lvl="0"/>
            <a:r>
              <a:rPr lang="en-US"/>
              <a:t>Click to edit Master text styles</a:t>
            </a:r>
          </a:p>
          <a:p>
            <a:pPr lvl="1"/>
            <a:r>
              <a:rPr lang="en-US"/>
              <a:t>Second level</a:t>
            </a:r>
          </a:p>
          <a:p>
            <a:pPr lvl="2"/>
            <a:r>
              <a:rPr lang="en-US"/>
              <a:t>Third level</a:t>
            </a:r>
          </a:p>
        </p:txBody>
      </p:sp>
      <p:pic>
        <p:nvPicPr>
          <p:cNvPr id="8" name="Picture 7">
            <a:extLst>
              <a:ext uri="{FF2B5EF4-FFF2-40B4-BE49-F238E27FC236}">
                <a16:creationId xmlns:a16="http://schemas.microsoft.com/office/drawing/2014/main" id="{2E7B6FFB-F842-96E0-497A-3C6E1C6867C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9100" y="6157934"/>
            <a:ext cx="1155700" cy="254000"/>
          </a:xfrm>
          <a:prstGeom prst="rect">
            <a:avLst/>
          </a:prstGeom>
        </p:spPr>
      </p:pic>
    </p:spTree>
    <p:extLst>
      <p:ext uri="{BB962C8B-B14F-4D97-AF65-F5344CB8AC3E}">
        <p14:creationId xmlns:p14="http://schemas.microsoft.com/office/powerpoint/2010/main" val="2229867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4066F-20DC-46A3-A7CC-47EB4B98EDA6}"/>
              </a:ext>
            </a:extLst>
          </p:cNvPr>
          <p:cNvSpPr>
            <a:spLocks noGrp="1"/>
          </p:cNvSpPr>
          <p:nvPr>
            <p:ph idx="1"/>
          </p:nvPr>
        </p:nvSpPr>
        <p:spPr>
          <a:xfrm>
            <a:off x="457200" y="1167768"/>
            <a:ext cx="11277600" cy="4623431"/>
          </a:xfrm>
          <a:prstGeom prst="rect">
            <a:avLst/>
          </a:prstGeom>
        </p:spPr>
        <p:txBody>
          <a:bodyPr>
            <a:normAutofit/>
          </a:bodyPr>
          <a:lstStyle>
            <a:lvl1pPr>
              <a:buClr>
                <a:srgbClr val="6D2CA7"/>
              </a:buClr>
              <a:defRPr sz="1800"/>
            </a:lvl1pPr>
            <a:lvl2pPr>
              <a:buClr>
                <a:srgbClr val="6D2CA7"/>
              </a:buClr>
              <a:defRPr sz="1800"/>
            </a:lvl2pPr>
            <a:lvl3pPr>
              <a:buClr>
                <a:srgbClr val="6D2CA7"/>
              </a:buClr>
              <a:defRPr sz="1800"/>
            </a:lvl3pPr>
            <a:lvl4pPr>
              <a:buClr>
                <a:srgbClr val="6D2CA7"/>
              </a:buClr>
              <a:defRPr sz="1800"/>
            </a:lvl4pPr>
            <a:lvl5pPr>
              <a:buClr>
                <a:srgbClr val="6D2CA7"/>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Date Placeholder 3">
            <a:extLst>
              <a:ext uri="{FF2B5EF4-FFF2-40B4-BE49-F238E27FC236}">
                <a16:creationId xmlns:a16="http://schemas.microsoft.com/office/drawing/2014/main" id="{26B33D3C-7AB9-324F-962F-8B9337D7BD4A}"/>
              </a:ext>
            </a:extLst>
          </p:cNvPr>
          <p:cNvSpPr>
            <a:spLocks noGrp="1"/>
          </p:cNvSpPr>
          <p:nvPr>
            <p:ph type="dt" sz="half" idx="2"/>
          </p:nvPr>
        </p:nvSpPr>
        <p:spPr>
          <a:xfrm>
            <a:off x="1481137" y="6087665"/>
            <a:ext cx="1631950"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US"/>
              <a:t>Month 2020</a:t>
            </a:r>
            <a:endParaRPr lang="en-GB"/>
          </a:p>
        </p:txBody>
      </p:sp>
      <p:sp>
        <p:nvSpPr>
          <p:cNvPr id="11" name="Slide Number Placeholder 5">
            <a:extLst>
              <a:ext uri="{FF2B5EF4-FFF2-40B4-BE49-F238E27FC236}">
                <a16:creationId xmlns:a16="http://schemas.microsoft.com/office/drawing/2014/main" id="{3547C52D-F230-7308-640A-F3BA55CC6AF7}"/>
              </a:ext>
            </a:extLst>
          </p:cNvPr>
          <p:cNvSpPr>
            <a:spLocks noGrp="1"/>
          </p:cNvSpPr>
          <p:nvPr>
            <p:ph type="sldNum" sz="quarter" idx="4"/>
          </p:nvPr>
        </p:nvSpPr>
        <p:spPr>
          <a:xfrm>
            <a:off x="457200" y="6087665"/>
            <a:ext cx="904875" cy="309281"/>
          </a:xfrm>
          <a:prstGeom prst="rect">
            <a:avLst/>
          </a:prstGeom>
        </p:spPr>
        <p:txBody>
          <a:bodyPr vert="horz" lIns="0" tIns="0" rIns="0" bIns="0" rtlCol="0" anchor="b" anchorCtr="0"/>
          <a:lstStyle>
            <a:lvl1pPr algn="l">
              <a:lnSpc>
                <a:spcPct val="85000"/>
              </a:lnSpc>
              <a:defRPr sz="1200">
                <a:solidFill>
                  <a:schemeClr val="tx1"/>
                </a:solidFill>
              </a:defRPr>
            </a:lvl1pPr>
          </a:lstStyle>
          <a:p>
            <a:r>
              <a:rPr lang="en-GB"/>
              <a:t>Page </a:t>
            </a:r>
            <a:fld id="{A30585B2-4AE5-4E24-B2F9-21CF896AC489}" type="slidenum">
              <a:rPr lang="en-GB" smtClean="0"/>
              <a:pPr/>
              <a:t>‹#›</a:t>
            </a:fld>
            <a:endParaRPr lang="en-GB"/>
          </a:p>
        </p:txBody>
      </p:sp>
      <p:cxnSp>
        <p:nvCxnSpPr>
          <p:cNvPr id="12" name="Straight Connector 11">
            <a:extLst>
              <a:ext uri="{FF2B5EF4-FFF2-40B4-BE49-F238E27FC236}">
                <a16:creationId xmlns:a16="http://schemas.microsoft.com/office/drawing/2014/main" id="{1CA77133-4997-3FD0-84A4-9E169CFB818F}"/>
              </a:ext>
            </a:extLst>
          </p:cNvPr>
          <p:cNvCxnSpPr>
            <a:cxnSpLocks/>
          </p:cNvCxnSpPr>
          <p:nvPr userDrawn="1"/>
        </p:nvCxnSpPr>
        <p:spPr>
          <a:xfrm>
            <a:off x="457200" y="6087665"/>
            <a:ext cx="11277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ooter Placeholder 4">
            <a:extLst>
              <a:ext uri="{FF2B5EF4-FFF2-40B4-BE49-F238E27FC236}">
                <a16:creationId xmlns:a16="http://schemas.microsoft.com/office/drawing/2014/main" id="{83956403-FF82-8B98-B451-C3BCC8683FFB}"/>
              </a:ext>
            </a:extLst>
          </p:cNvPr>
          <p:cNvSpPr txBox="1">
            <a:spLocks/>
          </p:cNvSpPr>
          <p:nvPr userDrawn="1"/>
        </p:nvSpPr>
        <p:spPr>
          <a:xfrm>
            <a:off x="3232149" y="6140717"/>
            <a:ext cx="4511047" cy="239108"/>
          </a:xfrm>
          <a:prstGeom prst="rect">
            <a:avLst/>
          </a:prstGeom>
        </p:spPr>
        <p:txBody>
          <a:bodyPr vert="horz" lIns="0" tIns="0" rIns="0" bIns="0" rtlCol="0" anchor="b" anchorCtr="0"/>
          <a:lstStyle>
            <a:defPPr>
              <a:defRPr lang="en-US"/>
            </a:defPPr>
            <a:lvl1pPr marL="0" algn="ctr" defTabSz="914400" rtl="0" eaLnBrk="1" latinLnBrk="0" hangingPunct="1">
              <a:lnSpc>
                <a:spcPct val="85000"/>
              </a:lnSpc>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Copyright © </a:t>
            </a:r>
            <a:fld id="{0AEACA82-443F-F143-97A9-1017F472789A}" type="datetimeyyyy">
              <a:rPr lang="en-US" smtClean="0"/>
              <a:t>2023</a:t>
            </a:fld>
            <a:r>
              <a:rPr lang="en-US"/>
              <a:t>. All rights reserved. Informa Tech, a trading division of Informa PLC</a:t>
            </a:r>
            <a:endParaRPr lang="en-GB"/>
          </a:p>
        </p:txBody>
      </p:sp>
      <p:sp>
        <p:nvSpPr>
          <p:cNvPr id="17" name="Title 1">
            <a:extLst>
              <a:ext uri="{FF2B5EF4-FFF2-40B4-BE49-F238E27FC236}">
                <a16:creationId xmlns:a16="http://schemas.microsoft.com/office/drawing/2014/main" id="{C6BF1B13-5A9E-44DE-E4D9-AC03E92C829B}"/>
              </a:ext>
            </a:extLst>
          </p:cNvPr>
          <p:cNvSpPr>
            <a:spLocks noGrp="1"/>
          </p:cNvSpPr>
          <p:nvPr>
            <p:ph type="title"/>
          </p:nvPr>
        </p:nvSpPr>
        <p:spPr>
          <a:xfrm>
            <a:off x="457200" y="461055"/>
            <a:ext cx="11277600" cy="543880"/>
          </a:xfrm>
          <a:prstGeom prst="rect">
            <a:avLst/>
          </a:prstGeom>
        </p:spPr>
        <p:txBody>
          <a:bodyPr>
            <a:normAutofit/>
          </a:bodyPr>
          <a:lstStyle>
            <a:lvl1pPr>
              <a:defRPr b="1">
                <a:solidFill>
                  <a:srgbClr val="6D2CA7"/>
                </a:solidFill>
              </a:defRPr>
            </a:lvl1pPr>
          </a:lstStyle>
          <a:p>
            <a:r>
              <a:rPr lang="en-US"/>
              <a:t>Click to edit Master title style</a:t>
            </a:r>
            <a:endParaRPr lang="en-GB"/>
          </a:p>
        </p:txBody>
      </p:sp>
      <p:pic>
        <p:nvPicPr>
          <p:cNvPr id="9" name="Picture 8">
            <a:extLst>
              <a:ext uri="{FF2B5EF4-FFF2-40B4-BE49-F238E27FC236}">
                <a16:creationId xmlns:a16="http://schemas.microsoft.com/office/drawing/2014/main" id="{F94C4080-7DB5-A9A9-185D-6BA482EF6AF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91800" y="6142946"/>
            <a:ext cx="1155700" cy="254000"/>
          </a:xfrm>
          <a:prstGeom prst="rect">
            <a:avLst/>
          </a:prstGeom>
        </p:spPr>
      </p:pic>
    </p:spTree>
    <p:extLst>
      <p:ext uri="{BB962C8B-B14F-4D97-AF65-F5344CB8AC3E}">
        <p14:creationId xmlns:p14="http://schemas.microsoft.com/office/powerpoint/2010/main" val="6784918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lum/>
          </a:blip>
          <a:srcRect/>
          <a:stretch>
            <a:fillRect/>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C3CAD767-8547-3998-6DE2-15B6433D23A1}"/>
              </a:ext>
            </a:extLst>
          </p:cNvPr>
          <p:cNvPicPr>
            <a:picLocks noChangeAspect="1"/>
          </p:cNvPicPr>
          <p:nvPr userDrawn="1"/>
        </p:nvPicPr>
        <p:blipFill>
          <a:blip r:embed="rId35">
            <a:extLst>
              <a:ext uri="{28A0092B-C50C-407E-A947-70E740481C1C}">
                <a14:useLocalDpi xmlns:a14="http://schemas.microsoft.com/office/drawing/2010/main"/>
              </a:ext>
            </a:extLst>
          </a:blip>
          <a:stretch>
            <a:fillRect/>
          </a:stretch>
        </p:blipFill>
        <p:spPr>
          <a:xfrm>
            <a:off x="3495437" y="2490451"/>
            <a:ext cx="5201126" cy="1877098"/>
          </a:xfrm>
          <a:prstGeom prst="rect">
            <a:avLst/>
          </a:prstGeom>
        </p:spPr>
      </p:pic>
      <p:sp>
        <p:nvSpPr>
          <p:cNvPr id="2" name="MSIPCMContentMarking" descr="{&quot;HashCode&quot;:-1348403003,&quot;Placement&quot;:&quot;Footer&quot;,&quot;Top&quot;:521.10614,&quot;Left&quot;:0.0,&quot;SlideWidth&quot;:960,&quot;SlideHeight&quot;:540}">
            <a:extLst>
              <a:ext uri="{FF2B5EF4-FFF2-40B4-BE49-F238E27FC236}">
                <a16:creationId xmlns:a16="http://schemas.microsoft.com/office/drawing/2014/main" id="{7EDC19BA-4497-45C1-9643-91842B05B923}"/>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2326315145"/>
      </p:ext>
    </p:extLst>
  </p:cSld>
  <p:clrMap bg1="lt1" tx1="dk1" bg2="lt2" tx2="dk2" accent1="accent1" accent2="accent2" accent3="accent3" accent4="accent4" accent5="accent5" accent6="accent6" hlink="hlink" folHlink="folHlink"/>
  <p:sldLayoutIdLst>
    <p:sldLayoutId id="2147483712" r:id="rId1"/>
    <p:sldLayoutId id="2147483662" r:id="rId2"/>
    <p:sldLayoutId id="2147483725" r:id="rId3"/>
    <p:sldLayoutId id="2147483724" r:id="rId4"/>
    <p:sldLayoutId id="2147483655" r:id="rId5"/>
    <p:sldLayoutId id="2147483699" r:id="rId6"/>
    <p:sldLayoutId id="2147483722" r:id="rId7"/>
    <p:sldLayoutId id="2147483663" r:id="rId8"/>
    <p:sldLayoutId id="2147483650" r:id="rId9"/>
    <p:sldLayoutId id="2147483652" r:id="rId10"/>
    <p:sldLayoutId id="2147483720" r:id="rId11"/>
    <p:sldLayoutId id="2147483664" r:id="rId12"/>
    <p:sldLayoutId id="2147483721" r:id="rId13"/>
    <p:sldLayoutId id="2147483665" r:id="rId14"/>
    <p:sldLayoutId id="2147483666" r:id="rId15"/>
    <p:sldLayoutId id="2147483667" r:id="rId16"/>
    <p:sldLayoutId id="2147483668" r:id="rId17"/>
    <p:sldLayoutId id="2147483672" r:id="rId18"/>
    <p:sldLayoutId id="2147483708" r:id="rId19"/>
    <p:sldLayoutId id="2147483651" r:id="rId20"/>
    <p:sldLayoutId id="2147483707" r:id="rId21"/>
    <p:sldLayoutId id="2147483718" r:id="rId22"/>
    <p:sldLayoutId id="2147483709" r:id="rId23"/>
    <p:sldLayoutId id="2147483719" r:id="rId24"/>
    <p:sldLayoutId id="2147483702" r:id="rId25"/>
    <p:sldLayoutId id="2147483703" r:id="rId26"/>
    <p:sldLayoutId id="2147483704" r:id="rId27"/>
    <p:sldLayoutId id="2147483700" r:id="rId28"/>
    <p:sldLayoutId id="2147483701" r:id="rId29"/>
    <p:sldLayoutId id="2147483717" r:id="rId30"/>
    <p:sldLayoutId id="2147483669" r:id="rId31"/>
    <p:sldLayoutId id="2147483726" r:id="rId32"/>
  </p:sldLayoutIdLst>
  <p:hf hdr="0" ftr="0" dt="0"/>
  <p:txStyles>
    <p:titleStyle>
      <a:lvl1pPr algn="l" defTabSz="914400" rtl="0" eaLnBrk="1" latinLnBrk="0" hangingPunct="1">
        <a:lnSpc>
          <a:spcPct val="85000"/>
        </a:lnSpc>
        <a:spcBef>
          <a:spcPct val="0"/>
        </a:spcBef>
        <a:buNone/>
        <a:defRPr sz="32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700"/>
        </a:spcBef>
        <a:spcAft>
          <a:spcPts val="0"/>
        </a:spcAft>
        <a:buFont typeface="Arial" panose="020B0604020202020204" pitchFamily="34" charset="0"/>
        <a:buNone/>
        <a:defRPr sz="1600" kern="1200">
          <a:solidFill>
            <a:schemeClr val="tx1"/>
          </a:solidFill>
          <a:latin typeface="+mn-lt"/>
          <a:ea typeface="+mn-ea"/>
          <a:cs typeface="+mn-cs"/>
        </a:defRPr>
      </a:lvl1pPr>
      <a:lvl2pPr marL="216000" indent="-216000" algn="l" defTabSz="914400" rtl="0" eaLnBrk="1" latinLnBrk="0" hangingPunct="1">
        <a:lnSpc>
          <a:spcPct val="95000"/>
        </a:lnSpc>
        <a:spcBef>
          <a:spcPts val="1700"/>
        </a:spcBef>
        <a:buClr>
          <a:schemeClr val="accent1"/>
        </a:buClr>
        <a:buFont typeface="Calibri" panose="020F0502020204030204" pitchFamily="34" charset="0"/>
        <a:buChar char="•"/>
        <a:defRPr sz="1600" kern="1200">
          <a:solidFill>
            <a:schemeClr val="tx1"/>
          </a:solidFill>
          <a:latin typeface="+mn-lt"/>
          <a:ea typeface="+mn-ea"/>
          <a:cs typeface="+mn-cs"/>
        </a:defRPr>
      </a:lvl2pPr>
      <a:lvl3pPr marL="360000" indent="-144000" algn="l" defTabSz="914400" rtl="0" eaLnBrk="1" latinLnBrk="0" hangingPunct="1">
        <a:lnSpc>
          <a:spcPct val="95000"/>
        </a:lnSpc>
        <a:spcBef>
          <a:spcPts val="0"/>
        </a:spcBef>
        <a:buClr>
          <a:schemeClr val="accent1"/>
        </a:buClr>
        <a:buFont typeface="Calibri" panose="020F0502020204030204" pitchFamily="34" charset="0"/>
        <a:buChar char="–"/>
        <a:defRPr sz="1600" kern="1200">
          <a:solidFill>
            <a:schemeClr val="tx1"/>
          </a:solidFill>
          <a:latin typeface="+mn-lt"/>
          <a:ea typeface="+mn-ea"/>
          <a:cs typeface="+mn-cs"/>
        </a:defRPr>
      </a:lvl3pPr>
      <a:lvl4pPr marL="504000" indent="-144000" algn="l" defTabSz="914400" rtl="0" eaLnBrk="1" latinLnBrk="0" hangingPunct="1">
        <a:lnSpc>
          <a:spcPct val="95000"/>
        </a:lnSpc>
        <a:spcBef>
          <a:spcPts val="0"/>
        </a:spcBef>
        <a:buClr>
          <a:schemeClr val="accent1"/>
        </a:buClr>
        <a:buFont typeface="Calibri" panose="020F0502020204030204" pitchFamily="34" charset="0"/>
        <a:buChar char="–"/>
        <a:defRPr sz="1600" kern="1200">
          <a:solidFill>
            <a:schemeClr val="tx1"/>
          </a:solidFill>
          <a:latin typeface="+mn-lt"/>
          <a:ea typeface="+mn-ea"/>
          <a:cs typeface="+mn-cs"/>
        </a:defRPr>
      </a:lvl4pPr>
      <a:lvl5pPr marL="648000" indent="-144000" algn="l" defTabSz="914400" rtl="0" eaLnBrk="1" latinLnBrk="0" hangingPunct="1">
        <a:lnSpc>
          <a:spcPct val="95000"/>
        </a:lnSpc>
        <a:spcBef>
          <a:spcPts val="0"/>
        </a:spcBef>
        <a:buClr>
          <a:schemeClr val="accent1"/>
        </a:buClr>
        <a:buFont typeface="Calibri" panose="020F05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176" userDrawn="1">
          <p15:clr>
            <a:srgbClr val="A4A3A4"/>
          </p15:clr>
        </p15:guide>
        <p15:guide id="3" pos="3912" userDrawn="1">
          <p15:clr>
            <a:srgbClr val="A4A3A4"/>
          </p15:clr>
        </p15:guide>
        <p15:guide id="4" pos="3768" userDrawn="1">
          <p15:clr>
            <a:srgbClr val="A4A3A4"/>
          </p15:clr>
        </p15:guide>
        <p15:guide id="5" pos="4968" userDrawn="1">
          <p15:clr>
            <a:srgbClr val="A4A3A4"/>
          </p15:clr>
        </p15:guide>
        <p15:guide id="6" pos="5136" userDrawn="1">
          <p15:clr>
            <a:srgbClr val="A4A3A4"/>
          </p15:clr>
        </p15:guide>
        <p15:guide id="7" pos="6192" userDrawn="1">
          <p15:clr>
            <a:srgbClr val="A4A3A4"/>
          </p15:clr>
        </p15:guide>
        <p15:guide id="8" pos="6344" userDrawn="1">
          <p15:clr>
            <a:srgbClr val="A4A3A4"/>
          </p15:clr>
        </p15:guide>
        <p15:guide id="9" pos="7392" userDrawn="1">
          <p15:clr>
            <a:srgbClr val="F26B43"/>
          </p15:clr>
        </p15:guide>
        <p15:guide id="10" pos="2712" userDrawn="1">
          <p15:clr>
            <a:srgbClr val="A4A3A4"/>
          </p15:clr>
        </p15:guide>
        <p15:guide id="11" pos="2556" userDrawn="1">
          <p15:clr>
            <a:srgbClr val="A4A3A4"/>
          </p15:clr>
        </p15:guide>
        <p15:guide id="12" pos="1488" userDrawn="1">
          <p15:clr>
            <a:srgbClr val="A4A3A4"/>
          </p15:clr>
        </p15:guide>
        <p15:guide id="13" pos="1344" userDrawn="1">
          <p15:clr>
            <a:srgbClr val="A4A3A4"/>
          </p15:clr>
        </p15:guide>
        <p15:guide id="14" pos="288" userDrawn="1">
          <p15:clr>
            <a:srgbClr val="F26B43"/>
          </p15:clr>
        </p15:guide>
        <p15:guide id="15" orient="horz" pos="4032" userDrawn="1">
          <p15:clr>
            <a:srgbClr val="F26B43"/>
          </p15:clr>
        </p15:guide>
        <p15:guide id="16" orient="horz" pos="288" userDrawn="1">
          <p15:clr>
            <a:srgbClr val="F26B43"/>
          </p15:clr>
        </p15:guide>
        <p15:guide id="18" orient="horz" pos="3840" userDrawn="1">
          <p15:clr>
            <a:srgbClr val="A4A3A4"/>
          </p15:clr>
        </p15:guide>
        <p15:guide id="19" orient="horz" pos="1896" userDrawn="1">
          <p15:clr>
            <a:srgbClr val="A4A3A4"/>
          </p15:clr>
        </p15:guide>
        <p15:guide id="20" orient="horz" pos="2784" userDrawn="1">
          <p15:clr>
            <a:srgbClr val="A4A3A4"/>
          </p15:clr>
        </p15:guide>
        <p15:guide id="21" orient="horz" pos="2952" userDrawn="1">
          <p15:clr>
            <a:srgbClr val="A4A3A4"/>
          </p15:clr>
        </p15:guide>
        <p15:guide id="22" orient="horz" pos="2064" userDrawn="1">
          <p15:clr>
            <a:srgbClr val="A4A3A4"/>
          </p15:clr>
        </p15:guide>
        <p15:guide id="23" orient="horz" pos="3648" userDrawn="1">
          <p15:clr>
            <a:srgbClr val="A4A3A4"/>
          </p15:clr>
        </p15:guide>
        <p15:guide id="24" orient="horz" pos="984"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hart" Target="../charts/chart17.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chart" Target="../charts/chart23.xml"/><Relationship Id="rId4" Type="http://schemas.openxmlformats.org/officeDocument/2006/relationships/chart" Target="../charts/chart22.xml"/></Relationships>
</file>

<file path=ppt/slides/_rels/slide2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chart" Target="../charts/chart31.xml"/><Relationship Id="rId3" Type="http://schemas.openxmlformats.org/officeDocument/2006/relationships/chart" Target="../charts/chart26.xml"/><Relationship Id="rId7" Type="http://schemas.openxmlformats.org/officeDocument/2006/relationships/chart" Target="../charts/chart30.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chart" Target="../charts/char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9.xml"/><Relationship Id="rId4" Type="http://schemas.openxmlformats.org/officeDocument/2006/relationships/chart" Target="../charts/chart3.xml"/></Relationships>
</file>

<file path=ppt/slides/_rels/slide3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notesSlide" Target="../notesSlides/notesSlide25.xml"/><Relationship Id="rId1" Type="http://schemas.openxmlformats.org/officeDocument/2006/relationships/slideLayout" Target="../slideLayouts/slideLayout3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microsoft.com/office/2018/10/relationships/comments" Target="../comments/modernComment_7FFFC754_257B07B3.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7FFFC73C_0.xm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14C_13FECE1.xm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7FFFC75B_57F39C5C.xm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4.xml"/><Relationship Id="rId1" Type="http://schemas.openxmlformats.org/officeDocument/2006/relationships/slideLayout" Target="../slideLayouts/slideLayout28.xml"/><Relationship Id="rId5" Type="http://schemas.openxmlformats.org/officeDocument/2006/relationships/image" Target="../media/image81.emf"/><Relationship Id="rId4" Type="http://schemas.openxmlformats.org/officeDocument/2006/relationships/image" Target="../media/image80.emf"/></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chart" Target="../charts/chart9.xml"/><Relationship Id="rId7" Type="http://schemas.openxmlformats.org/officeDocument/2006/relationships/chart" Target="../charts/chart13.xml"/><Relationship Id="rId2" Type="http://schemas.openxmlformats.org/officeDocument/2006/relationships/chart" Target="../charts/chart8.xml"/><Relationship Id="rId1" Type="http://schemas.openxmlformats.org/officeDocument/2006/relationships/slideLayout" Target="../slideLayouts/slideLayout9.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 Id="rId9" Type="http://schemas.openxmlformats.org/officeDocument/2006/relationships/chart" Target="../charts/char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28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F6B7D3-3483-9094-A6A3-06264E108AF5}"/>
              </a:ext>
            </a:extLst>
          </p:cNvPr>
          <p:cNvSpPr>
            <a:spLocks noGrp="1"/>
          </p:cNvSpPr>
          <p:nvPr>
            <p:ph type="title"/>
          </p:nvPr>
        </p:nvSpPr>
        <p:spPr/>
        <p:txBody>
          <a:bodyPr/>
          <a:lstStyle/>
          <a:p>
            <a:r>
              <a:rPr lang="en-GB" dirty="0"/>
              <a:t>Consumer: 5G-rich apps bundles can help shift ARPU but they come with a cost</a:t>
            </a:r>
          </a:p>
        </p:txBody>
      </p:sp>
      <p:sp>
        <p:nvSpPr>
          <p:cNvPr id="6" name="Content Placeholder 5">
            <a:extLst>
              <a:ext uri="{FF2B5EF4-FFF2-40B4-BE49-F238E27FC236}">
                <a16:creationId xmlns:a16="http://schemas.microsoft.com/office/drawing/2014/main" id="{D464D8BC-D4AC-1605-D918-737E9619F1B7}"/>
              </a:ext>
            </a:extLst>
          </p:cNvPr>
          <p:cNvSpPr>
            <a:spLocks noGrp="1"/>
          </p:cNvSpPr>
          <p:nvPr>
            <p:ph sz="half" idx="1"/>
          </p:nvPr>
        </p:nvSpPr>
        <p:spPr>
          <a:xfrm>
            <a:off x="457200" y="1467293"/>
            <a:ext cx="5220586" cy="4323906"/>
          </a:xfrm>
        </p:spPr>
        <p:txBody>
          <a:bodyPr>
            <a:normAutofit/>
          </a:bodyPr>
          <a:lstStyle/>
          <a:p>
            <a:pPr marL="285750" indent="-285750">
              <a:lnSpc>
                <a:spcPct val="100000"/>
              </a:lnSpc>
              <a:buFont typeface="Arial" panose="020B0604020202020204" pitchFamily="34" charset="0"/>
              <a:buChar char="•"/>
            </a:pPr>
            <a:r>
              <a:rPr lang="en-US" sz="1800" dirty="0"/>
              <a:t>Bundling 5G-rich apps into 5G plans is the most effective strategy for selling 5G in the consumer market</a:t>
            </a:r>
          </a:p>
          <a:p>
            <a:pPr marL="285750" indent="-285750">
              <a:lnSpc>
                <a:spcPct val="100000"/>
              </a:lnSpc>
              <a:buFont typeface="Arial" panose="020B0604020202020204" pitchFamily="34" charset="0"/>
              <a:buChar char="•"/>
            </a:pPr>
            <a:r>
              <a:rPr lang="en-US" sz="1800" dirty="0"/>
              <a:t>5 of the 10 most penetrated 5G markets around the world include operators that bundle 5G-rich apps </a:t>
            </a:r>
          </a:p>
          <a:p>
            <a:pPr marL="285750" indent="-285750">
              <a:lnSpc>
                <a:spcPct val="100000"/>
              </a:lnSpc>
              <a:buFont typeface="Arial" panose="020B0604020202020204" pitchFamily="34" charset="0"/>
              <a:buChar char="•"/>
            </a:pPr>
            <a:r>
              <a:rPr lang="en-GB" sz="1800" dirty="0"/>
              <a:t>Operators in Korea and Taiwan are keen app bundlers, with Korean telcos each offering multiple 5G-rich apps – saving premium apps for the most expensive 5G plans. </a:t>
            </a:r>
          </a:p>
          <a:p>
            <a:pPr marL="285750" indent="-285750">
              <a:lnSpc>
                <a:spcPct val="100000"/>
              </a:lnSpc>
              <a:buFont typeface="Arial" panose="020B0604020202020204" pitchFamily="34" charset="0"/>
              <a:buChar char="•"/>
            </a:pPr>
            <a:r>
              <a:rPr lang="en-US" sz="1800" dirty="0"/>
              <a:t>5G penetration in some GCC markets is quite high, but operators  typically don’t use the Differentiate pricing strategy.</a:t>
            </a:r>
          </a:p>
          <a:p>
            <a:pPr>
              <a:lnSpc>
                <a:spcPct val="100000"/>
              </a:lnSpc>
            </a:pPr>
            <a:endParaRPr lang="en-US" sz="1800" dirty="0"/>
          </a:p>
          <a:p>
            <a:endParaRPr lang="en-GB" dirty="0"/>
          </a:p>
        </p:txBody>
      </p:sp>
      <p:sp>
        <p:nvSpPr>
          <p:cNvPr id="3" name="Slide Number Placeholder 2">
            <a:extLst>
              <a:ext uri="{FF2B5EF4-FFF2-40B4-BE49-F238E27FC236}">
                <a16:creationId xmlns:a16="http://schemas.microsoft.com/office/drawing/2014/main" id="{7AF732AF-7C7D-6A4E-3C85-EECA6DCC074A}"/>
              </a:ext>
            </a:extLst>
          </p:cNvPr>
          <p:cNvSpPr>
            <a:spLocks noGrp="1"/>
          </p:cNvSpPr>
          <p:nvPr>
            <p:ph type="sldNum" sz="quarter" idx="4"/>
          </p:nvPr>
        </p:nvSpPr>
        <p:spPr/>
        <p:txBody>
          <a:bodyPr/>
          <a:lstStyle/>
          <a:p>
            <a:r>
              <a:rPr lang="en-GB"/>
              <a:t>Page </a:t>
            </a:r>
            <a:fld id="{A30585B2-4AE5-4E24-B2F9-21CF896AC489}" type="slidenum">
              <a:rPr lang="en-GB" smtClean="0"/>
              <a:pPr/>
              <a:t>10</a:t>
            </a:fld>
            <a:endParaRPr lang="en-GB"/>
          </a:p>
        </p:txBody>
      </p:sp>
      <p:sp>
        <p:nvSpPr>
          <p:cNvPr id="8" name="TextBox 7">
            <a:extLst>
              <a:ext uri="{FF2B5EF4-FFF2-40B4-BE49-F238E27FC236}">
                <a16:creationId xmlns:a16="http://schemas.microsoft.com/office/drawing/2014/main" id="{3C8F2044-94E4-205E-55E2-CE91EBFD21B2}"/>
              </a:ext>
            </a:extLst>
          </p:cNvPr>
          <p:cNvSpPr txBox="1"/>
          <p:nvPr/>
        </p:nvSpPr>
        <p:spPr>
          <a:xfrm>
            <a:off x="6098628" y="1282627"/>
            <a:ext cx="582297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Omdia’s six 5G pricing models – 3Q21 vs 3Q22</a:t>
            </a:r>
            <a:endParaRPr lang="en-US" b="1" dirty="0"/>
          </a:p>
        </p:txBody>
      </p:sp>
      <p:pic>
        <p:nvPicPr>
          <p:cNvPr id="9" name="Picture 8">
            <a:extLst>
              <a:ext uri="{FF2B5EF4-FFF2-40B4-BE49-F238E27FC236}">
                <a16:creationId xmlns:a16="http://schemas.microsoft.com/office/drawing/2014/main" id="{B8F474B5-9E99-4218-964B-08A71B710DA9}"/>
              </a:ext>
            </a:extLst>
          </p:cNvPr>
          <p:cNvPicPr>
            <a:picLocks noChangeAspect="1"/>
          </p:cNvPicPr>
          <p:nvPr/>
        </p:nvPicPr>
        <p:blipFill>
          <a:blip r:embed="rId2"/>
          <a:stretch>
            <a:fillRect/>
          </a:stretch>
        </p:blipFill>
        <p:spPr>
          <a:xfrm>
            <a:off x="5741959" y="1823816"/>
            <a:ext cx="6179644" cy="3828801"/>
          </a:xfrm>
          <a:prstGeom prst="rect">
            <a:avLst/>
          </a:prstGeom>
        </p:spPr>
      </p:pic>
    </p:spTree>
    <p:extLst>
      <p:ext uri="{BB962C8B-B14F-4D97-AF65-F5344CB8AC3E}">
        <p14:creationId xmlns:p14="http://schemas.microsoft.com/office/powerpoint/2010/main" val="375003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8F70-1C1C-A4BC-84C3-97C9A8B483FE}"/>
              </a:ext>
            </a:extLst>
          </p:cNvPr>
          <p:cNvSpPr>
            <a:spLocks noGrp="1"/>
          </p:cNvSpPr>
          <p:nvPr>
            <p:ph type="title"/>
          </p:nvPr>
        </p:nvSpPr>
        <p:spPr/>
        <p:txBody>
          <a:bodyPr/>
          <a:lstStyle/>
          <a:p>
            <a:r>
              <a:rPr lang="en-GB" dirty="0"/>
              <a:t>Enterprise: Private networks offer some opportunities but FWA and MEC are more scalable</a:t>
            </a:r>
          </a:p>
        </p:txBody>
      </p:sp>
      <p:sp>
        <p:nvSpPr>
          <p:cNvPr id="5" name="Slide Number Placeholder 4">
            <a:extLst>
              <a:ext uri="{FF2B5EF4-FFF2-40B4-BE49-F238E27FC236}">
                <a16:creationId xmlns:a16="http://schemas.microsoft.com/office/drawing/2014/main" id="{0ECF681D-ABC3-1475-9135-8B2794609E8A}"/>
              </a:ext>
            </a:extLst>
          </p:cNvPr>
          <p:cNvSpPr>
            <a:spLocks noGrp="1"/>
          </p:cNvSpPr>
          <p:nvPr>
            <p:ph type="sldNum" sz="quarter" idx="4"/>
          </p:nvPr>
        </p:nvSpPr>
        <p:spPr/>
        <p:txBody>
          <a:bodyPr/>
          <a:lstStyle/>
          <a:p>
            <a:r>
              <a:rPr lang="en-GB"/>
              <a:t>Page </a:t>
            </a:r>
            <a:fld id="{A30585B2-4AE5-4E24-B2F9-21CF896AC489}" type="slidenum">
              <a:rPr lang="en-GB" smtClean="0"/>
              <a:pPr/>
              <a:t>11</a:t>
            </a:fld>
            <a:endParaRPr lang="en-GB"/>
          </a:p>
        </p:txBody>
      </p:sp>
      <p:pic>
        <p:nvPicPr>
          <p:cNvPr id="6" name="Content Placeholder 5">
            <a:extLst>
              <a:ext uri="{FF2B5EF4-FFF2-40B4-BE49-F238E27FC236}">
                <a16:creationId xmlns:a16="http://schemas.microsoft.com/office/drawing/2014/main" id="{D33AB36F-DD06-CEB6-61C6-5E4ACAD50A5E}"/>
              </a:ext>
            </a:extLst>
          </p:cNvPr>
          <p:cNvPicPr>
            <a:picLocks noGrp="1" noChangeAspect="1"/>
          </p:cNvPicPr>
          <p:nvPr>
            <p:ph sz="half" idx="1"/>
          </p:nvPr>
        </p:nvPicPr>
        <p:blipFill>
          <a:blip r:embed="rId2"/>
          <a:stretch>
            <a:fillRect/>
          </a:stretch>
        </p:blipFill>
        <p:spPr>
          <a:xfrm>
            <a:off x="457200" y="1549804"/>
            <a:ext cx="5524500" cy="3859991"/>
          </a:xfrm>
          <a:prstGeom prst="rect">
            <a:avLst/>
          </a:prstGeom>
        </p:spPr>
      </p:pic>
      <p:graphicFrame>
        <p:nvGraphicFramePr>
          <p:cNvPr id="7" name="Content Placeholder 15">
            <a:extLst>
              <a:ext uri="{FF2B5EF4-FFF2-40B4-BE49-F238E27FC236}">
                <a16:creationId xmlns:a16="http://schemas.microsoft.com/office/drawing/2014/main" id="{173AFC38-5153-ED70-0EEB-9F41FA3BBE52}"/>
              </a:ext>
            </a:extLst>
          </p:cNvPr>
          <p:cNvGraphicFramePr>
            <a:graphicFrameLocks noGrp="1"/>
          </p:cNvGraphicFramePr>
          <p:nvPr>
            <p:ph sz="half" idx="2"/>
          </p:nvPr>
        </p:nvGraphicFramePr>
        <p:xfrm>
          <a:off x="6210300" y="1168400"/>
          <a:ext cx="5524500" cy="46069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52729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7185-EE48-1017-720B-5623406B2125}"/>
              </a:ext>
            </a:extLst>
          </p:cNvPr>
          <p:cNvSpPr>
            <a:spLocks noGrp="1"/>
          </p:cNvSpPr>
          <p:nvPr>
            <p:ph type="title"/>
          </p:nvPr>
        </p:nvSpPr>
        <p:spPr/>
        <p:txBody>
          <a:bodyPr/>
          <a:lstStyle/>
          <a:p>
            <a:r>
              <a:rPr lang="en-GB" sz="3200" dirty="0"/>
              <a:t>5G connections will reach 5.9 billion in 2027 but 4G to remain dominant until 2026 driven by IoT</a:t>
            </a:r>
            <a:endParaRPr lang="en-GB" dirty="0"/>
          </a:p>
        </p:txBody>
      </p:sp>
      <p:sp>
        <p:nvSpPr>
          <p:cNvPr id="5" name="Slide Number Placeholder 4">
            <a:extLst>
              <a:ext uri="{FF2B5EF4-FFF2-40B4-BE49-F238E27FC236}">
                <a16:creationId xmlns:a16="http://schemas.microsoft.com/office/drawing/2014/main" id="{CC5EAFBE-26E9-D6D6-41F9-9009A5F4C278}"/>
              </a:ext>
            </a:extLst>
          </p:cNvPr>
          <p:cNvSpPr>
            <a:spLocks noGrp="1"/>
          </p:cNvSpPr>
          <p:nvPr>
            <p:ph type="sldNum" sz="quarter" idx="4"/>
          </p:nvPr>
        </p:nvSpPr>
        <p:spPr/>
        <p:txBody>
          <a:bodyPr/>
          <a:lstStyle/>
          <a:p>
            <a:r>
              <a:rPr lang="en-GB"/>
              <a:t>Page </a:t>
            </a:r>
            <a:fld id="{A30585B2-4AE5-4E24-B2F9-21CF896AC489}" type="slidenum">
              <a:rPr lang="en-GB" smtClean="0"/>
              <a:pPr/>
              <a:t>12</a:t>
            </a:fld>
            <a:endParaRPr lang="en-GB"/>
          </a:p>
        </p:txBody>
      </p:sp>
      <p:graphicFrame>
        <p:nvGraphicFramePr>
          <p:cNvPr id="6" name="Content Placeholder 9">
            <a:extLst>
              <a:ext uri="{FF2B5EF4-FFF2-40B4-BE49-F238E27FC236}">
                <a16:creationId xmlns:a16="http://schemas.microsoft.com/office/drawing/2014/main" id="{C0CAEEC8-0CAD-86DC-0FC0-DBC710E8066C}"/>
              </a:ext>
            </a:extLst>
          </p:cNvPr>
          <p:cNvGraphicFramePr>
            <a:graphicFrameLocks noGrp="1"/>
          </p:cNvGraphicFramePr>
          <p:nvPr>
            <p:ph sz="half" idx="1"/>
          </p:nvPr>
        </p:nvGraphicFramePr>
        <p:xfrm>
          <a:off x="456400" y="1441787"/>
          <a:ext cx="5524500"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7">
            <a:extLst>
              <a:ext uri="{FF2B5EF4-FFF2-40B4-BE49-F238E27FC236}">
                <a16:creationId xmlns:a16="http://schemas.microsoft.com/office/drawing/2014/main" id="{0525797B-DB1D-C8DE-2166-2114AECF83B8}"/>
              </a:ext>
            </a:extLst>
          </p:cNvPr>
          <p:cNvGraphicFramePr>
            <a:graphicFrameLocks noGrp="1"/>
          </p:cNvGraphicFramePr>
          <p:nvPr>
            <p:ph sz="half" idx="2"/>
          </p:nvPr>
        </p:nvGraphicFramePr>
        <p:xfrm>
          <a:off x="6188076" y="1441786"/>
          <a:ext cx="5364146" cy="4714569"/>
        </p:xfrm>
        <a:graphic>
          <a:graphicData uri="http://schemas.openxmlformats.org/drawingml/2006/chart">
            <c:chart xmlns:c="http://schemas.openxmlformats.org/drawingml/2006/chart" xmlns:r="http://schemas.openxmlformats.org/officeDocument/2006/relationships" r:id="rId7"/>
          </a:graphicData>
        </a:graphic>
      </p:graphicFrame>
      <p:cxnSp>
        <p:nvCxnSpPr>
          <p:cNvPr id="8" name="Straight Arrow Connector 7">
            <a:extLst>
              <a:ext uri="{FF2B5EF4-FFF2-40B4-BE49-F238E27FC236}">
                <a16:creationId xmlns:a16="http://schemas.microsoft.com/office/drawing/2014/main" id="{12B2805D-6127-C249-676D-EEF760318B16}"/>
              </a:ext>
            </a:extLst>
          </p:cNvPr>
          <p:cNvCxnSpPr>
            <a:cxnSpLocks/>
          </p:cNvCxnSpPr>
          <p:nvPr/>
        </p:nvCxnSpPr>
        <p:spPr>
          <a:xfrm>
            <a:off x="11439150" y="2321781"/>
            <a:ext cx="0" cy="132356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B570A9F1-2A32-7DD4-2DA3-3A655FCD5ED5}"/>
              </a:ext>
            </a:extLst>
          </p:cNvPr>
          <p:cNvSpPr txBox="1"/>
          <p:nvPr/>
        </p:nvSpPr>
        <p:spPr>
          <a:xfrm>
            <a:off x="11511570" y="2845061"/>
            <a:ext cx="569387" cy="276999"/>
          </a:xfrm>
          <a:prstGeom prst="rect">
            <a:avLst/>
          </a:prstGeom>
          <a:noFill/>
        </p:spPr>
        <p:txBody>
          <a:bodyPr wrap="none" rtlCol="0">
            <a:spAutoFit/>
          </a:bodyPr>
          <a:lstStyle/>
          <a:p>
            <a:r>
              <a:rPr lang="en-GB" sz="1200" dirty="0">
                <a:solidFill>
                  <a:schemeClr val="accent5"/>
                </a:solidFill>
              </a:rPr>
              <a:t>46.7%</a:t>
            </a:r>
          </a:p>
        </p:txBody>
      </p:sp>
      <p:cxnSp>
        <p:nvCxnSpPr>
          <p:cNvPr id="10" name="Straight Arrow Connector 9">
            <a:extLst>
              <a:ext uri="{FF2B5EF4-FFF2-40B4-BE49-F238E27FC236}">
                <a16:creationId xmlns:a16="http://schemas.microsoft.com/office/drawing/2014/main" id="{E716A240-BB63-D25B-A69F-C132B1C3BB87}"/>
              </a:ext>
            </a:extLst>
          </p:cNvPr>
          <p:cNvCxnSpPr>
            <a:cxnSpLocks/>
          </p:cNvCxnSpPr>
          <p:nvPr/>
        </p:nvCxnSpPr>
        <p:spPr>
          <a:xfrm>
            <a:off x="11444514" y="3745064"/>
            <a:ext cx="0" cy="1153507"/>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50570774-68BD-073C-45B2-5B7C22A485E0}"/>
              </a:ext>
            </a:extLst>
          </p:cNvPr>
          <p:cNvSpPr txBox="1"/>
          <p:nvPr/>
        </p:nvSpPr>
        <p:spPr>
          <a:xfrm>
            <a:off x="11474704" y="4183317"/>
            <a:ext cx="569387" cy="276999"/>
          </a:xfrm>
          <a:prstGeom prst="rect">
            <a:avLst/>
          </a:prstGeom>
          <a:noFill/>
        </p:spPr>
        <p:txBody>
          <a:bodyPr wrap="none" rtlCol="0">
            <a:spAutoFit/>
          </a:bodyPr>
          <a:lstStyle/>
          <a:p>
            <a:r>
              <a:rPr lang="en-GB" sz="1200" dirty="0">
                <a:solidFill>
                  <a:schemeClr val="accent4"/>
                </a:solidFill>
              </a:rPr>
              <a:t>45.7%</a:t>
            </a:r>
          </a:p>
        </p:txBody>
      </p:sp>
      <p:sp>
        <p:nvSpPr>
          <p:cNvPr id="15" name="TextBox 14">
            <a:extLst>
              <a:ext uri="{FF2B5EF4-FFF2-40B4-BE49-F238E27FC236}">
                <a16:creationId xmlns:a16="http://schemas.microsoft.com/office/drawing/2014/main" id="{C65F3A57-A754-846F-DEC6-AF796A87E4E4}"/>
              </a:ext>
            </a:extLst>
          </p:cNvPr>
          <p:cNvSpPr txBox="1"/>
          <p:nvPr/>
        </p:nvSpPr>
        <p:spPr>
          <a:xfrm>
            <a:off x="355601" y="6459978"/>
            <a:ext cx="5430076" cy="276999"/>
          </a:xfrm>
          <a:prstGeom prst="rect">
            <a:avLst/>
          </a:prstGeom>
          <a:noFill/>
        </p:spPr>
        <p:txBody>
          <a:bodyPr wrap="none" rtlCol="0">
            <a:spAutoFit/>
          </a:bodyPr>
          <a:lstStyle/>
          <a:p>
            <a:r>
              <a:rPr lang="en-GB" sz="1200" dirty="0"/>
              <a:t>Source: </a:t>
            </a:r>
            <a:r>
              <a:rPr lang="en-GB" sz="1200" i="1" dirty="0"/>
              <a:t>World Information Service – Service Provider (WIS-SP), WCIS data dashboard</a:t>
            </a:r>
          </a:p>
        </p:txBody>
      </p:sp>
    </p:spTree>
    <p:extLst>
      <p:ext uri="{BB962C8B-B14F-4D97-AF65-F5344CB8AC3E}">
        <p14:creationId xmlns:p14="http://schemas.microsoft.com/office/powerpoint/2010/main" val="273655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EE2747-1D0E-979B-F0BB-1588DDE189E8}"/>
              </a:ext>
            </a:extLst>
          </p:cNvPr>
          <p:cNvSpPr/>
          <p:nvPr/>
        </p:nvSpPr>
        <p:spPr>
          <a:xfrm>
            <a:off x="8293100" y="1412558"/>
            <a:ext cx="3022600" cy="3212606"/>
          </a:xfrm>
          <a:prstGeom prst="rect">
            <a:avLst/>
          </a:prstGeom>
          <a:solidFill>
            <a:srgbClr val="B6DEF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C689BF0D-948A-64B1-298F-D7994522F193}"/>
              </a:ext>
            </a:extLst>
          </p:cNvPr>
          <p:cNvSpPr>
            <a:spLocks noGrp="1"/>
          </p:cNvSpPr>
          <p:nvPr>
            <p:ph type="sldNum" sz="quarter" idx="4"/>
          </p:nvPr>
        </p:nvSpPr>
        <p:spPr/>
        <p:txBody>
          <a:bodyPr/>
          <a:lstStyle/>
          <a:p>
            <a:r>
              <a:rPr lang="en-GB"/>
              <a:t>Page </a:t>
            </a:r>
            <a:fld id="{A30585B2-4AE5-4E24-B2F9-21CF896AC489}" type="slidenum">
              <a:rPr lang="en-GB" smtClean="0"/>
              <a:pPr/>
              <a:t>13</a:t>
            </a:fld>
            <a:endParaRPr lang="en-GB"/>
          </a:p>
        </p:txBody>
      </p:sp>
      <p:sp>
        <p:nvSpPr>
          <p:cNvPr id="6" name="Title 5">
            <a:extLst>
              <a:ext uri="{FF2B5EF4-FFF2-40B4-BE49-F238E27FC236}">
                <a16:creationId xmlns:a16="http://schemas.microsoft.com/office/drawing/2014/main" id="{D2A1847C-AC63-7A86-11F7-15D0F1556346}"/>
              </a:ext>
            </a:extLst>
          </p:cNvPr>
          <p:cNvSpPr>
            <a:spLocks noGrp="1"/>
          </p:cNvSpPr>
          <p:nvPr>
            <p:ph type="title"/>
          </p:nvPr>
        </p:nvSpPr>
        <p:spPr/>
        <p:txBody>
          <a:bodyPr/>
          <a:lstStyle/>
          <a:p>
            <a:r>
              <a:rPr lang="en-GB" dirty="0"/>
              <a:t>FWA connections will double in the next five years</a:t>
            </a:r>
          </a:p>
        </p:txBody>
      </p:sp>
      <p:graphicFrame>
        <p:nvGraphicFramePr>
          <p:cNvPr id="8" name="Content Placeholder 9">
            <a:extLst>
              <a:ext uri="{FF2B5EF4-FFF2-40B4-BE49-F238E27FC236}">
                <a16:creationId xmlns:a16="http://schemas.microsoft.com/office/drawing/2014/main" id="{BE77D4C9-CAA2-01D9-E5DC-CE47E3DC183E}"/>
              </a:ext>
            </a:extLst>
          </p:cNvPr>
          <p:cNvGraphicFramePr>
            <a:graphicFrameLocks noGrp="1"/>
          </p:cNvGraphicFramePr>
          <p:nvPr>
            <p:ph idx="1"/>
          </p:nvPr>
        </p:nvGraphicFramePr>
        <p:xfrm>
          <a:off x="457200" y="1168400"/>
          <a:ext cx="11277600" cy="46228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4E1E763C-8963-4805-55DA-94310CFEF000}"/>
              </a:ext>
            </a:extLst>
          </p:cNvPr>
          <p:cNvSpPr txBox="1"/>
          <p:nvPr/>
        </p:nvSpPr>
        <p:spPr>
          <a:xfrm>
            <a:off x="355601" y="6459978"/>
            <a:ext cx="5430076" cy="276999"/>
          </a:xfrm>
          <a:prstGeom prst="rect">
            <a:avLst/>
          </a:prstGeom>
          <a:noFill/>
        </p:spPr>
        <p:txBody>
          <a:bodyPr wrap="none" rtlCol="0">
            <a:spAutoFit/>
          </a:bodyPr>
          <a:lstStyle/>
          <a:p>
            <a:r>
              <a:rPr lang="en-GB" sz="1200" dirty="0"/>
              <a:t>Source: </a:t>
            </a:r>
            <a:r>
              <a:rPr lang="en-GB" sz="1200" i="1" dirty="0"/>
              <a:t>World Information Service – Service Provider (WIS-SP), WBIS data dashboard</a:t>
            </a:r>
          </a:p>
        </p:txBody>
      </p:sp>
    </p:spTree>
    <p:extLst>
      <p:ext uri="{BB962C8B-B14F-4D97-AF65-F5344CB8AC3E}">
        <p14:creationId xmlns:p14="http://schemas.microsoft.com/office/powerpoint/2010/main" val="47991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BE87-3DE0-951E-E5BD-BC1EC458D14E}"/>
              </a:ext>
            </a:extLst>
          </p:cNvPr>
          <p:cNvSpPr>
            <a:spLocks noGrp="1"/>
          </p:cNvSpPr>
          <p:nvPr>
            <p:ph type="title"/>
          </p:nvPr>
        </p:nvSpPr>
        <p:spPr/>
        <p:txBody>
          <a:bodyPr/>
          <a:lstStyle/>
          <a:p>
            <a:r>
              <a:rPr lang="en-GB" dirty="0"/>
              <a:t>The telco business model needs to change</a:t>
            </a:r>
          </a:p>
        </p:txBody>
      </p:sp>
      <p:sp>
        <p:nvSpPr>
          <p:cNvPr id="5" name="Slide Number Placeholder 4">
            <a:extLst>
              <a:ext uri="{FF2B5EF4-FFF2-40B4-BE49-F238E27FC236}">
                <a16:creationId xmlns:a16="http://schemas.microsoft.com/office/drawing/2014/main" id="{ABA26AA7-16B2-A0B6-A745-F848E56DC117}"/>
              </a:ext>
            </a:extLst>
          </p:cNvPr>
          <p:cNvSpPr>
            <a:spLocks noGrp="1"/>
          </p:cNvSpPr>
          <p:nvPr>
            <p:ph type="sldNum" sz="quarter" idx="4"/>
          </p:nvPr>
        </p:nvSpPr>
        <p:spPr/>
        <p:txBody>
          <a:bodyPr/>
          <a:lstStyle/>
          <a:p>
            <a:r>
              <a:rPr lang="en-GB"/>
              <a:t>Page </a:t>
            </a:r>
            <a:fld id="{A30585B2-4AE5-4E24-B2F9-21CF896AC489}" type="slidenum">
              <a:rPr lang="en-GB" smtClean="0"/>
              <a:pPr/>
              <a:t>14</a:t>
            </a:fld>
            <a:endParaRPr lang="en-GB"/>
          </a:p>
        </p:txBody>
      </p:sp>
      <p:sp>
        <p:nvSpPr>
          <p:cNvPr id="6" name="Content Placeholder 11">
            <a:extLst>
              <a:ext uri="{FF2B5EF4-FFF2-40B4-BE49-F238E27FC236}">
                <a16:creationId xmlns:a16="http://schemas.microsoft.com/office/drawing/2014/main" id="{54761817-467D-907C-A131-222BCD278563}"/>
              </a:ext>
            </a:extLst>
          </p:cNvPr>
          <p:cNvSpPr>
            <a:spLocks noGrp="1"/>
          </p:cNvSpPr>
          <p:nvPr>
            <p:ph sz="half" idx="1"/>
          </p:nvPr>
        </p:nvSpPr>
        <p:spPr>
          <a:xfrm>
            <a:off x="457200" y="1168400"/>
            <a:ext cx="5524500" cy="4622800"/>
          </a:xfrm>
        </p:spPr>
        <p:txBody>
          <a:bodyPr>
            <a:normAutofit lnSpcReduction="10000"/>
          </a:bodyPr>
          <a:lstStyle/>
          <a:p>
            <a:pPr marL="285750" indent="-285750">
              <a:lnSpc>
                <a:spcPct val="100000"/>
              </a:lnSpc>
              <a:buFont typeface="Arial" panose="020B0604020202020204" pitchFamily="34" charset="0"/>
              <a:buChar char="•"/>
            </a:pPr>
            <a:r>
              <a:rPr lang="en-GB" sz="1800" dirty="0"/>
              <a:t>In the next 5 years:</a:t>
            </a:r>
          </a:p>
          <a:p>
            <a:pPr lvl="2">
              <a:lnSpc>
                <a:spcPct val="100000"/>
              </a:lnSpc>
            </a:pPr>
            <a:r>
              <a:rPr lang="en-GB" dirty="0"/>
              <a:t>Traffic will grow 218.9% </a:t>
            </a:r>
          </a:p>
          <a:p>
            <a:pPr lvl="2">
              <a:lnSpc>
                <a:spcPct val="100000"/>
              </a:lnSpc>
            </a:pPr>
            <a:r>
              <a:rPr lang="en-GB" dirty="0"/>
              <a:t>Revenue will grow 14.6% </a:t>
            </a:r>
          </a:p>
          <a:p>
            <a:pPr lvl="2">
              <a:lnSpc>
                <a:spcPct val="100000"/>
              </a:lnSpc>
            </a:pPr>
            <a:r>
              <a:rPr lang="en-GB" dirty="0"/>
              <a:t>ARPU will decline by -7.5%</a:t>
            </a:r>
          </a:p>
          <a:p>
            <a:pPr marL="285750" indent="-285750">
              <a:lnSpc>
                <a:spcPct val="100000"/>
              </a:lnSpc>
              <a:buFont typeface="Arial" panose="020B0604020202020204" pitchFamily="34" charset="0"/>
              <a:buChar char="•"/>
            </a:pPr>
            <a:r>
              <a:rPr lang="en-GB" sz="1800" dirty="0"/>
              <a:t>4</a:t>
            </a:r>
            <a:r>
              <a:rPr lang="en-GB" sz="1800" b="0" i="0" dirty="0">
                <a:effectLst/>
                <a:latin typeface="-apple-system"/>
              </a:rPr>
              <a:t>6% of telco CEOs think their companies won’t make it passed another decade according to a survey form PwC.</a:t>
            </a:r>
          </a:p>
          <a:p>
            <a:pPr marL="285750" indent="-285750">
              <a:lnSpc>
                <a:spcPct val="100000"/>
              </a:lnSpc>
              <a:buFont typeface="Arial" panose="020B0604020202020204" pitchFamily="34" charset="0"/>
              <a:buChar char="•"/>
            </a:pPr>
            <a:r>
              <a:rPr lang="en-GB" sz="1800" dirty="0">
                <a:latin typeface="-apple-system"/>
              </a:rPr>
              <a:t>There needs to be a clearer link between traffic (or network use) and revenues. Open APIs like the Open Gateway initiative can help monetise particular network uses. </a:t>
            </a:r>
          </a:p>
          <a:p>
            <a:pPr marL="285750" indent="-285750">
              <a:lnSpc>
                <a:spcPct val="100000"/>
              </a:lnSpc>
              <a:buFont typeface="Arial" panose="020B0604020202020204" pitchFamily="34" charset="0"/>
              <a:buChar char="•"/>
            </a:pPr>
            <a:r>
              <a:rPr lang="en-GB" sz="1800" dirty="0">
                <a:latin typeface="-apple-system"/>
              </a:rPr>
              <a:t>Service providers need to run their networks more efficiently by shutting down legacy technology and moving network operations to the cloud (public or private)</a:t>
            </a:r>
            <a:endParaRPr lang="en-GB" sz="1800" dirty="0"/>
          </a:p>
        </p:txBody>
      </p:sp>
      <p:graphicFrame>
        <p:nvGraphicFramePr>
          <p:cNvPr id="8" name="Content Placeholder 6">
            <a:extLst>
              <a:ext uri="{FF2B5EF4-FFF2-40B4-BE49-F238E27FC236}">
                <a16:creationId xmlns:a16="http://schemas.microsoft.com/office/drawing/2014/main" id="{728B2A47-DADA-093C-8B9B-DD9F4851566F}"/>
              </a:ext>
            </a:extLst>
          </p:cNvPr>
          <p:cNvGraphicFramePr>
            <a:graphicFrameLocks noGrp="1"/>
          </p:cNvGraphicFramePr>
          <p:nvPr>
            <p:ph sz="half" idx="2"/>
          </p:nvPr>
        </p:nvGraphicFramePr>
        <p:xfrm>
          <a:off x="6210300" y="1168400"/>
          <a:ext cx="5524500" cy="4622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1720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842095F-9ACB-E3B9-73D3-7288F95644E0}"/>
              </a:ext>
            </a:extLst>
          </p:cNvPr>
          <p:cNvSpPr>
            <a:spLocks noGrp="1"/>
          </p:cNvSpPr>
          <p:nvPr>
            <p:ph type="sldNum" sz="quarter" idx="4"/>
          </p:nvPr>
        </p:nvSpPr>
        <p:spPr/>
        <p:txBody>
          <a:bodyPr/>
          <a:lstStyle/>
          <a:p>
            <a:r>
              <a:rPr lang="en-GB"/>
              <a:t>Page </a:t>
            </a:r>
            <a:fld id="{A30585B2-4AE5-4E24-B2F9-21CF896AC489}" type="slidenum">
              <a:rPr lang="en-GB" smtClean="0"/>
              <a:pPr/>
              <a:t>15</a:t>
            </a:fld>
            <a:endParaRPr lang="en-GB"/>
          </a:p>
        </p:txBody>
      </p:sp>
      <p:sp>
        <p:nvSpPr>
          <p:cNvPr id="6" name="Title 5">
            <a:extLst>
              <a:ext uri="{FF2B5EF4-FFF2-40B4-BE49-F238E27FC236}">
                <a16:creationId xmlns:a16="http://schemas.microsoft.com/office/drawing/2014/main" id="{81BBDCC0-E85B-92CE-8883-9340D8106810}"/>
              </a:ext>
            </a:extLst>
          </p:cNvPr>
          <p:cNvSpPr>
            <a:spLocks noGrp="1"/>
          </p:cNvSpPr>
          <p:nvPr>
            <p:ph type="title"/>
          </p:nvPr>
        </p:nvSpPr>
        <p:spPr/>
        <p:txBody>
          <a:bodyPr/>
          <a:lstStyle/>
          <a:p>
            <a:r>
              <a:rPr lang="en-GB" dirty="0"/>
              <a:t>The 5G roadmap for the next 5 years will take a decade</a:t>
            </a:r>
          </a:p>
        </p:txBody>
      </p:sp>
      <p:graphicFrame>
        <p:nvGraphicFramePr>
          <p:cNvPr id="8" name="Table 14">
            <a:extLst>
              <a:ext uri="{FF2B5EF4-FFF2-40B4-BE49-F238E27FC236}">
                <a16:creationId xmlns:a16="http://schemas.microsoft.com/office/drawing/2014/main" id="{01BC47F7-7084-8DA0-6804-8055C27BF299}"/>
              </a:ext>
            </a:extLst>
          </p:cNvPr>
          <p:cNvGraphicFramePr>
            <a:graphicFrameLocks/>
          </p:cNvGraphicFramePr>
          <p:nvPr/>
        </p:nvGraphicFramePr>
        <p:xfrm>
          <a:off x="828675" y="1412557"/>
          <a:ext cx="10610850" cy="3362960"/>
        </p:xfrm>
        <a:graphic>
          <a:graphicData uri="http://schemas.openxmlformats.org/drawingml/2006/table">
            <a:tbl>
              <a:tblPr firstRow="1" bandRow="1">
                <a:tableStyleId>{5C22544A-7EE6-4342-B048-85BDC9FD1C3A}</a:tableStyleId>
              </a:tblPr>
              <a:tblGrid>
                <a:gridCol w="1733550">
                  <a:extLst>
                    <a:ext uri="{9D8B030D-6E8A-4147-A177-3AD203B41FA5}">
                      <a16:colId xmlns:a16="http://schemas.microsoft.com/office/drawing/2014/main" val="2751336744"/>
                    </a:ext>
                  </a:extLst>
                </a:gridCol>
                <a:gridCol w="1685925">
                  <a:extLst>
                    <a:ext uri="{9D8B030D-6E8A-4147-A177-3AD203B41FA5}">
                      <a16:colId xmlns:a16="http://schemas.microsoft.com/office/drawing/2014/main" val="2241401818"/>
                    </a:ext>
                  </a:extLst>
                </a:gridCol>
                <a:gridCol w="1800225">
                  <a:extLst>
                    <a:ext uri="{9D8B030D-6E8A-4147-A177-3AD203B41FA5}">
                      <a16:colId xmlns:a16="http://schemas.microsoft.com/office/drawing/2014/main" val="4273447447"/>
                    </a:ext>
                  </a:extLst>
                </a:gridCol>
                <a:gridCol w="2714625">
                  <a:extLst>
                    <a:ext uri="{9D8B030D-6E8A-4147-A177-3AD203B41FA5}">
                      <a16:colId xmlns:a16="http://schemas.microsoft.com/office/drawing/2014/main" val="4240778724"/>
                    </a:ext>
                  </a:extLst>
                </a:gridCol>
                <a:gridCol w="2676525">
                  <a:extLst>
                    <a:ext uri="{9D8B030D-6E8A-4147-A177-3AD203B41FA5}">
                      <a16:colId xmlns:a16="http://schemas.microsoft.com/office/drawing/2014/main" val="3488301685"/>
                    </a:ext>
                  </a:extLst>
                </a:gridCol>
              </a:tblGrid>
              <a:tr h="370840">
                <a:tc>
                  <a:txBody>
                    <a:bodyPr/>
                    <a:lstStyle/>
                    <a:p>
                      <a:endParaRPr lang="en-GB" sz="1400" dirty="0"/>
                    </a:p>
                  </a:txBody>
                  <a:tcPr/>
                </a:tc>
                <a:tc>
                  <a:txBody>
                    <a:bodyPr/>
                    <a:lstStyle/>
                    <a:p>
                      <a:r>
                        <a:rPr lang="en-GB" sz="1400" dirty="0"/>
                        <a:t>Release date</a:t>
                      </a:r>
                    </a:p>
                  </a:txBody>
                  <a:tcPr/>
                </a:tc>
                <a:tc>
                  <a:txBody>
                    <a:bodyPr/>
                    <a:lstStyle/>
                    <a:p>
                      <a:r>
                        <a:rPr lang="en-GB" sz="1400" dirty="0"/>
                        <a:t>Commercialisation</a:t>
                      </a:r>
                    </a:p>
                  </a:txBody>
                  <a:tcPr/>
                </a:tc>
                <a:tc>
                  <a:txBody>
                    <a:bodyPr/>
                    <a:lstStyle/>
                    <a:p>
                      <a:r>
                        <a:rPr lang="en-GB" sz="1400" dirty="0"/>
                        <a:t>Primary focus</a:t>
                      </a:r>
                    </a:p>
                  </a:txBody>
                  <a:tcPr/>
                </a:tc>
                <a:tc>
                  <a:txBody>
                    <a:bodyPr/>
                    <a:lstStyle/>
                    <a:p>
                      <a:r>
                        <a:rPr lang="en-GB" sz="1400" dirty="0"/>
                        <a:t>Secondary focus</a:t>
                      </a:r>
                    </a:p>
                  </a:txBody>
                  <a:tcPr/>
                </a:tc>
                <a:extLst>
                  <a:ext uri="{0D108BD9-81ED-4DB2-BD59-A6C34878D82A}">
                    <a16:rowId xmlns:a16="http://schemas.microsoft.com/office/drawing/2014/main" val="1502440617"/>
                  </a:ext>
                </a:extLst>
              </a:tr>
              <a:tr h="370840">
                <a:tc>
                  <a:txBody>
                    <a:bodyPr/>
                    <a:lstStyle/>
                    <a:p>
                      <a:r>
                        <a:rPr lang="en-GB" sz="1400" dirty="0"/>
                        <a:t>Release 15</a:t>
                      </a:r>
                    </a:p>
                  </a:txBody>
                  <a:tcPr/>
                </a:tc>
                <a:tc>
                  <a:txBody>
                    <a:bodyPr/>
                    <a:lstStyle/>
                    <a:p>
                      <a:r>
                        <a:rPr lang="en-GB" sz="1400" dirty="0"/>
                        <a:t>Throughout 2018</a:t>
                      </a:r>
                    </a:p>
                  </a:txBody>
                  <a:tcPr/>
                </a:tc>
                <a:tc>
                  <a:txBody>
                    <a:bodyPr/>
                    <a:lstStyle/>
                    <a:p>
                      <a:r>
                        <a:rPr lang="en-GB" sz="1400" dirty="0"/>
                        <a:t>Q4 2019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5G </a:t>
                      </a:r>
                      <a:r>
                        <a:rPr lang="en-GB" sz="1400" dirty="0" err="1"/>
                        <a:t>eMBB</a:t>
                      </a:r>
                      <a:r>
                        <a:rPr lang="en-GB" sz="1400" dirty="0"/>
                        <a:t> sub-6GHz and </a:t>
                      </a:r>
                      <a:r>
                        <a:rPr lang="en-GB" sz="1400" dirty="0" err="1"/>
                        <a:t>mmWave</a:t>
                      </a:r>
                      <a:r>
                        <a:rPr lang="en-GB" sz="14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5G SA, 5G core, network slicing</a:t>
                      </a:r>
                    </a:p>
                  </a:txBody>
                  <a:tcPr/>
                </a:tc>
                <a:extLst>
                  <a:ext uri="{0D108BD9-81ED-4DB2-BD59-A6C34878D82A}">
                    <a16:rowId xmlns:a16="http://schemas.microsoft.com/office/drawing/2014/main" val="745396176"/>
                  </a:ext>
                </a:extLst>
              </a:tr>
              <a:tr h="370840">
                <a:tc>
                  <a:txBody>
                    <a:bodyPr/>
                    <a:lstStyle/>
                    <a:p>
                      <a:r>
                        <a:rPr lang="en-GB" sz="1400" dirty="0"/>
                        <a:t>Release 16</a:t>
                      </a:r>
                    </a:p>
                  </a:txBody>
                  <a:tcPr/>
                </a:tc>
                <a:tc>
                  <a:txBody>
                    <a:bodyPr/>
                    <a:lstStyle/>
                    <a:p>
                      <a:r>
                        <a:rPr lang="en-GB" sz="1400" dirty="0"/>
                        <a:t>Q2 2020</a:t>
                      </a:r>
                    </a:p>
                  </a:txBody>
                  <a:tcPr/>
                </a:tc>
                <a:tc>
                  <a:txBody>
                    <a:bodyPr/>
                    <a:lstStyle/>
                    <a:p>
                      <a:r>
                        <a:rPr lang="en-GB" sz="1400" dirty="0"/>
                        <a:t>Q2 2022</a:t>
                      </a:r>
                    </a:p>
                  </a:txBody>
                  <a:tcPr/>
                </a:tc>
                <a:tc>
                  <a:txBody>
                    <a:bodyPr/>
                    <a:lstStyle/>
                    <a:p>
                      <a:r>
                        <a:rPr lang="en-GB" sz="1400" dirty="0"/>
                        <a:t>URLLC (Ultra-reliable low latency communications), Industrial IoT. </a:t>
                      </a:r>
                    </a:p>
                  </a:txBody>
                  <a:tcPr/>
                </a:tc>
                <a:tc>
                  <a:txBody>
                    <a:bodyPr/>
                    <a:lstStyle/>
                    <a:p>
                      <a:r>
                        <a:rPr lang="en-GB" sz="1400" dirty="0"/>
                        <a:t>Enhanced location services, private networks, V2X, unlicensed bands</a:t>
                      </a:r>
                    </a:p>
                  </a:txBody>
                  <a:tcPr/>
                </a:tc>
                <a:extLst>
                  <a:ext uri="{0D108BD9-81ED-4DB2-BD59-A6C34878D82A}">
                    <a16:rowId xmlns:a16="http://schemas.microsoft.com/office/drawing/2014/main" val="1306238496"/>
                  </a:ext>
                </a:extLst>
              </a:tr>
              <a:tr h="370840">
                <a:tc>
                  <a:txBody>
                    <a:bodyPr/>
                    <a:lstStyle/>
                    <a:p>
                      <a:r>
                        <a:rPr lang="en-GB" sz="1400" dirty="0"/>
                        <a:t>Release 17</a:t>
                      </a:r>
                    </a:p>
                  </a:txBody>
                  <a:tcPr/>
                </a:tc>
                <a:tc>
                  <a:txBody>
                    <a:bodyPr/>
                    <a:lstStyle/>
                    <a:p>
                      <a:r>
                        <a:rPr lang="en-GB" sz="1400" dirty="0"/>
                        <a:t>Q3 2022</a:t>
                      </a:r>
                    </a:p>
                  </a:txBody>
                  <a:tcPr/>
                </a:tc>
                <a:tc>
                  <a:txBody>
                    <a:bodyPr/>
                    <a:lstStyle/>
                    <a:p>
                      <a:r>
                        <a:rPr lang="en-GB" sz="1400" dirty="0"/>
                        <a:t>Q2 2024</a:t>
                      </a:r>
                    </a:p>
                  </a:txBody>
                  <a:tcPr/>
                </a:tc>
                <a:tc>
                  <a:txBody>
                    <a:bodyPr/>
                    <a:lstStyle/>
                    <a:p>
                      <a:r>
                        <a:rPr lang="en-GB" sz="1400" dirty="0"/>
                        <a:t>Industrial verticals, </a:t>
                      </a:r>
                      <a:r>
                        <a:rPr lang="en-GB" sz="1400" dirty="0" err="1"/>
                        <a:t>mmWave</a:t>
                      </a:r>
                      <a:r>
                        <a:rPr lang="en-GB" sz="1400" dirty="0"/>
                        <a:t> 52.6-71Ghz, non-terrestrial networks (e.g. Satellite, HAPS) </a:t>
                      </a:r>
                    </a:p>
                  </a:txBody>
                  <a:tcPr/>
                </a:tc>
                <a:tc>
                  <a:txBody>
                    <a:bodyPr/>
                    <a:lstStyle/>
                    <a:p>
                      <a:r>
                        <a:rPr lang="en-GB" sz="1400" dirty="0"/>
                        <a:t>Public safety, private “5G as-a-service”, multi-cast/broadcast, cloud gaming QoS, optimised edge, NR-Light and </a:t>
                      </a:r>
                      <a:r>
                        <a:rPr lang="en-GB" sz="1400" dirty="0" err="1"/>
                        <a:t>RedCap</a:t>
                      </a:r>
                      <a:r>
                        <a:rPr lang="en-GB" sz="1400" dirty="0"/>
                        <a:t> devices</a:t>
                      </a:r>
                    </a:p>
                  </a:txBody>
                  <a:tcPr/>
                </a:tc>
                <a:extLst>
                  <a:ext uri="{0D108BD9-81ED-4DB2-BD59-A6C34878D82A}">
                    <a16:rowId xmlns:a16="http://schemas.microsoft.com/office/drawing/2014/main" val="718024860"/>
                  </a:ext>
                </a:extLst>
              </a:tr>
              <a:tr h="370840">
                <a:tc>
                  <a:txBody>
                    <a:bodyPr/>
                    <a:lstStyle/>
                    <a:p>
                      <a:r>
                        <a:rPr lang="en-GB" sz="1400" dirty="0"/>
                        <a:t>Release 18 (5G Advanced)</a:t>
                      </a:r>
                    </a:p>
                  </a:txBody>
                  <a:tcPr/>
                </a:tc>
                <a:tc>
                  <a:txBody>
                    <a:bodyPr/>
                    <a:lstStyle/>
                    <a:p>
                      <a:r>
                        <a:rPr lang="en-GB" sz="1400" dirty="0"/>
                        <a:t>Q2 2024</a:t>
                      </a:r>
                    </a:p>
                  </a:txBody>
                  <a:tcPr/>
                </a:tc>
                <a:tc>
                  <a:txBody>
                    <a:bodyPr/>
                    <a:lstStyle/>
                    <a:p>
                      <a:r>
                        <a:rPr lang="en-GB" sz="1400" dirty="0"/>
                        <a:t>Q2 2026</a:t>
                      </a:r>
                    </a:p>
                  </a:txBody>
                  <a:tcPr/>
                </a:tc>
                <a:tc>
                  <a:txBody>
                    <a:bodyPr/>
                    <a:lstStyle/>
                    <a:p>
                      <a:r>
                        <a:rPr lang="en-GB" sz="1400" dirty="0"/>
                        <a:t>AI and ML, lower network energy consumption, XR</a:t>
                      </a:r>
                    </a:p>
                  </a:txBody>
                  <a:tcPr/>
                </a:tc>
                <a:tc>
                  <a:txBody>
                    <a:bodyPr/>
                    <a:lstStyle/>
                    <a:p>
                      <a:r>
                        <a:rPr lang="en-GB" sz="1400" dirty="0"/>
                        <a:t>Security and privacy, network automation, duplex operation, multimedia codecs</a:t>
                      </a:r>
                    </a:p>
                  </a:txBody>
                  <a:tcPr/>
                </a:tc>
                <a:extLst>
                  <a:ext uri="{0D108BD9-81ED-4DB2-BD59-A6C34878D82A}">
                    <a16:rowId xmlns:a16="http://schemas.microsoft.com/office/drawing/2014/main" val="220711548"/>
                  </a:ext>
                </a:extLst>
              </a:tr>
            </a:tbl>
          </a:graphicData>
        </a:graphic>
      </p:graphicFrame>
      <p:sp>
        <p:nvSpPr>
          <p:cNvPr id="9" name="TextBox 8">
            <a:extLst>
              <a:ext uri="{FF2B5EF4-FFF2-40B4-BE49-F238E27FC236}">
                <a16:creationId xmlns:a16="http://schemas.microsoft.com/office/drawing/2014/main" id="{799F331A-C9C6-0C59-BCFB-5F63953623B8}"/>
              </a:ext>
            </a:extLst>
          </p:cNvPr>
          <p:cNvSpPr txBox="1"/>
          <p:nvPr/>
        </p:nvSpPr>
        <p:spPr>
          <a:xfrm>
            <a:off x="790575" y="5122277"/>
            <a:ext cx="10610850" cy="646331"/>
          </a:xfrm>
          <a:prstGeom prst="rect">
            <a:avLst/>
          </a:prstGeom>
          <a:solidFill>
            <a:schemeClr val="accent6">
              <a:lumMod val="40000"/>
              <a:lumOff val="60000"/>
            </a:schemeClr>
          </a:solidFill>
        </p:spPr>
        <p:txBody>
          <a:bodyPr wrap="square">
            <a:spAutoFit/>
          </a:bodyPr>
          <a:lstStyle/>
          <a:p>
            <a:r>
              <a:rPr lang="en-GB" dirty="0"/>
              <a:t>Commercialisation/deployment of a 3GPP release takes at least 2 years (chipset manufacturer, equipment manufacturing, network deployment etc.) Products based on Release 16 come out in 2022 (now)</a:t>
            </a:r>
          </a:p>
        </p:txBody>
      </p:sp>
    </p:spTree>
    <p:extLst>
      <p:ext uri="{BB962C8B-B14F-4D97-AF65-F5344CB8AC3E}">
        <p14:creationId xmlns:p14="http://schemas.microsoft.com/office/powerpoint/2010/main" val="67755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EAF1D8-8DBE-6E7F-F25F-4C3094E50749}"/>
              </a:ext>
            </a:extLst>
          </p:cNvPr>
          <p:cNvSpPr>
            <a:spLocks noGrp="1"/>
          </p:cNvSpPr>
          <p:nvPr>
            <p:ph idx="1"/>
          </p:nvPr>
        </p:nvSpPr>
        <p:spPr/>
        <p:txBody>
          <a:bodyPr/>
          <a:lstStyle/>
          <a:p>
            <a:r>
              <a:rPr lang="en-GB" dirty="0"/>
              <a:t>5G is missing expectations</a:t>
            </a:r>
          </a:p>
          <a:p>
            <a:r>
              <a:rPr lang="en-GB" dirty="0"/>
              <a:t>45% of 5G smartphones are not 5G active</a:t>
            </a:r>
          </a:p>
          <a:p>
            <a:r>
              <a:rPr lang="en-GB" dirty="0"/>
              <a:t>5G networks need to be better</a:t>
            </a:r>
          </a:p>
          <a:p>
            <a:r>
              <a:rPr lang="en-GB" dirty="0"/>
              <a:t>Scalable B2C and B2B opportunities are about transition to 5G rather than upselling something new</a:t>
            </a:r>
          </a:p>
          <a:p>
            <a:r>
              <a:rPr lang="en-GB" dirty="0"/>
              <a:t>The telco business model needs to change</a:t>
            </a:r>
          </a:p>
          <a:p>
            <a:endParaRPr lang="en-GB" dirty="0"/>
          </a:p>
          <a:p>
            <a:endParaRPr lang="en-GB" dirty="0"/>
          </a:p>
        </p:txBody>
      </p:sp>
      <p:sp>
        <p:nvSpPr>
          <p:cNvPr id="3" name="Slide Number Placeholder 2">
            <a:extLst>
              <a:ext uri="{FF2B5EF4-FFF2-40B4-BE49-F238E27FC236}">
                <a16:creationId xmlns:a16="http://schemas.microsoft.com/office/drawing/2014/main" id="{EA002709-9FA2-7876-FC16-250F10FF0F8B}"/>
              </a:ext>
            </a:extLst>
          </p:cNvPr>
          <p:cNvSpPr>
            <a:spLocks noGrp="1"/>
          </p:cNvSpPr>
          <p:nvPr>
            <p:ph type="sldNum" sz="quarter" idx="4"/>
          </p:nvPr>
        </p:nvSpPr>
        <p:spPr>
          <a:xfrm>
            <a:off x="457200" y="6087665"/>
            <a:ext cx="904875" cy="309281"/>
          </a:xfrm>
        </p:spPr>
        <p:txBody>
          <a:bodyPr/>
          <a:lstStyle/>
          <a:p>
            <a:r>
              <a:rPr lang="en-GB" dirty="0"/>
              <a:t>Page </a:t>
            </a:r>
            <a:fld id="{A30585B2-4AE5-4E24-B2F9-21CF896AC489}" type="slidenum">
              <a:rPr lang="en-GB" smtClean="0"/>
              <a:pPr/>
              <a:t>16</a:t>
            </a:fld>
            <a:endParaRPr lang="en-GB" dirty="0"/>
          </a:p>
        </p:txBody>
      </p:sp>
      <p:sp>
        <p:nvSpPr>
          <p:cNvPr id="4" name="Title 3">
            <a:extLst>
              <a:ext uri="{FF2B5EF4-FFF2-40B4-BE49-F238E27FC236}">
                <a16:creationId xmlns:a16="http://schemas.microsoft.com/office/drawing/2014/main" id="{65198312-0497-C98A-1676-8F7261B5BD46}"/>
              </a:ext>
            </a:extLst>
          </p:cNvPr>
          <p:cNvSpPr>
            <a:spLocks noGrp="1"/>
          </p:cNvSpPr>
          <p:nvPr>
            <p:ph type="title"/>
          </p:nvPr>
        </p:nvSpPr>
        <p:spPr/>
        <p:txBody>
          <a:bodyPr/>
          <a:lstStyle/>
          <a:p>
            <a:r>
              <a:rPr lang="en-GB" dirty="0"/>
              <a:t>Conclusions</a:t>
            </a:r>
          </a:p>
        </p:txBody>
      </p:sp>
    </p:spTree>
    <p:extLst>
      <p:ext uri="{BB962C8B-B14F-4D97-AF65-F5344CB8AC3E}">
        <p14:creationId xmlns:p14="http://schemas.microsoft.com/office/powerpoint/2010/main" val="221947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268B1-E885-9F1C-1034-507FFC864650}"/>
              </a:ext>
            </a:extLst>
          </p:cNvPr>
          <p:cNvSpPr>
            <a:spLocks noGrp="1"/>
          </p:cNvSpPr>
          <p:nvPr>
            <p:ph type="sldNum" sz="quarter" idx="4"/>
          </p:nvPr>
        </p:nvSpPr>
        <p:spPr/>
        <p:txBody>
          <a:bodyPr/>
          <a:lstStyle/>
          <a:p>
            <a:r>
              <a:rPr lang="en-GB" dirty="0"/>
              <a:t>Page </a:t>
            </a:r>
            <a:fld id="{A30585B2-4AE5-4E24-B2F9-21CF896AC489}" type="slidenum">
              <a:rPr lang="en-GB" smtClean="0"/>
              <a:pPr/>
              <a:t>17</a:t>
            </a:fld>
            <a:endParaRPr lang="en-GB" dirty="0"/>
          </a:p>
        </p:txBody>
      </p:sp>
      <p:sp>
        <p:nvSpPr>
          <p:cNvPr id="7" name="Title 6">
            <a:extLst>
              <a:ext uri="{FF2B5EF4-FFF2-40B4-BE49-F238E27FC236}">
                <a16:creationId xmlns:a16="http://schemas.microsoft.com/office/drawing/2014/main" id="{090C4469-9DDD-E922-D42E-21597D7A69F3}"/>
              </a:ext>
            </a:extLst>
          </p:cNvPr>
          <p:cNvSpPr>
            <a:spLocks noGrp="1"/>
          </p:cNvSpPr>
          <p:nvPr>
            <p:ph type="title"/>
          </p:nvPr>
        </p:nvSpPr>
        <p:spPr/>
        <p:txBody>
          <a:bodyPr/>
          <a:lstStyle/>
          <a:p>
            <a:r>
              <a:rPr lang="en-US" dirty="0"/>
              <a:t>Your Presenter</a:t>
            </a:r>
          </a:p>
        </p:txBody>
      </p:sp>
      <p:sp>
        <p:nvSpPr>
          <p:cNvPr id="8" name="Text Placeholder 7">
            <a:extLst>
              <a:ext uri="{FF2B5EF4-FFF2-40B4-BE49-F238E27FC236}">
                <a16:creationId xmlns:a16="http://schemas.microsoft.com/office/drawing/2014/main" id="{A324D032-79E6-5E2D-8FCF-36AA58E67B01}"/>
              </a:ext>
            </a:extLst>
          </p:cNvPr>
          <p:cNvSpPr>
            <a:spLocks noGrp="1"/>
          </p:cNvSpPr>
          <p:nvPr>
            <p:ph type="body" sz="quarter" idx="90"/>
          </p:nvPr>
        </p:nvSpPr>
        <p:spPr>
          <a:xfrm>
            <a:off x="2622334" y="2528986"/>
            <a:ext cx="2567949" cy="273978"/>
          </a:xfrm>
        </p:spPr>
        <p:txBody>
          <a:bodyPr/>
          <a:lstStyle/>
          <a:p>
            <a:r>
              <a:rPr lang="en-US" dirty="0"/>
              <a:t>Dr. Ronan de </a:t>
            </a:r>
            <a:r>
              <a:rPr lang="en-US" dirty="0" err="1"/>
              <a:t>Renesse</a:t>
            </a:r>
            <a:endParaRPr lang="en-US" dirty="0"/>
          </a:p>
        </p:txBody>
      </p:sp>
      <p:sp>
        <p:nvSpPr>
          <p:cNvPr id="9" name="Text Placeholder 8">
            <a:extLst>
              <a:ext uri="{FF2B5EF4-FFF2-40B4-BE49-F238E27FC236}">
                <a16:creationId xmlns:a16="http://schemas.microsoft.com/office/drawing/2014/main" id="{2D2F97C4-20DA-E6E0-09BE-618EBF289362}"/>
              </a:ext>
            </a:extLst>
          </p:cNvPr>
          <p:cNvSpPr>
            <a:spLocks noGrp="1"/>
          </p:cNvSpPr>
          <p:nvPr>
            <p:ph type="body" sz="quarter" idx="91"/>
          </p:nvPr>
        </p:nvSpPr>
        <p:spPr>
          <a:xfrm>
            <a:off x="2622334" y="2827028"/>
            <a:ext cx="2800271" cy="268570"/>
          </a:xfrm>
        </p:spPr>
        <p:txBody>
          <a:bodyPr/>
          <a:lstStyle/>
          <a:p>
            <a:r>
              <a:rPr lang="en-US" dirty="0"/>
              <a:t>Senior Research Director, SP Market</a:t>
            </a:r>
          </a:p>
        </p:txBody>
      </p:sp>
      <p:sp>
        <p:nvSpPr>
          <p:cNvPr id="10" name="Text Placeholder 9">
            <a:extLst>
              <a:ext uri="{FF2B5EF4-FFF2-40B4-BE49-F238E27FC236}">
                <a16:creationId xmlns:a16="http://schemas.microsoft.com/office/drawing/2014/main" id="{59AD62B5-0637-A670-8157-D0DF943E21F8}"/>
              </a:ext>
            </a:extLst>
          </p:cNvPr>
          <p:cNvSpPr>
            <a:spLocks noGrp="1"/>
          </p:cNvSpPr>
          <p:nvPr>
            <p:ph type="body" sz="quarter" idx="92"/>
          </p:nvPr>
        </p:nvSpPr>
        <p:spPr>
          <a:xfrm>
            <a:off x="2622334" y="3095598"/>
            <a:ext cx="2567949" cy="168152"/>
          </a:xfrm>
        </p:spPr>
        <p:txBody>
          <a:bodyPr/>
          <a:lstStyle/>
          <a:p>
            <a:r>
              <a:rPr lang="en-US" dirty="0"/>
              <a:t>Omdia</a:t>
            </a:r>
          </a:p>
        </p:txBody>
      </p:sp>
      <p:sp>
        <p:nvSpPr>
          <p:cNvPr id="12" name="Text Placeholder 11">
            <a:extLst>
              <a:ext uri="{FF2B5EF4-FFF2-40B4-BE49-F238E27FC236}">
                <a16:creationId xmlns:a16="http://schemas.microsoft.com/office/drawing/2014/main" id="{2827C2E7-9F67-9097-5C14-5A232417C7F6}"/>
              </a:ext>
            </a:extLst>
          </p:cNvPr>
          <p:cNvSpPr>
            <a:spLocks noGrp="1"/>
          </p:cNvSpPr>
          <p:nvPr>
            <p:ph type="body" idx="1"/>
          </p:nvPr>
        </p:nvSpPr>
        <p:spPr>
          <a:xfrm>
            <a:off x="2479668" y="3349943"/>
            <a:ext cx="4540094" cy="273978"/>
          </a:xfrm>
        </p:spPr>
        <p:txBody>
          <a:bodyPr>
            <a:normAutofit fontScale="92500" lnSpcReduction="20000"/>
          </a:bodyPr>
          <a:lstStyle/>
          <a:p>
            <a:pPr lvl="0"/>
            <a:r>
              <a:rPr lang="en-US" dirty="0"/>
              <a:t>ronan.derenesse@omdia.com</a:t>
            </a:r>
          </a:p>
          <a:p>
            <a:endParaRPr lang="en-US" dirty="0"/>
          </a:p>
        </p:txBody>
      </p:sp>
      <p:pic>
        <p:nvPicPr>
          <p:cNvPr id="5" name="Picture 2">
            <a:extLst>
              <a:ext uri="{FF2B5EF4-FFF2-40B4-BE49-F238E27FC236}">
                <a16:creationId xmlns:a16="http://schemas.microsoft.com/office/drawing/2014/main" id="{E749E7F6-7D1E-3F3A-5F14-341F8477945F}"/>
              </a:ext>
            </a:extLst>
          </p:cNvPr>
          <p:cNvPicPr>
            <a:picLocks noGrp="1" noChangeAspect="1" noChangeArrowheads="1"/>
          </p:cNvPicPr>
          <p:nvPr>
            <p:ph type="pic" sz="quarter" idx="93"/>
          </p:nvPr>
        </p:nvPicPr>
        <p:blipFill>
          <a:blip r:embed="rId3">
            <a:extLst>
              <a:ext uri="{28A0092B-C50C-407E-A947-70E740481C1C}">
                <a14:useLocalDpi xmlns:a14="http://schemas.microsoft.com/office/drawing/2010/main" val="0"/>
              </a:ext>
            </a:extLst>
          </a:blip>
          <a:srcRect t="783" b="783"/>
          <a:stretch>
            <a:fillRect/>
          </a:stretch>
        </p:blipFill>
        <p:spPr bwMode="auto">
          <a:xfrm>
            <a:off x="612775" y="2098516"/>
            <a:ext cx="1722438"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421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45D324-4786-4A6A-82C8-E111EE52649B}"/>
              </a:ext>
            </a:extLst>
          </p:cNvPr>
          <p:cNvSpPr>
            <a:spLocks noGrp="1"/>
          </p:cNvSpPr>
          <p:nvPr>
            <p:ph type="body" idx="1"/>
          </p:nvPr>
        </p:nvSpPr>
        <p:spPr>
          <a:xfrm>
            <a:off x="727711" y="3600450"/>
            <a:ext cx="4461806" cy="677260"/>
          </a:xfrm>
          <a:prstGeom prst="rect">
            <a:avLst/>
          </a:prstGeom>
        </p:spPr>
        <p:txBody>
          <a:bodyPr>
            <a:normAutofit/>
          </a:bodyPr>
          <a:lstStyle/>
          <a:p>
            <a:r>
              <a:rPr lang="en-US" b="1" dirty="0"/>
              <a:t>Evan Kirchheimer</a:t>
            </a:r>
          </a:p>
          <a:p>
            <a:r>
              <a:rPr lang="en-US" i="1" dirty="0"/>
              <a:t>Research Vice President, Service Provider</a:t>
            </a:r>
          </a:p>
        </p:txBody>
      </p:sp>
      <p:sp>
        <p:nvSpPr>
          <p:cNvPr id="7" name="Title 6">
            <a:extLst>
              <a:ext uri="{FF2B5EF4-FFF2-40B4-BE49-F238E27FC236}">
                <a16:creationId xmlns:a16="http://schemas.microsoft.com/office/drawing/2014/main" id="{DCAC3F87-04E4-4AC3-BFE6-7930A35061A2}"/>
              </a:ext>
            </a:extLst>
          </p:cNvPr>
          <p:cNvSpPr>
            <a:spLocks noGrp="1"/>
          </p:cNvSpPr>
          <p:nvPr>
            <p:ph type="ctrTitle"/>
          </p:nvPr>
        </p:nvSpPr>
        <p:spPr>
          <a:prstGeom prst="rect">
            <a:avLst/>
          </a:prstGeom>
        </p:spPr>
        <p:txBody>
          <a:bodyPr/>
          <a:lstStyle/>
          <a:p>
            <a:r>
              <a:rPr lang="en-US" dirty="0"/>
              <a:t>Shifting Business Models: Do new ways of working with hyperscalers offer hope for telcos?</a:t>
            </a:r>
            <a:endParaRPr lang="en-GB" dirty="0"/>
          </a:p>
        </p:txBody>
      </p:sp>
    </p:spTree>
    <p:extLst>
      <p:ext uri="{BB962C8B-B14F-4D97-AF65-F5344CB8AC3E}">
        <p14:creationId xmlns:p14="http://schemas.microsoft.com/office/powerpoint/2010/main" val="166060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792C-E49B-4C88-9F0C-C35996857811}"/>
              </a:ext>
            </a:extLst>
          </p:cNvPr>
          <p:cNvSpPr>
            <a:spLocks noGrp="1"/>
          </p:cNvSpPr>
          <p:nvPr>
            <p:ph type="title"/>
          </p:nvPr>
        </p:nvSpPr>
        <p:spPr>
          <a:xfrm>
            <a:off x="457200" y="2584145"/>
            <a:ext cx="11277600" cy="543880"/>
          </a:xfrm>
        </p:spPr>
        <p:txBody>
          <a:bodyPr/>
          <a:lstStyle/>
          <a:p>
            <a:r>
              <a:rPr lang="en-US" dirty="0"/>
              <a:t>Traffic is growing, but are revenues?</a:t>
            </a:r>
          </a:p>
        </p:txBody>
      </p:sp>
    </p:spTree>
    <p:extLst>
      <p:ext uri="{BB962C8B-B14F-4D97-AF65-F5344CB8AC3E}">
        <p14:creationId xmlns:p14="http://schemas.microsoft.com/office/powerpoint/2010/main" val="3680189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45D324-4786-4A6A-82C8-E111EE52649B}"/>
              </a:ext>
            </a:extLst>
          </p:cNvPr>
          <p:cNvSpPr>
            <a:spLocks noGrp="1"/>
          </p:cNvSpPr>
          <p:nvPr>
            <p:ph type="body" idx="1"/>
          </p:nvPr>
        </p:nvSpPr>
        <p:spPr>
          <a:xfrm>
            <a:off x="727711" y="3600450"/>
            <a:ext cx="4461806" cy="677260"/>
          </a:xfrm>
          <a:prstGeom prst="rect">
            <a:avLst/>
          </a:prstGeom>
        </p:spPr>
        <p:txBody>
          <a:bodyPr>
            <a:normAutofit/>
          </a:bodyPr>
          <a:lstStyle/>
          <a:p>
            <a:r>
              <a:rPr lang="en-US" b="1" dirty="0"/>
              <a:t>Dr. Ronan de </a:t>
            </a:r>
            <a:r>
              <a:rPr lang="en-US" b="1" dirty="0" err="1"/>
              <a:t>Renesse</a:t>
            </a:r>
            <a:endParaRPr lang="en-US" b="1" dirty="0"/>
          </a:p>
          <a:p>
            <a:r>
              <a:rPr lang="en-US" i="1" dirty="0"/>
              <a:t>Senior Research Director, Service Provider</a:t>
            </a:r>
          </a:p>
        </p:txBody>
      </p:sp>
      <p:sp>
        <p:nvSpPr>
          <p:cNvPr id="7" name="Title 6">
            <a:extLst>
              <a:ext uri="{FF2B5EF4-FFF2-40B4-BE49-F238E27FC236}">
                <a16:creationId xmlns:a16="http://schemas.microsoft.com/office/drawing/2014/main" id="{DCAC3F87-04E4-4AC3-BFE6-7930A35061A2}"/>
              </a:ext>
            </a:extLst>
          </p:cNvPr>
          <p:cNvSpPr>
            <a:spLocks noGrp="1"/>
          </p:cNvSpPr>
          <p:nvPr>
            <p:ph type="ctrTitle"/>
          </p:nvPr>
        </p:nvSpPr>
        <p:spPr>
          <a:prstGeom prst="rect">
            <a:avLst/>
          </a:prstGeom>
        </p:spPr>
        <p:txBody>
          <a:bodyPr/>
          <a:lstStyle/>
          <a:p>
            <a:r>
              <a:rPr lang="en-GB" dirty="0"/>
              <a:t>5G and Beyond: Resetting expectations in the face of disappointing growth</a:t>
            </a:r>
          </a:p>
        </p:txBody>
      </p:sp>
    </p:spTree>
    <p:extLst>
      <p:ext uri="{BB962C8B-B14F-4D97-AF65-F5344CB8AC3E}">
        <p14:creationId xmlns:p14="http://schemas.microsoft.com/office/powerpoint/2010/main" val="524595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CB2A6ABE-C0A4-40EA-8E64-FFDFE5B42191}"/>
              </a:ext>
            </a:extLst>
          </p:cNvPr>
          <p:cNvSpPr/>
          <p:nvPr/>
        </p:nvSpPr>
        <p:spPr>
          <a:xfrm>
            <a:off x="797421" y="1308801"/>
            <a:ext cx="5019367" cy="33221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FB711123-0637-4342-A8B8-93455AEF0B1B}"/>
              </a:ext>
            </a:extLst>
          </p:cNvPr>
          <p:cNvSpPr>
            <a:spLocks noGrp="1"/>
          </p:cNvSpPr>
          <p:nvPr>
            <p:ph type="title"/>
          </p:nvPr>
        </p:nvSpPr>
        <p:spPr/>
        <p:txBody>
          <a:bodyPr/>
          <a:lstStyle/>
          <a:p>
            <a:r>
              <a:rPr lang="en-US" dirty="0"/>
              <a:t>We know this story: a massive rise in traffic, powered by video</a:t>
            </a:r>
          </a:p>
        </p:txBody>
      </p:sp>
      <p:sp>
        <p:nvSpPr>
          <p:cNvPr id="14" name="Oval 13">
            <a:extLst>
              <a:ext uri="{FF2B5EF4-FFF2-40B4-BE49-F238E27FC236}">
                <a16:creationId xmlns:a16="http://schemas.microsoft.com/office/drawing/2014/main" id="{4DED5869-E910-4D36-B39D-CB1B5B27F57D}"/>
              </a:ext>
            </a:extLst>
          </p:cNvPr>
          <p:cNvSpPr/>
          <p:nvPr/>
        </p:nvSpPr>
        <p:spPr>
          <a:xfrm>
            <a:off x="959955" y="4907587"/>
            <a:ext cx="456215" cy="456215"/>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22225">
                  <a:solidFill>
                    <a:schemeClr val="accent2"/>
                  </a:solidFill>
                  <a:prstDash val="solid"/>
                </a:ln>
                <a:solidFill>
                  <a:schemeClr val="bg1"/>
                </a:solidFill>
              </a:rPr>
              <a:t>1</a:t>
            </a:r>
          </a:p>
        </p:txBody>
      </p:sp>
      <p:sp>
        <p:nvSpPr>
          <p:cNvPr id="16" name="Oval 15">
            <a:extLst>
              <a:ext uri="{FF2B5EF4-FFF2-40B4-BE49-F238E27FC236}">
                <a16:creationId xmlns:a16="http://schemas.microsoft.com/office/drawing/2014/main" id="{19255E98-3306-404A-B35C-B6098573C14E}"/>
              </a:ext>
            </a:extLst>
          </p:cNvPr>
          <p:cNvSpPr/>
          <p:nvPr/>
        </p:nvSpPr>
        <p:spPr>
          <a:xfrm>
            <a:off x="4435658" y="4907587"/>
            <a:ext cx="456215" cy="456215"/>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22225">
                  <a:solidFill>
                    <a:schemeClr val="accent2"/>
                  </a:solidFill>
                  <a:prstDash val="solid"/>
                </a:ln>
                <a:solidFill>
                  <a:schemeClr val="bg1"/>
                </a:solidFill>
              </a:rPr>
              <a:t>2</a:t>
            </a:r>
          </a:p>
        </p:txBody>
      </p:sp>
      <p:sp>
        <p:nvSpPr>
          <p:cNvPr id="17" name="TextBox 16">
            <a:extLst>
              <a:ext uri="{FF2B5EF4-FFF2-40B4-BE49-F238E27FC236}">
                <a16:creationId xmlns:a16="http://schemas.microsoft.com/office/drawing/2014/main" id="{3D21C9F7-3B25-47B9-8811-498FEBF30D94}"/>
              </a:ext>
            </a:extLst>
          </p:cNvPr>
          <p:cNvSpPr txBox="1"/>
          <p:nvPr/>
        </p:nvSpPr>
        <p:spPr>
          <a:xfrm>
            <a:off x="5156036" y="4852302"/>
            <a:ext cx="2089027" cy="1169551"/>
          </a:xfrm>
          <a:prstGeom prst="rect">
            <a:avLst/>
          </a:prstGeom>
          <a:noFill/>
        </p:spPr>
        <p:txBody>
          <a:bodyPr wrap="square" rtlCol="0">
            <a:spAutoFit/>
          </a:bodyPr>
          <a:lstStyle/>
          <a:p>
            <a:r>
              <a:rPr lang="en-US" sz="1400" dirty="0"/>
              <a:t>The average subscription will consume over 22GB/month of data by 2027, up from 8GB in 2022. </a:t>
            </a:r>
          </a:p>
        </p:txBody>
      </p:sp>
      <p:graphicFrame>
        <p:nvGraphicFramePr>
          <p:cNvPr id="20" name="Content Placeholder 5">
            <a:extLst>
              <a:ext uri="{FF2B5EF4-FFF2-40B4-BE49-F238E27FC236}">
                <a16:creationId xmlns:a16="http://schemas.microsoft.com/office/drawing/2014/main" id="{88A88519-E548-46EF-B8AE-EE98C5FBDE1F}"/>
              </a:ext>
            </a:extLst>
          </p:cNvPr>
          <p:cNvGraphicFramePr>
            <a:graphicFrameLocks/>
          </p:cNvGraphicFramePr>
          <p:nvPr>
            <p:extLst>
              <p:ext uri="{D42A27DB-BD31-4B8C-83A1-F6EECF244321}">
                <p14:modId xmlns:p14="http://schemas.microsoft.com/office/powerpoint/2010/main" val="2468274380"/>
              </p:ext>
            </p:extLst>
          </p:nvPr>
        </p:nvGraphicFramePr>
        <p:xfrm>
          <a:off x="462073" y="1636260"/>
          <a:ext cx="5400000" cy="2640000"/>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DDAC9C2B-6F16-4C7C-A62F-3AB64BAE3E7A}"/>
              </a:ext>
            </a:extLst>
          </p:cNvPr>
          <p:cNvSpPr txBox="1"/>
          <p:nvPr/>
        </p:nvSpPr>
        <p:spPr>
          <a:xfrm>
            <a:off x="1662403" y="1539864"/>
            <a:ext cx="3329692" cy="282171"/>
          </a:xfrm>
          <a:prstGeom prst="rect">
            <a:avLst/>
          </a:prstGeom>
          <a:noFill/>
        </p:spPr>
        <p:txBody>
          <a:bodyPr wrap="square">
            <a:spAutoFit/>
          </a:bodyPr>
          <a:lstStyle/>
          <a:p>
            <a:r>
              <a:rPr lang="en-US" sz="1200" b="1" dirty="0"/>
              <a:t>Global data traffic, petabytes/year, 2002 - 2027</a:t>
            </a:r>
          </a:p>
        </p:txBody>
      </p:sp>
      <p:grpSp>
        <p:nvGrpSpPr>
          <p:cNvPr id="27" name="Group 26">
            <a:extLst>
              <a:ext uri="{FF2B5EF4-FFF2-40B4-BE49-F238E27FC236}">
                <a16:creationId xmlns:a16="http://schemas.microsoft.com/office/drawing/2014/main" id="{27B147A9-5D63-41AD-A824-927079016BCB}"/>
              </a:ext>
            </a:extLst>
          </p:cNvPr>
          <p:cNvGrpSpPr/>
          <p:nvPr/>
        </p:nvGrpSpPr>
        <p:grpSpPr>
          <a:xfrm>
            <a:off x="6311999" y="1308801"/>
            <a:ext cx="5019367" cy="3322192"/>
            <a:chOff x="372246" y="1146569"/>
            <a:chExt cx="5019367" cy="3322192"/>
          </a:xfrm>
        </p:grpSpPr>
        <p:sp>
          <p:nvSpPr>
            <p:cNvPr id="28" name="Rectangle: Rounded Corners 27">
              <a:extLst>
                <a:ext uri="{FF2B5EF4-FFF2-40B4-BE49-F238E27FC236}">
                  <a16:creationId xmlns:a16="http://schemas.microsoft.com/office/drawing/2014/main" id="{7F0671C1-1521-4C81-8DA5-E415161F0A3A}"/>
                </a:ext>
              </a:extLst>
            </p:cNvPr>
            <p:cNvSpPr/>
            <p:nvPr/>
          </p:nvSpPr>
          <p:spPr>
            <a:xfrm>
              <a:off x="372246" y="1146569"/>
              <a:ext cx="5019367" cy="33221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dirty="0"/>
            </a:p>
          </p:txBody>
        </p:sp>
        <p:grpSp>
          <p:nvGrpSpPr>
            <p:cNvPr id="29" name="Group 28">
              <a:extLst>
                <a:ext uri="{FF2B5EF4-FFF2-40B4-BE49-F238E27FC236}">
                  <a16:creationId xmlns:a16="http://schemas.microsoft.com/office/drawing/2014/main" id="{CC9585D2-E900-45F1-B257-4BD2F3A1AD4B}"/>
                </a:ext>
              </a:extLst>
            </p:cNvPr>
            <p:cNvGrpSpPr/>
            <p:nvPr/>
          </p:nvGrpSpPr>
          <p:grpSpPr>
            <a:xfrm>
              <a:off x="684815" y="1189366"/>
              <a:ext cx="4301613" cy="3174708"/>
              <a:chOff x="457200" y="1089269"/>
              <a:chExt cx="4301613" cy="3536120"/>
            </a:xfrm>
          </p:grpSpPr>
          <p:pic>
            <p:nvPicPr>
              <p:cNvPr id="30" name="Picture 29">
                <a:extLst>
                  <a:ext uri="{FF2B5EF4-FFF2-40B4-BE49-F238E27FC236}">
                    <a16:creationId xmlns:a16="http://schemas.microsoft.com/office/drawing/2014/main" id="{8AC1816C-0AE8-44FC-9072-E27AFFD006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 y="1089269"/>
                <a:ext cx="4301613" cy="3536120"/>
              </a:xfrm>
              <a:prstGeom prst="rect">
                <a:avLst/>
              </a:prstGeom>
            </p:spPr>
          </p:pic>
          <p:sp>
            <p:nvSpPr>
              <p:cNvPr id="31" name="TextBox 30">
                <a:extLst>
                  <a:ext uri="{FF2B5EF4-FFF2-40B4-BE49-F238E27FC236}">
                    <a16:creationId xmlns:a16="http://schemas.microsoft.com/office/drawing/2014/main" id="{54CAA5A2-6E3D-444A-9AC7-DA5A3B6756DD}"/>
                  </a:ext>
                </a:extLst>
              </p:cNvPr>
              <p:cNvSpPr txBox="1"/>
              <p:nvPr/>
            </p:nvSpPr>
            <p:spPr>
              <a:xfrm>
                <a:off x="1313447" y="1298969"/>
                <a:ext cx="3329692" cy="314294"/>
              </a:xfrm>
              <a:prstGeom prst="rect">
                <a:avLst/>
              </a:prstGeom>
              <a:noFill/>
            </p:spPr>
            <p:txBody>
              <a:bodyPr wrap="square">
                <a:spAutoFit/>
              </a:bodyPr>
              <a:lstStyle/>
              <a:p>
                <a:r>
                  <a:rPr lang="en-US" sz="1200" b="1" dirty="0"/>
                  <a:t>Regional cellular data traffic, 2022 - 2027</a:t>
                </a:r>
              </a:p>
            </p:txBody>
          </p:sp>
        </p:grpSp>
      </p:grpSp>
      <p:sp>
        <p:nvSpPr>
          <p:cNvPr id="33" name="TextBox 32">
            <a:extLst>
              <a:ext uri="{FF2B5EF4-FFF2-40B4-BE49-F238E27FC236}">
                <a16:creationId xmlns:a16="http://schemas.microsoft.com/office/drawing/2014/main" id="{E931C43A-D755-42AA-AB36-2B4E3B154ECB}"/>
              </a:ext>
            </a:extLst>
          </p:cNvPr>
          <p:cNvSpPr txBox="1"/>
          <p:nvPr/>
        </p:nvSpPr>
        <p:spPr>
          <a:xfrm>
            <a:off x="1680333" y="4879793"/>
            <a:ext cx="2089027" cy="738664"/>
          </a:xfrm>
          <a:prstGeom prst="rect">
            <a:avLst/>
          </a:prstGeom>
          <a:noFill/>
        </p:spPr>
        <p:txBody>
          <a:bodyPr wrap="square" rtlCol="0">
            <a:spAutoFit/>
          </a:bodyPr>
          <a:lstStyle/>
          <a:p>
            <a:r>
              <a:rPr lang="en-US" sz="1400" dirty="0"/>
              <a:t>Cellular and fixed traffic will reach 5.8 million petabytes by 2024</a:t>
            </a:r>
          </a:p>
        </p:txBody>
      </p:sp>
      <p:sp>
        <p:nvSpPr>
          <p:cNvPr id="35" name="TextBox 34">
            <a:extLst>
              <a:ext uri="{FF2B5EF4-FFF2-40B4-BE49-F238E27FC236}">
                <a16:creationId xmlns:a16="http://schemas.microsoft.com/office/drawing/2014/main" id="{CCEF25A2-CA5C-499E-9AB3-1480CE431024}"/>
              </a:ext>
            </a:extLst>
          </p:cNvPr>
          <p:cNvSpPr txBox="1"/>
          <p:nvPr/>
        </p:nvSpPr>
        <p:spPr>
          <a:xfrm>
            <a:off x="8631739" y="4840582"/>
            <a:ext cx="2089027" cy="738664"/>
          </a:xfrm>
          <a:prstGeom prst="rect">
            <a:avLst/>
          </a:prstGeom>
          <a:noFill/>
        </p:spPr>
        <p:txBody>
          <a:bodyPr wrap="square" rtlCol="0">
            <a:spAutoFit/>
          </a:bodyPr>
          <a:lstStyle/>
          <a:p>
            <a:r>
              <a:rPr lang="en-US" sz="1400" dirty="0"/>
              <a:t>Video will account for 80% share of traffic volume in 2024</a:t>
            </a:r>
          </a:p>
        </p:txBody>
      </p:sp>
      <p:sp>
        <p:nvSpPr>
          <p:cNvPr id="36" name="Oval 35">
            <a:extLst>
              <a:ext uri="{FF2B5EF4-FFF2-40B4-BE49-F238E27FC236}">
                <a16:creationId xmlns:a16="http://schemas.microsoft.com/office/drawing/2014/main" id="{F9D51554-D334-4103-BAB8-F32B57507805}"/>
              </a:ext>
            </a:extLst>
          </p:cNvPr>
          <p:cNvSpPr/>
          <p:nvPr/>
        </p:nvSpPr>
        <p:spPr>
          <a:xfrm>
            <a:off x="7911361" y="4895867"/>
            <a:ext cx="456215" cy="456215"/>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n w="22225">
                  <a:solidFill>
                    <a:schemeClr val="accent2"/>
                  </a:solidFill>
                  <a:prstDash val="solid"/>
                </a:ln>
                <a:solidFill>
                  <a:schemeClr val="bg1"/>
                </a:solidFill>
                <a:latin typeface="Abadi" panose="020B0604020104020204" pitchFamily="34" charset="0"/>
              </a:rPr>
              <a:t>3</a:t>
            </a:r>
          </a:p>
        </p:txBody>
      </p:sp>
    </p:spTree>
    <p:extLst>
      <p:ext uri="{BB962C8B-B14F-4D97-AF65-F5344CB8AC3E}">
        <p14:creationId xmlns:p14="http://schemas.microsoft.com/office/powerpoint/2010/main" val="4223889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0285-E60E-4787-87DA-470AA8457DD9}"/>
              </a:ext>
            </a:extLst>
          </p:cNvPr>
          <p:cNvSpPr>
            <a:spLocks noGrp="1"/>
          </p:cNvSpPr>
          <p:nvPr>
            <p:ph type="title"/>
          </p:nvPr>
        </p:nvSpPr>
        <p:spPr>
          <a:xfrm>
            <a:off x="259975" y="339417"/>
            <a:ext cx="11188005" cy="543878"/>
          </a:xfrm>
        </p:spPr>
        <p:txBody>
          <a:bodyPr>
            <a:normAutofit/>
          </a:bodyPr>
          <a:lstStyle/>
          <a:p>
            <a:r>
              <a:rPr lang="en-US" dirty="0"/>
              <a:t>Sustained demand will continue to power connectivity growth </a:t>
            </a:r>
          </a:p>
        </p:txBody>
      </p:sp>
      <p:sp>
        <p:nvSpPr>
          <p:cNvPr id="6" name="Text Placeholder 1">
            <a:extLst>
              <a:ext uri="{FF2B5EF4-FFF2-40B4-BE49-F238E27FC236}">
                <a16:creationId xmlns:a16="http://schemas.microsoft.com/office/drawing/2014/main" id="{47563FE7-A659-E23F-E127-59EFC2B959D2}"/>
              </a:ext>
            </a:extLst>
          </p:cNvPr>
          <p:cNvSpPr txBox="1">
            <a:spLocks/>
          </p:cNvSpPr>
          <p:nvPr/>
        </p:nvSpPr>
        <p:spPr>
          <a:xfrm>
            <a:off x="3673324" y="1106772"/>
            <a:ext cx="3343459" cy="158323"/>
          </a:xfrm>
          <a:prstGeom prst="rect">
            <a:avLst/>
          </a:prstGeom>
          <a:solidFill>
            <a:schemeClr val="bg1">
              <a:lumMod val="85000"/>
            </a:schemeClr>
          </a:solidFill>
        </p:spPr>
        <p:txBody>
          <a:bodyPr anchor="ctr"/>
          <a:lstStyle>
            <a:defPPr marR="0" lvl="0" algn="l" rtl="0">
              <a:lnSpc>
                <a:spcPct val="100000"/>
              </a:lnSpc>
              <a:spcBef>
                <a:spcPts val="0"/>
              </a:spcBef>
              <a:spcAft>
                <a:spcPts val="0"/>
              </a:spcAft>
            </a:defPPr>
            <a:lvl1pPr indent="0" algn="ctr" defTabSz="553007">
              <a:lnSpc>
                <a:spcPct val="90000"/>
              </a:lnSpc>
              <a:spcBef>
                <a:spcPts val="605"/>
              </a:spcBef>
              <a:buNone/>
              <a:defRPr sz="1800" b="1"/>
            </a:lvl1pPr>
            <a:lvl2pPr marL="414756" indent="-138252" defTabSz="553007">
              <a:lnSpc>
                <a:spcPct val="90000"/>
              </a:lnSpc>
              <a:spcBef>
                <a:spcPts val="302"/>
              </a:spcBef>
              <a:buChar char="•"/>
              <a:defRPr sz="1451"/>
            </a:lvl2pPr>
            <a:lvl3pPr marL="691259" indent="-138252" defTabSz="553007">
              <a:lnSpc>
                <a:spcPct val="90000"/>
              </a:lnSpc>
              <a:spcBef>
                <a:spcPts val="302"/>
              </a:spcBef>
              <a:buChar char="•"/>
              <a:defRPr sz="1210"/>
            </a:lvl3pPr>
            <a:lvl4pPr marL="967763" indent="-138252" defTabSz="553007">
              <a:lnSpc>
                <a:spcPct val="90000"/>
              </a:lnSpc>
              <a:spcBef>
                <a:spcPts val="302"/>
              </a:spcBef>
              <a:buChar char="•"/>
              <a:defRPr sz="1088"/>
            </a:lvl4pPr>
            <a:lvl5pPr marL="1244266" indent="-138252" defTabSz="553007">
              <a:lnSpc>
                <a:spcPct val="90000"/>
              </a:lnSpc>
              <a:spcBef>
                <a:spcPts val="302"/>
              </a:spcBef>
              <a:buChar char="•"/>
              <a:defRPr sz="1088"/>
            </a:lvl5pPr>
            <a:lvl6pPr marL="1520770" indent="-138252" defTabSz="553007">
              <a:lnSpc>
                <a:spcPct val="90000"/>
              </a:lnSpc>
              <a:spcBef>
                <a:spcPts val="302"/>
              </a:spcBef>
              <a:buChar char="•"/>
              <a:defRPr sz="1088"/>
            </a:lvl6pPr>
            <a:lvl7pPr marL="1797273" indent="-138252" defTabSz="553007">
              <a:lnSpc>
                <a:spcPct val="90000"/>
              </a:lnSpc>
              <a:spcBef>
                <a:spcPts val="302"/>
              </a:spcBef>
              <a:buChar char="•"/>
              <a:defRPr sz="1088"/>
            </a:lvl7pPr>
            <a:lvl8pPr marL="2073777" indent="-138252" defTabSz="553007">
              <a:lnSpc>
                <a:spcPct val="90000"/>
              </a:lnSpc>
              <a:spcBef>
                <a:spcPts val="302"/>
              </a:spcBef>
              <a:buChar char="•"/>
              <a:defRPr sz="1088"/>
            </a:lvl8pPr>
            <a:lvl9pPr marL="2350281" indent="-138252" defTabSz="553007">
              <a:lnSpc>
                <a:spcPct val="90000"/>
              </a:lnSpc>
              <a:spcBef>
                <a:spcPts val="302"/>
              </a:spcBef>
              <a:buChar char="•"/>
              <a:defRPr sz="1088"/>
            </a:lvl9pPr>
          </a:lstStyle>
          <a:p>
            <a:endParaRPr lang="en-GB" sz="1200" dirty="0"/>
          </a:p>
          <a:p>
            <a:r>
              <a:rPr lang="en-GB" sz="1200" dirty="0"/>
              <a:t>1. Global cellular connection 2019-27</a:t>
            </a:r>
          </a:p>
          <a:p>
            <a:endParaRPr lang="en-GB" sz="1200" dirty="0"/>
          </a:p>
        </p:txBody>
      </p:sp>
      <p:sp>
        <p:nvSpPr>
          <p:cNvPr id="7" name="Text Placeholder 8">
            <a:extLst>
              <a:ext uri="{FF2B5EF4-FFF2-40B4-BE49-F238E27FC236}">
                <a16:creationId xmlns:a16="http://schemas.microsoft.com/office/drawing/2014/main" id="{C6355AF5-09DD-C9C9-6CD4-C4D8CEA90E18}"/>
              </a:ext>
            </a:extLst>
          </p:cNvPr>
          <p:cNvSpPr txBox="1">
            <a:spLocks/>
          </p:cNvSpPr>
          <p:nvPr/>
        </p:nvSpPr>
        <p:spPr>
          <a:xfrm>
            <a:off x="3664444" y="3429001"/>
            <a:ext cx="7908092" cy="137192"/>
          </a:xfrm>
          <a:prstGeom prst="rect">
            <a:avLst/>
          </a:prstGeom>
          <a:solidFill>
            <a:schemeClr val="bg1">
              <a:lumMod val="85000"/>
            </a:schemeClr>
          </a:solidFill>
        </p:spPr>
        <p:txBody>
          <a:bodyPr anchor="ctr"/>
          <a:lstStyle>
            <a:lvl1pPr indent="0" algn="ctr" defTabSz="553007">
              <a:lnSpc>
                <a:spcPct val="90000"/>
              </a:lnSpc>
              <a:spcBef>
                <a:spcPts val="605"/>
              </a:spcBef>
              <a:buFont typeface="Arial"/>
              <a:buNone/>
              <a:defRPr sz="1600" b="1"/>
            </a:lvl1pPr>
            <a:lvl2pPr marL="414756" indent="-138252" defTabSz="553007">
              <a:lnSpc>
                <a:spcPct val="90000"/>
              </a:lnSpc>
              <a:spcBef>
                <a:spcPts val="302"/>
              </a:spcBef>
              <a:buFont typeface="Arial"/>
              <a:buChar char="•"/>
              <a:defRPr sz="1451"/>
            </a:lvl2pPr>
            <a:lvl3pPr marL="691259" indent="-138252" defTabSz="553007">
              <a:lnSpc>
                <a:spcPct val="90000"/>
              </a:lnSpc>
              <a:spcBef>
                <a:spcPts val="302"/>
              </a:spcBef>
              <a:buFont typeface="Arial"/>
              <a:buChar char="•"/>
              <a:defRPr sz="1210"/>
            </a:lvl3pPr>
            <a:lvl4pPr marL="967763" indent="-138252" defTabSz="553007">
              <a:lnSpc>
                <a:spcPct val="90000"/>
              </a:lnSpc>
              <a:spcBef>
                <a:spcPts val="302"/>
              </a:spcBef>
              <a:buFont typeface="Arial"/>
              <a:buChar char="•"/>
              <a:defRPr sz="1088"/>
            </a:lvl4pPr>
            <a:lvl5pPr marL="1244266" indent="-138252" defTabSz="553007">
              <a:lnSpc>
                <a:spcPct val="90000"/>
              </a:lnSpc>
              <a:spcBef>
                <a:spcPts val="302"/>
              </a:spcBef>
              <a:buFont typeface="Arial"/>
              <a:buChar char="•"/>
              <a:defRPr sz="1088"/>
            </a:lvl5pPr>
            <a:lvl6pPr marL="1520770" indent="-138252" defTabSz="553007">
              <a:lnSpc>
                <a:spcPct val="90000"/>
              </a:lnSpc>
              <a:spcBef>
                <a:spcPts val="302"/>
              </a:spcBef>
              <a:buFont typeface="Arial"/>
              <a:buChar char="•"/>
              <a:defRPr sz="1088"/>
            </a:lvl6pPr>
            <a:lvl7pPr marL="1797273" indent="-138252" defTabSz="553007">
              <a:lnSpc>
                <a:spcPct val="90000"/>
              </a:lnSpc>
              <a:spcBef>
                <a:spcPts val="302"/>
              </a:spcBef>
              <a:buFont typeface="Arial"/>
              <a:buChar char="•"/>
              <a:defRPr sz="1088"/>
            </a:lvl7pPr>
            <a:lvl8pPr marL="2073777" indent="-138252" defTabSz="553007">
              <a:lnSpc>
                <a:spcPct val="90000"/>
              </a:lnSpc>
              <a:spcBef>
                <a:spcPts val="302"/>
              </a:spcBef>
              <a:buFont typeface="Arial"/>
              <a:buChar char="•"/>
              <a:defRPr sz="1088"/>
            </a:lvl8pPr>
            <a:lvl9pPr marL="2350281" indent="-138252" defTabSz="553007">
              <a:lnSpc>
                <a:spcPct val="90000"/>
              </a:lnSpc>
              <a:spcBef>
                <a:spcPts val="302"/>
              </a:spcBef>
              <a:buFont typeface="Arial"/>
              <a:buChar char="•"/>
              <a:defRPr sz="1088"/>
            </a:lvl9pPr>
          </a:lstStyle>
          <a:p>
            <a:r>
              <a:rPr lang="en-GB" sz="1200" dirty="0"/>
              <a:t>3. Global installed base of connected consumer devices by type, 2019-27</a:t>
            </a:r>
          </a:p>
        </p:txBody>
      </p:sp>
      <p:grpSp>
        <p:nvGrpSpPr>
          <p:cNvPr id="8" name="Group 7">
            <a:extLst>
              <a:ext uri="{FF2B5EF4-FFF2-40B4-BE49-F238E27FC236}">
                <a16:creationId xmlns:a16="http://schemas.microsoft.com/office/drawing/2014/main" id="{29251A25-56C7-A17A-901C-9440A31B4412}"/>
              </a:ext>
            </a:extLst>
          </p:cNvPr>
          <p:cNvGrpSpPr/>
          <p:nvPr/>
        </p:nvGrpSpPr>
        <p:grpSpPr>
          <a:xfrm>
            <a:off x="426508" y="1635636"/>
            <a:ext cx="2529179" cy="886654"/>
            <a:chOff x="334962" y="1826678"/>
            <a:chExt cx="3793769" cy="1329981"/>
          </a:xfrm>
        </p:grpSpPr>
        <p:sp>
          <p:nvSpPr>
            <p:cNvPr id="9" name="TextBox 8">
              <a:extLst>
                <a:ext uri="{FF2B5EF4-FFF2-40B4-BE49-F238E27FC236}">
                  <a16:creationId xmlns:a16="http://schemas.microsoft.com/office/drawing/2014/main" id="{A7D9CDAE-3B9E-9566-CEAA-2486667A37F8}"/>
                </a:ext>
              </a:extLst>
            </p:cNvPr>
            <p:cNvSpPr txBox="1"/>
            <p:nvPr/>
          </p:nvSpPr>
          <p:spPr>
            <a:xfrm>
              <a:off x="334962" y="1826678"/>
              <a:ext cx="3793769" cy="396000"/>
            </a:xfrm>
            <a:prstGeom prst="rect">
              <a:avLst/>
            </a:prstGeom>
            <a:solidFill>
              <a:schemeClr val="accent2"/>
            </a:solidFill>
          </p:spPr>
          <p:txBody>
            <a:bodyPr wrap="square" rtlCol="0">
              <a:noAutofit/>
            </a:bodyPr>
            <a:lstStyle/>
            <a:p>
              <a:pPr algn="ctr"/>
              <a:r>
                <a:rPr lang="en-GB" sz="1333" dirty="0">
                  <a:solidFill>
                    <a:schemeClr val="bg1"/>
                  </a:solidFill>
                </a:rPr>
                <a:t>1. Mobile connections +21%</a:t>
              </a:r>
            </a:p>
          </p:txBody>
        </p:sp>
        <p:sp>
          <p:nvSpPr>
            <p:cNvPr id="10" name="TextBox 9">
              <a:extLst>
                <a:ext uri="{FF2B5EF4-FFF2-40B4-BE49-F238E27FC236}">
                  <a16:creationId xmlns:a16="http://schemas.microsoft.com/office/drawing/2014/main" id="{13593C05-967A-0A32-FA50-42413C043ED9}"/>
                </a:ext>
              </a:extLst>
            </p:cNvPr>
            <p:cNvSpPr txBox="1"/>
            <p:nvPr/>
          </p:nvSpPr>
          <p:spPr>
            <a:xfrm>
              <a:off x="334962" y="2211771"/>
              <a:ext cx="3780000" cy="944888"/>
            </a:xfrm>
            <a:prstGeom prst="rect">
              <a:avLst/>
            </a:prstGeom>
            <a:noFill/>
            <a:ln>
              <a:solidFill>
                <a:schemeClr val="tx1"/>
              </a:solidFill>
            </a:ln>
          </p:spPr>
          <p:txBody>
            <a:bodyPr wrap="square" rtlCol="0">
              <a:noAutofit/>
            </a:bodyPr>
            <a:lstStyle/>
            <a:p>
              <a:pPr algn="ctr"/>
              <a:r>
                <a:rPr lang="en-GB" sz="1333" dirty="0"/>
                <a:t>2.2 billion cellular connections added between 2021-26. </a:t>
              </a:r>
            </a:p>
          </p:txBody>
        </p:sp>
      </p:grpSp>
      <p:grpSp>
        <p:nvGrpSpPr>
          <p:cNvPr id="11" name="Group 10">
            <a:extLst>
              <a:ext uri="{FF2B5EF4-FFF2-40B4-BE49-F238E27FC236}">
                <a16:creationId xmlns:a16="http://schemas.microsoft.com/office/drawing/2014/main" id="{099CB57B-7050-9FC2-54AB-348F1BD473AD}"/>
              </a:ext>
            </a:extLst>
          </p:cNvPr>
          <p:cNvGrpSpPr/>
          <p:nvPr/>
        </p:nvGrpSpPr>
        <p:grpSpPr>
          <a:xfrm>
            <a:off x="426508" y="3155479"/>
            <a:ext cx="2530052" cy="886654"/>
            <a:chOff x="334962" y="1826678"/>
            <a:chExt cx="3795078" cy="1329981"/>
          </a:xfrm>
        </p:grpSpPr>
        <p:sp>
          <p:nvSpPr>
            <p:cNvPr id="12" name="TextBox 11">
              <a:extLst>
                <a:ext uri="{FF2B5EF4-FFF2-40B4-BE49-F238E27FC236}">
                  <a16:creationId xmlns:a16="http://schemas.microsoft.com/office/drawing/2014/main" id="{1FC09094-4B6C-D3B6-D994-0508F7C319F7}"/>
                </a:ext>
              </a:extLst>
            </p:cNvPr>
            <p:cNvSpPr txBox="1"/>
            <p:nvPr/>
          </p:nvSpPr>
          <p:spPr>
            <a:xfrm>
              <a:off x="334962" y="1826678"/>
              <a:ext cx="3795078" cy="396000"/>
            </a:xfrm>
            <a:prstGeom prst="rect">
              <a:avLst/>
            </a:prstGeom>
            <a:solidFill>
              <a:schemeClr val="accent2"/>
            </a:solidFill>
          </p:spPr>
          <p:txBody>
            <a:bodyPr wrap="square" rtlCol="0">
              <a:noAutofit/>
            </a:bodyPr>
            <a:lstStyle/>
            <a:p>
              <a:pPr algn="ctr" defTabSz="829775">
                <a:lnSpc>
                  <a:spcPct val="90000"/>
                </a:lnSpc>
                <a:spcBef>
                  <a:spcPct val="0"/>
                </a:spcBef>
                <a:spcAft>
                  <a:spcPct val="35000"/>
                </a:spcAft>
              </a:pPr>
              <a:r>
                <a:rPr lang="en-GB" sz="1333" dirty="0">
                  <a:solidFill>
                    <a:schemeClr val="bg1"/>
                  </a:solidFill>
                </a:rPr>
                <a:t>2. Fixed connections +18%</a:t>
              </a:r>
              <a:endParaRPr lang="en-GB" sz="1067" dirty="0">
                <a:solidFill>
                  <a:schemeClr val="bg1"/>
                </a:solidFill>
              </a:endParaRPr>
            </a:p>
          </p:txBody>
        </p:sp>
        <p:sp>
          <p:nvSpPr>
            <p:cNvPr id="13" name="TextBox 12">
              <a:extLst>
                <a:ext uri="{FF2B5EF4-FFF2-40B4-BE49-F238E27FC236}">
                  <a16:creationId xmlns:a16="http://schemas.microsoft.com/office/drawing/2014/main" id="{CBB12F35-F103-E973-142E-A61999B4C30E}"/>
                </a:ext>
              </a:extLst>
            </p:cNvPr>
            <p:cNvSpPr txBox="1"/>
            <p:nvPr/>
          </p:nvSpPr>
          <p:spPr>
            <a:xfrm>
              <a:off x="334962" y="2211771"/>
              <a:ext cx="3780000" cy="944888"/>
            </a:xfrm>
            <a:prstGeom prst="rect">
              <a:avLst/>
            </a:prstGeom>
            <a:noFill/>
            <a:ln>
              <a:solidFill>
                <a:schemeClr val="tx1"/>
              </a:solidFill>
            </a:ln>
          </p:spPr>
          <p:txBody>
            <a:bodyPr wrap="square" rtlCol="0">
              <a:noAutofit/>
            </a:bodyPr>
            <a:lstStyle/>
            <a:p>
              <a:pPr algn="ctr"/>
              <a:r>
                <a:rPr lang="en-GB" sz="1333" dirty="0"/>
                <a:t>243 million connections added between 2021-2</a:t>
              </a:r>
            </a:p>
          </p:txBody>
        </p:sp>
      </p:grpSp>
      <p:grpSp>
        <p:nvGrpSpPr>
          <p:cNvPr id="14" name="Group 13">
            <a:extLst>
              <a:ext uri="{FF2B5EF4-FFF2-40B4-BE49-F238E27FC236}">
                <a16:creationId xmlns:a16="http://schemas.microsoft.com/office/drawing/2014/main" id="{C7679E42-F13C-7AC3-C694-076415C0BA68}"/>
              </a:ext>
            </a:extLst>
          </p:cNvPr>
          <p:cNvGrpSpPr/>
          <p:nvPr/>
        </p:nvGrpSpPr>
        <p:grpSpPr>
          <a:xfrm>
            <a:off x="426033" y="4675321"/>
            <a:ext cx="2529654" cy="886654"/>
            <a:chOff x="334962" y="1826678"/>
            <a:chExt cx="3794481" cy="1329981"/>
          </a:xfrm>
        </p:grpSpPr>
        <p:sp>
          <p:nvSpPr>
            <p:cNvPr id="15" name="TextBox 14">
              <a:extLst>
                <a:ext uri="{FF2B5EF4-FFF2-40B4-BE49-F238E27FC236}">
                  <a16:creationId xmlns:a16="http://schemas.microsoft.com/office/drawing/2014/main" id="{7459AA98-C340-8FB5-24F8-541A5DB7A421}"/>
                </a:ext>
              </a:extLst>
            </p:cNvPr>
            <p:cNvSpPr txBox="1"/>
            <p:nvPr/>
          </p:nvSpPr>
          <p:spPr>
            <a:xfrm>
              <a:off x="334962" y="1826678"/>
              <a:ext cx="3794481" cy="396000"/>
            </a:xfrm>
            <a:prstGeom prst="rect">
              <a:avLst/>
            </a:prstGeom>
            <a:solidFill>
              <a:schemeClr val="accent2"/>
            </a:solidFill>
          </p:spPr>
          <p:txBody>
            <a:bodyPr wrap="square" rtlCol="0">
              <a:noAutofit/>
            </a:bodyPr>
            <a:lstStyle/>
            <a:p>
              <a:pPr algn="ctr" defTabSz="829775">
                <a:lnSpc>
                  <a:spcPct val="90000"/>
                </a:lnSpc>
                <a:spcBef>
                  <a:spcPct val="0"/>
                </a:spcBef>
                <a:spcAft>
                  <a:spcPct val="35000"/>
                </a:spcAft>
              </a:pPr>
              <a:r>
                <a:rPr lang="en-GB" sz="1333" dirty="0">
                  <a:solidFill>
                    <a:schemeClr val="bg1"/>
                  </a:solidFill>
                </a:rPr>
                <a:t>3. Things +115% </a:t>
              </a:r>
            </a:p>
          </p:txBody>
        </p:sp>
        <p:sp>
          <p:nvSpPr>
            <p:cNvPr id="16" name="TextBox 15">
              <a:extLst>
                <a:ext uri="{FF2B5EF4-FFF2-40B4-BE49-F238E27FC236}">
                  <a16:creationId xmlns:a16="http://schemas.microsoft.com/office/drawing/2014/main" id="{163F8034-2068-5C51-CB56-CB554E977704}"/>
                </a:ext>
              </a:extLst>
            </p:cNvPr>
            <p:cNvSpPr txBox="1"/>
            <p:nvPr/>
          </p:nvSpPr>
          <p:spPr>
            <a:xfrm>
              <a:off x="334962" y="2211771"/>
              <a:ext cx="3780000" cy="944888"/>
            </a:xfrm>
            <a:prstGeom prst="rect">
              <a:avLst/>
            </a:prstGeom>
            <a:noFill/>
            <a:ln>
              <a:solidFill>
                <a:schemeClr val="tx1"/>
              </a:solidFill>
            </a:ln>
          </p:spPr>
          <p:txBody>
            <a:bodyPr wrap="square" rtlCol="0">
              <a:noAutofit/>
            </a:bodyPr>
            <a:lstStyle/>
            <a:p>
              <a:pPr algn="ctr"/>
              <a:r>
                <a:rPr lang="en-GB" sz="1333" dirty="0"/>
                <a:t>8.9 billion devices added to our homes 2019-25</a:t>
              </a:r>
            </a:p>
          </p:txBody>
        </p:sp>
      </p:grpSp>
      <p:sp>
        <p:nvSpPr>
          <p:cNvPr id="17" name="TextBox 16">
            <a:extLst>
              <a:ext uri="{FF2B5EF4-FFF2-40B4-BE49-F238E27FC236}">
                <a16:creationId xmlns:a16="http://schemas.microsoft.com/office/drawing/2014/main" id="{9303114B-B9F5-FDB5-7FFF-EDFB8685AE3C}"/>
              </a:ext>
            </a:extLst>
          </p:cNvPr>
          <p:cNvSpPr txBox="1"/>
          <p:nvPr/>
        </p:nvSpPr>
        <p:spPr>
          <a:xfrm>
            <a:off x="3257420" y="2732405"/>
            <a:ext cx="793807" cy="215444"/>
          </a:xfrm>
          <a:prstGeom prst="rect">
            <a:avLst/>
          </a:prstGeom>
          <a:noFill/>
        </p:spPr>
        <p:txBody>
          <a:bodyPr wrap="none" rtlCol="0">
            <a:spAutoFit/>
          </a:bodyPr>
          <a:lstStyle/>
          <a:p>
            <a:r>
              <a:rPr lang="en-GB" sz="800" i="1" dirty="0"/>
              <a:t>Source: Omdia</a:t>
            </a:r>
          </a:p>
        </p:txBody>
      </p:sp>
      <p:graphicFrame>
        <p:nvGraphicFramePr>
          <p:cNvPr id="18" name="Chart 17">
            <a:extLst>
              <a:ext uri="{FF2B5EF4-FFF2-40B4-BE49-F238E27FC236}">
                <a16:creationId xmlns:a16="http://schemas.microsoft.com/office/drawing/2014/main" id="{9CDBECF0-5B31-0A8B-57D4-998D9F4E69C2}"/>
              </a:ext>
            </a:extLst>
          </p:cNvPr>
          <p:cNvGraphicFramePr>
            <a:graphicFrameLocks/>
          </p:cNvGraphicFramePr>
          <p:nvPr/>
        </p:nvGraphicFramePr>
        <p:xfrm>
          <a:off x="3664444" y="1415297"/>
          <a:ext cx="3352339" cy="18927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a:extLst>
              <a:ext uri="{FF2B5EF4-FFF2-40B4-BE49-F238E27FC236}">
                <a16:creationId xmlns:a16="http://schemas.microsoft.com/office/drawing/2014/main" id="{2E529514-2840-0025-27DE-EE6DC2906A76}"/>
              </a:ext>
            </a:extLst>
          </p:cNvPr>
          <p:cNvGraphicFramePr>
            <a:graphicFrameLocks/>
          </p:cNvGraphicFramePr>
          <p:nvPr/>
        </p:nvGraphicFramePr>
        <p:xfrm>
          <a:off x="7687076" y="1415297"/>
          <a:ext cx="3692444" cy="1806084"/>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 Placeholder 1">
            <a:extLst>
              <a:ext uri="{FF2B5EF4-FFF2-40B4-BE49-F238E27FC236}">
                <a16:creationId xmlns:a16="http://schemas.microsoft.com/office/drawing/2014/main" id="{479A8FCF-46FC-3EDC-5CD0-9FB4A9D647EE}"/>
              </a:ext>
            </a:extLst>
          </p:cNvPr>
          <p:cNvSpPr txBox="1">
            <a:spLocks/>
          </p:cNvSpPr>
          <p:nvPr/>
        </p:nvSpPr>
        <p:spPr>
          <a:xfrm>
            <a:off x="7743301" y="1115783"/>
            <a:ext cx="3343459" cy="158323"/>
          </a:xfrm>
          <a:prstGeom prst="rect">
            <a:avLst/>
          </a:prstGeom>
          <a:solidFill>
            <a:schemeClr val="bg1">
              <a:lumMod val="85000"/>
            </a:schemeClr>
          </a:solidFill>
        </p:spPr>
        <p:txBody>
          <a:bodyPr anchor="ctr"/>
          <a:lstStyle>
            <a:defPPr marR="0" lvl="0" algn="l" rtl="0">
              <a:lnSpc>
                <a:spcPct val="100000"/>
              </a:lnSpc>
              <a:spcBef>
                <a:spcPts val="0"/>
              </a:spcBef>
              <a:spcAft>
                <a:spcPts val="0"/>
              </a:spcAft>
              <a:defRPr/>
            </a:defPPr>
            <a:lvl1pPr indent="0" algn="ctr" defTabSz="553007">
              <a:lnSpc>
                <a:spcPct val="90000"/>
              </a:lnSpc>
              <a:spcBef>
                <a:spcPts val="605"/>
              </a:spcBef>
              <a:buNone/>
              <a:defRPr sz="1800" b="1"/>
            </a:lvl1pPr>
            <a:lvl2pPr marL="414756" indent="-138252" defTabSz="553007">
              <a:lnSpc>
                <a:spcPct val="90000"/>
              </a:lnSpc>
              <a:spcBef>
                <a:spcPts val="302"/>
              </a:spcBef>
              <a:buChar char="•"/>
              <a:defRPr sz="1451"/>
            </a:lvl2pPr>
            <a:lvl3pPr marL="691259" indent="-138252" defTabSz="553007">
              <a:lnSpc>
                <a:spcPct val="90000"/>
              </a:lnSpc>
              <a:spcBef>
                <a:spcPts val="302"/>
              </a:spcBef>
              <a:buChar char="•"/>
              <a:defRPr sz="1210"/>
            </a:lvl3pPr>
            <a:lvl4pPr marL="967763" indent="-138252" defTabSz="553007">
              <a:lnSpc>
                <a:spcPct val="90000"/>
              </a:lnSpc>
              <a:spcBef>
                <a:spcPts val="302"/>
              </a:spcBef>
              <a:buChar char="•"/>
              <a:defRPr sz="1088"/>
            </a:lvl4pPr>
            <a:lvl5pPr marL="1244266" indent="-138252" defTabSz="553007">
              <a:lnSpc>
                <a:spcPct val="90000"/>
              </a:lnSpc>
              <a:spcBef>
                <a:spcPts val="302"/>
              </a:spcBef>
              <a:buChar char="•"/>
              <a:defRPr sz="1088"/>
            </a:lvl5pPr>
            <a:lvl6pPr marL="1520770" indent="-138252" defTabSz="553007">
              <a:lnSpc>
                <a:spcPct val="90000"/>
              </a:lnSpc>
              <a:spcBef>
                <a:spcPts val="302"/>
              </a:spcBef>
              <a:buChar char="•"/>
              <a:defRPr sz="1088"/>
            </a:lvl6pPr>
            <a:lvl7pPr marL="1797273" indent="-138252" defTabSz="553007">
              <a:lnSpc>
                <a:spcPct val="90000"/>
              </a:lnSpc>
              <a:spcBef>
                <a:spcPts val="302"/>
              </a:spcBef>
              <a:buChar char="•"/>
              <a:defRPr sz="1088"/>
            </a:lvl7pPr>
            <a:lvl8pPr marL="2073777" indent="-138252" defTabSz="553007">
              <a:lnSpc>
                <a:spcPct val="90000"/>
              </a:lnSpc>
              <a:spcBef>
                <a:spcPts val="302"/>
              </a:spcBef>
              <a:buChar char="•"/>
              <a:defRPr sz="1088"/>
            </a:lvl8pPr>
            <a:lvl9pPr marL="2350281" indent="-138252" defTabSz="553007">
              <a:lnSpc>
                <a:spcPct val="90000"/>
              </a:lnSpc>
              <a:spcBef>
                <a:spcPts val="302"/>
              </a:spcBef>
              <a:buChar char="•"/>
              <a:defRPr sz="1088"/>
            </a:lvl9pPr>
          </a:lstStyle>
          <a:p>
            <a:endParaRPr lang="en-GB" sz="1200" dirty="0"/>
          </a:p>
          <a:p>
            <a:r>
              <a:rPr lang="en-GB" sz="1200" dirty="0"/>
              <a:t>2. Global fixed connections 2019-27</a:t>
            </a:r>
          </a:p>
          <a:p>
            <a:endParaRPr lang="en-GB" sz="1200" dirty="0"/>
          </a:p>
        </p:txBody>
      </p:sp>
      <p:graphicFrame>
        <p:nvGraphicFramePr>
          <p:cNvPr id="21" name="Chart 20">
            <a:extLst>
              <a:ext uri="{FF2B5EF4-FFF2-40B4-BE49-F238E27FC236}">
                <a16:creationId xmlns:a16="http://schemas.microsoft.com/office/drawing/2014/main" id="{175806CA-D601-E341-3055-AEE5B59BAE0E}"/>
              </a:ext>
            </a:extLst>
          </p:cNvPr>
          <p:cNvGraphicFramePr>
            <a:graphicFrameLocks/>
          </p:cNvGraphicFramePr>
          <p:nvPr/>
        </p:nvGraphicFramePr>
        <p:xfrm>
          <a:off x="3664444" y="3729605"/>
          <a:ext cx="7908092" cy="2159251"/>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21">
            <a:extLst>
              <a:ext uri="{FF2B5EF4-FFF2-40B4-BE49-F238E27FC236}">
                <a16:creationId xmlns:a16="http://schemas.microsoft.com/office/drawing/2014/main" id="{22061AD9-D054-702C-EF57-C12637EA7C0B}"/>
              </a:ext>
            </a:extLst>
          </p:cNvPr>
          <p:cNvSpPr txBox="1"/>
          <p:nvPr/>
        </p:nvSpPr>
        <p:spPr>
          <a:xfrm>
            <a:off x="10857374" y="5742218"/>
            <a:ext cx="793807" cy="215444"/>
          </a:xfrm>
          <a:prstGeom prst="rect">
            <a:avLst/>
          </a:prstGeom>
          <a:noFill/>
        </p:spPr>
        <p:txBody>
          <a:bodyPr wrap="none" rtlCol="0">
            <a:spAutoFit/>
          </a:bodyPr>
          <a:lstStyle/>
          <a:p>
            <a:r>
              <a:rPr lang="en-GB" sz="800" i="1" dirty="0"/>
              <a:t>Source: Omdia</a:t>
            </a:r>
          </a:p>
        </p:txBody>
      </p:sp>
      <p:sp>
        <p:nvSpPr>
          <p:cNvPr id="23" name="Text Placeholder 8">
            <a:extLst>
              <a:ext uri="{FF2B5EF4-FFF2-40B4-BE49-F238E27FC236}">
                <a16:creationId xmlns:a16="http://schemas.microsoft.com/office/drawing/2014/main" id="{F1E2DA10-7C6A-29E4-2663-0F0ADF14D108}"/>
              </a:ext>
            </a:extLst>
          </p:cNvPr>
          <p:cNvSpPr txBox="1">
            <a:spLocks/>
          </p:cNvSpPr>
          <p:nvPr/>
        </p:nvSpPr>
        <p:spPr>
          <a:xfrm>
            <a:off x="426033" y="1101143"/>
            <a:ext cx="2529654" cy="158322"/>
          </a:xfrm>
          <a:prstGeom prst="rect">
            <a:avLst/>
          </a:prstGeom>
          <a:solidFill>
            <a:schemeClr val="bg1">
              <a:lumMod val="85000"/>
            </a:schemeClr>
          </a:solidFill>
        </p:spPr>
        <p:txBody>
          <a:bodyPr anchor="ctr"/>
          <a:lstStyle>
            <a:lvl1pPr indent="0" algn="ctr" defTabSz="553007">
              <a:lnSpc>
                <a:spcPct val="90000"/>
              </a:lnSpc>
              <a:spcBef>
                <a:spcPts val="605"/>
              </a:spcBef>
              <a:buFont typeface="Arial"/>
              <a:buNone/>
              <a:defRPr sz="1600" b="1"/>
            </a:lvl1pPr>
            <a:lvl2pPr marL="414756" indent="-138252" defTabSz="553007">
              <a:lnSpc>
                <a:spcPct val="90000"/>
              </a:lnSpc>
              <a:spcBef>
                <a:spcPts val="302"/>
              </a:spcBef>
              <a:buFont typeface="Arial"/>
              <a:buChar char="•"/>
              <a:defRPr sz="1451"/>
            </a:lvl2pPr>
            <a:lvl3pPr marL="691259" indent="-138252" defTabSz="553007">
              <a:lnSpc>
                <a:spcPct val="90000"/>
              </a:lnSpc>
              <a:spcBef>
                <a:spcPts val="302"/>
              </a:spcBef>
              <a:buFont typeface="Arial"/>
              <a:buChar char="•"/>
              <a:defRPr sz="1210"/>
            </a:lvl3pPr>
            <a:lvl4pPr marL="967763" indent="-138252" defTabSz="553007">
              <a:lnSpc>
                <a:spcPct val="90000"/>
              </a:lnSpc>
              <a:spcBef>
                <a:spcPts val="302"/>
              </a:spcBef>
              <a:buFont typeface="Arial"/>
              <a:buChar char="•"/>
              <a:defRPr sz="1088"/>
            </a:lvl4pPr>
            <a:lvl5pPr marL="1244266" indent="-138252" defTabSz="553007">
              <a:lnSpc>
                <a:spcPct val="90000"/>
              </a:lnSpc>
              <a:spcBef>
                <a:spcPts val="302"/>
              </a:spcBef>
              <a:buFont typeface="Arial"/>
              <a:buChar char="•"/>
              <a:defRPr sz="1088"/>
            </a:lvl5pPr>
            <a:lvl6pPr marL="1520770" indent="-138252" defTabSz="553007">
              <a:lnSpc>
                <a:spcPct val="90000"/>
              </a:lnSpc>
              <a:spcBef>
                <a:spcPts val="302"/>
              </a:spcBef>
              <a:buFont typeface="Arial"/>
              <a:buChar char="•"/>
              <a:defRPr sz="1088"/>
            </a:lvl6pPr>
            <a:lvl7pPr marL="1797273" indent="-138252" defTabSz="553007">
              <a:lnSpc>
                <a:spcPct val="90000"/>
              </a:lnSpc>
              <a:spcBef>
                <a:spcPts val="302"/>
              </a:spcBef>
              <a:buFont typeface="Arial"/>
              <a:buChar char="•"/>
              <a:defRPr sz="1088"/>
            </a:lvl7pPr>
            <a:lvl8pPr marL="2073777" indent="-138252" defTabSz="553007">
              <a:lnSpc>
                <a:spcPct val="90000"/>
              </a:lnSpc>
              <a:spcBef>
                <a:spcPts val="302"/>
              </a:spcBef>
              <a:buFont typeface="Arial"/>
              <a:buChar char="•"/>
              <a:defRPr sz="1088"/>
            </a:lvl8pPr>
            <a:lvl9pPr marL="2350281" indent="-138252" defTabSz="553007">
              <a:lnSpc>
                <a:spcPct val="90000"/>
              </a:lnSpc>
              <a:spcBef>
                <a:spcPts val="302"/>
              </a:spcBef>
              <a:buFont typeface="Arial"/>
              <a:buChar char="•"/>
              <a:defRPr sz="1088"/>
            </a:lvl9pPr>
          </a:lstStyle>
          <a:p>
            <a:r>
              <a:rPr lang="en-GB" sz="1200" dirty="0"/>
              <a:t>Demand driver</a:t>
            </a:r>
          </a:p>
        </p:txBody>
      </p:sp>
      <p:sp>
        <p:nvSpPr>
          <p:cNvPr id="24" name="TextBox 23">
            <a:extLst>
              <a:ext uri="{FF2B5EF4-FFF2-40B4-BE49-F238E27FC236}">
                <a16:creationId xmlns:a16="http://schemas.microsoft.com/office/drawing/2014/main" id="{822F3F08-04CF-4C49-98BF-49F800C892DC}"/>
              </a:ext>
            </a:extLst>
          </p:cNvPr>
          <p:cNvSpPr txBox="1"/>
          <p:nvPr/>
        </p:nvSpPr>
        <p:spPr>
          <a:xfrm>
            <a:off x="7687076" y="2732405"/>
            <a:ext cx="793807" cy="215444"/>
          </a:xfrm>
          <a:prstGeom prst="rect">
            <a:avLst/>
          </a:prstGeom>
          <a:noFill/>
        </p:spPr>
        <p:txBody>
          <a:bodyPr wrap="none" rtlCol="0">
            <a:spAutoFit/>
          </a:bodyPr>
          <a:lstStyle/>
          <a:p>
            <a:r>
              <a:rPr lang="en-GB" sz="800" i="1" dirty="0"/>
              <a:t>Source: Omdia</a:t>
            </a:r>
          </a:p>
        </p:txBody>
      </p:sp>
      <p:sp>
        <p:nvSpPr>
          <p:cNvPr id="62" name="TextBox 61">
            <a:extLst>
              <a:ext uri="{FF2B5EF4-FFF2-40B4-BE49-F238E27FC236}">
                <a16:creationId xmlns:a16="http://schemas.microsoft.com/office/drawing/2014/main" id="{BEEC9F28-17E4-A88F-45DF-179D9C965BDA}"/>
              </a:ext>
            </a:extLst>
          </p:cNvPr>
          <p:cNvSpPr txBox="1"/>
          <p:nvPr/>
        </p:nvSpPr>
        <p:spPr>
          <a:xfrm>
            <a:off x="426033" y="5910382"/>
            <a:ext cx="11277601" cy="215444"/>
          </a:xfrm>
          <a:prstGeom prst="rect">
            <a:avLst/>
          </a:prstGeom>
          <a:solidFill>
            <a:schemeClr val="bg1">
              <a:lumMod val="85000"/>
            </a:schemeClr>
          </a:solidFill>
        </p:spPr>
        <p:txBody>
          <a:bodyPr anchor="ctr"/>
          <a:lstStyle>
            <a:defPPr marR="0" lvl="0" algn="l" rtl="0">
              <a:lnSpc>
                <a:spcPct val="100000"/>
              </a:lnSpc>
              <a:spcBef>
                <a:spcPts val="0"/>
              </a:spcBef>
              <a:spcAft>
                <a:spcPts val="0"/>
              </a:spcAft>
              <a:defRPr/>
            </a:defPPr>
            <a:lvl1pPr indent="0" algn="ctr" defTabSz="553007">
              <a:lnSpc>
                <a:spcPct val="90000"/>
              </a:lnSpc>
              <a:spcBef>
                <a:spcPts val="605"/>
              </a:spcBef>
              <a:buNone/>
              <a:defRPr sz="1800" b="1"/>
            </a:lvl1pPr>
            <a:lvl2pPr marL="414756" indent="-138252" defTabSz="553007">
              <a:lnSpc>
                <a:spcPct val="90000"/>
              </a:lnSpc>
              <a:spcBef>
                <a:spcPts val="302"/>
              </a:spcBef>
              <a:buChar char="•"/>
              <a:defRPr sz="1451"/>
            </a:lvl2pPr>
            <a:lvl3pPr marL="691259" indent="-138252" defTabSz="553007">
              <a:lnSpc>
                <a:spcPct val="90000"/>
              </a:lnSpc>
              <a:spcBef>
                <a:spcPts val="302"/>
              </a:spcBef>
              <a:buChar char="•"/>
              <a:defRPr sz="1210"/>
            </a:lvl3pPr>
            <a:lvl4pPr marL="967763" indent="-138252" defTabSz="553007">
              <a:lnSpc>
                <a:spcPct val="90000"/>
              </a:lnSpc>
              <a:spcBef>
                <a:spcPts val="302"/>
              </a:spcBef>
              <a:buChar char="•"/>
              <a:defRPr sz="1088"/>
            </a:lvl4pPr>
            <a:lvl5pPr marL="1244266" indent="-138252" defTabSz="553007">
              <a:lnSpc>
                <a:spcPct val="90000"/>
              </a:lnSpc>
              <a:spcBef>
                <a:spcPts val="302"/>
              </a:spcBef>
              <a:buChar char="•"/>
              <a:defRPr sz="1088"/>
            </a:lvl5pPr>
            <a:lvl6pPr marL="1520770" indent="-138252" defTabSz="553007">
              <a:lnSpc>
                <a:spcPct val="90000"/>
              </a:lnSpc>
              <a:spcBef>
                <a:spcPts val="302"/>
              </a:spcBef>
              <a:buChar char="•"/>
              <a:defRPr sz="1088"/>
            </a:lvl6pPr>
            <a:lvl7pPr marL="1797273" indent="-138252" defTabSz="553007">
              <a:lnSpc>
                <a:spcPct val="90000"/>
              </a:lnSpc>
              <a:spcBef>
                <a:spcPts val="302"/>
              </a:spcBef>
              <a:buChar char="•"/>
              <a:defRPr sz="1088"/>
            </a:lvl7pPr>
            <a:lvl8pPr marL="2073777" indent="-138252" defTabSz="553007">
              <a:lnSpc>
                <a:spcPct val="90000"/>
              </a:lnSpc>
              <a:spcBef>
                <a:spcPts val="302"/>
              </a:spcBef>
              <a:buChar char="•"/>
              <a:defRPr sz="1088"/>
            </a:lvl8pPr>
            <a:lvl9pPr marL="2350281" indent="-138252" defTabSz="553007">
              <a:lnSpc>
                <a:spcPct val="90000"/>
              </a:lnSpc>
              <a:spcBef>
                <a:spcPts val="302"/>
              </a:spcBef>
              <a:buChar char="•"/>
              <a:defRPr sz="1088"/>
            </a:lvl9pPr>
          </a:lstStyle>
          <a:p>
            <a:r>
              <a:rPr lang="en-GB" dirty="0"/>
              <a:t>Demand fundamentals are sound – the need to be connected is accelerating </a:t>
            </a:r>
          </a:p>
        </p:txBody>
      </p:sp>
    </p:spTree>
    <p:extLst>
      <p:ext uri="{BB962C8B-B14F-4D97-AF65-F5344CB8AC3E}">
        <p14:creationId xmlns:p14="http://schemas.microsoft.com/office/powerpoint/2010/main" val="1813470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0285-E60E-4787-87DA-470AA8457DD9}"/>
              </a:ext>
            </a:extLst>
          </p:cNvPr>
          <p:cNvSpPr>
            <a:spLocks noGrp="1"/>
          </p:cNvSpPr>
          <p:nvPr>
            <p:ph type="title"/>
          </p:nvPr>
        </p:nvSpPr>
        <p:spPr/>
        <p:txBody>
          <a:bodyPr/>
          <a:lstStyle/>
          <a:p>
            <a:r>
              <a:rPr lang="en-US" dirty="0"/>
              <a:t> </a:t>
            </a:r>
          </a:p>
        </p:txBody>
      </p:sp>
      <p:sp>
        <p:nvSpPr>
          <p:cNvPr id="4" name="矩形 246">
            <a:extLst>
              <a:ext uri="{FF2B5EF4-FFF2-40B4-BE49-F238E27FC236}">
                <a16:creationId xmlns:a16="http://schemas.microsoft.com/office/drawing/2014/main" id="{73281560-9073-7CDB-472A-52A7F76EC38F}"/>
              </a:ext>
            </a:extLst>
          </p:cNvPr>
          <p:cNvSpPr/>
          <p:nvPr/>
        </p:nvSpPr>
        <p:spPr>
          <a:xfrm>
            <a:off x="552763" y="2226292"/>
            <a:ext cx="10800000" cy="3600000"/>
          </a:xfrm>
          <a:prstGeom prst="rect">
            <a:avLst/>
          </a:prstGeom>
          <a:solidFill>
            <a:schemeClr val="bg1">
              <a:lumMod val="95000"/>
              <a:alpha val="50000"/>
            </a:schemeClr>
          </a:solidFill>
          <a:ln w="9525" cap="flat" cmpd="sng" algn="ctr">
            <a:noFill/>
            <a:prstDash val="lgDash"/>
          </a:ln>
          <a:effectLst/>
        </p:spPr>
        <p:txBody>
          <a:bodyPr lIns="0" tIns="0" rIns="0" bIns="0"/>
          <a:lstStyle/>
          <a:p>
            <a:pPr algn="ctr" defTabSz="434725"/>
            <a:endParaRPr lang="zh-CN" altLang="en-US" sz="667">
              <a:solidFill>
                <a:srgbClr val="C00000"/>
              </a:solidFill>
              <a:cs typeface="+mn-ea"/>
            </a:endParaRPr>
          </a:p>
        </p:txBody>
      </p:sp>
      <p:sp>
        <p:nvSpPr>
          <p:cNvPr id="5" name="文本框 223">
            <a:extLst>
              <a:ext uri="{FF2B5EF4-FFF2-40B4-BE49-F238E27FC236}">
                <a16:creationId xmlns:a16="http://schemas.microsoft.com/office/drawing/2014/main" id="{F676B0FB-9759-17FD-2F91-1B4C088AEFA8}"/>
              </a:ext>
            </a:extLst>
          </p:cNvPr>
          <p:cNvSpPr txBox="1"/>
          <p:nvPr/>
        </p:nvSpPr>
        <p:spPr>
          <a:xfrm>
            <a:off x="10488872" y="5795454"/>
            <a:ext cx="360676" cy="71879"/>
          </a:xfrm>
          <a:prstGeom prst="rect">
            <a:avLst/>
          </a:prstGeom>
          <a:noFill/>
        </p:spPr>
        <p:txBody>
          <a:bodyPr wrap="none" lIns="0" tIns="0" rIns="0" bIns="0">
            <a:spAutoFit/>
          </a:bodyPr>
          <a:lstStyle/>
          <a:p>
            <a:r>
              <a:rPr lang="en-US" altLang="zh-CN" sz="467" dirty="0">
                <a:solidFill>
                  <a:schemeClr val="bg1">
                    <a:lumMod val="75000"/>
                  </a:schemeClr>
                </a:solidFill>
              </a:rPr>
              <a:t>Source: Omdia</a:t>
            </a:r>
          </a:p>
        </p:txBody>
      </p:sp>
      <p:sp>
        <p:nvSpPr>
          <p:cNvPr id="21" name="TextBox 20">
            <a:extLst>
              <a:ext uri="{FF2B5EF4-FFF2-40B4-BE49-F238E27FC236}">
                <a16:creationId xmlns:a16="http://schemas.microsoft.com/office/drawing/2014/main" id="{72E4C99A-8FB2-F2B6-001C-7199B8D6C9B1}"/>
              </a:ext>
            </a:extLst>
          </p:cNvPr>
          <p:cNvSpPr txBox="1"/>
          <p:nvPr/>
        </p:nvSpPr>
        <p:spPr>
          <a:xfrm>
            <a:off x="552763" y="2234371"/>
            <a:ext cx="5400000" cy="227755"/>
          </a:xfrm>
          <a:prstGeom prst="rect">
            <a:avLst/>
          </a:prstGeom>
          <a:solidFill>
            <a:schemeClr val="bg1">
              <a:lumMod val="85000"/>
            </a:schemeClr>
          </a:solidFill>
        </p:spPr>
        <p:txBody>
          <a:bodyPr anchor="ctr"/>
          <a:lstStyle>
            <a:defPPr marR="0" lvl="0" algn="l" rtl="0">
              <a:lnSpc>
                <a:spcPct val="100000"/>
              </a:lnSpc>
              <a:spcBef>
                <a:spcPts val="0"/>
              </a:spcBef>
              <a:spcAft>
                <a:spcPts val="0"/>
              </a:spcAft>
              <a:defRPr/>
            </a:defPPr>
            <a:lvl1pPr indent="0" algn="ctr" defTabSz="553007">
              <a:lnSpc>
                <a:spcPct val="90000"/>
              </a:lnSpc>
              <a:spcBef>
                <a:spcPts val="605"/>
              </a:spcBef>
              <a:buNone/>
              <a:defRPr sz="1800" b="1"/>
            </a:lvl1pPr>
            <a:lvl2pPr marL="414756" indent="-138252" defTabSz="553007">
              <a:lnSpc>
                <a:spcPct val="90000"/>
              </a:lnSpc>
              <a:spcBef>
                <a:spcPts val="302"/>
              </a:spcBef>
              <a:buChar char="•"/>
              <a:defRPr sz="1451"/>
            </a:lvl2pPr>
            <a:lvl3pPr marL="691259" indent="-138252" defTabSz="553007">
              <a:lnSpc>
                <a:spcPct val="90000"/>
              </a:lnSpc>
              <a:spcBef>
                <a:spcPts val="302"/>
              </a:spcBef>
              <a:buChar char="•"/>
              <a:defRPr sz="1210"/>
            </a:lvl3pPr>
            <a:lvl4pPr marL="967763" indent="-138252" defTabSz="553007">
              <a:lnSpc>
                <a:spcPct val="90000"/>
              </a:lnSpc>
              <a:spcBef>
                <a:spcPts val="302"/>
              </a:spcBef>
              <a:buChar char="•"/>
              <a:defRPr sz="1088"/>
            </a:lvl4pPr>
            <a:lvl5pPr marL="1244266" indent="-138252" defTabSz="553007">
              <a:lnSpc>
                <a:spcPct val="90000"/>
              </a:lnSpc>
              <a:spcBef>
                <a:spcPts val="302"/>
              </a:spcBef>
              <a:buChar char="•"/>
              <a:defRPr sz="1088"/>
            </a:lvl5pPr>
            <a:lvl6pPr marL="1520770" indent="-138252" defTabSz="553007">
              <a:lnSpc>
                <a:spcPct val="90000"/>
              </a:lnSpc>
              <a:spcBef>
                <a:spcPts val="302"/>
              </a:spcBef>
              <a:buChar char="•"/>
              <a:defRPr sz="1088"/>
            </a:lvl6pPr>
            <a:lvl7pPr marL="1797273" indent="-138252" defTabSz="553007">
              <a:lnSpc>
                <a:spcPct val="90000"/>
              </a:lnSpc>
              <a:spcBef>
                <a:spcPts val="302"/>
              </a:spcBef>
              <a:buChar char="•"/>
              <a:defRPr sz="1088"/>
            </a:lvl7pPr>
            <a:lvl8pPr marL="2073777" indent="-138252" defTabSz="553007">
              <a:lnSpc>
                <a:spcPct val="90000"/>
              </a:lnSpc>
              <a:spcBef>
                <a:spcPts val="302"/>
              </a:spcBef>
              <a:buChar char="•"/>
              <a:defRPr sz="1088"/>
            </a:lvl8pPr>
            <a:lvl9pPr marL="2350281" indent="-138252" defTabSz="553007">
              <a:lnSpc>
                <a:spcPct val="90000"/>
              </a:lnSpc>
              <a:spcBef>
                <a:spcPts val="302"/>
              </a:spcBef>
              <a:buChar char="•"/>
              <a:defRPr sz="1088"/>
            </a:lvl9pPr>
          </a:lstStyle>
          <a:p>
            <a:r>
              <a:rPr lang="en-GB" sz="1200" dirty="0"/>
              <a:t>Post-paid plan pricing is eroding in real terms</a:t>
            </a:r>
          </a:p>
        </p:txBody>
      </p:sp>
      <p:graphicFrame>
        <p:nvGraphicFramePr>
          <p:cNvPr id="22" name="Chart 21">
            <a:extLst>
              <a:ext uri="{FF2B5EF4-FFF2-40B4-BE49-F238E27FC236}">
                <a16:creationId xmlns:a16="http://schemas.microsoft.com/office/drawing/2014/main" id="{173C591E-F2AE-2B48-CA2C-B1DC62F6BC8D}"/>
              </a:ext>
            </a:extLst>
          </p:cNvPr>
          <p:cNvGraphicFramePr/>
          <p:nvPr>
            <p:extLst>
              <p:ext uri="{D42A27DB-BD31-4B8C-83A1-F6EECF244321}">
                <p14:modId xmlns:p14="http://schemas.microsoft.com/office/powerpoint/2010/main" val="2640882741"/>
              </p:ext>
            </p:extLst>
          </p:nvPr>
        </p:nvGraphicFramePr>
        <p:xfrm>
          <a:off x="6064833" y="3097700"/>
          <a:ext cx="5280796" cy="2640000"/>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B25604FF-2295-2DD5-8D09-838F8108C1E6}"/>
              </a:ext>
            </a:extLst>
          </p:cNvPr>
          <p:cNvSpPr txBox="1"/>
          <p:nvPr/>
        </p:nvSpPr>
        <p:spPr>
          <a:xfrm>
            <a:off x="5952763" y="2234371"/>
            <a:ext cx="5400000" cy="227755"/>
          </a:xfrm>
          <a:prstGeom prst="rect">
            <a:avLst/>
          </a:prstGeom>
          <a:solidFill>
            <a:schemeClr val="bg1">
              <a:lumMod val="85000"/>
            </a:schemeClr>
          </a:solidFill>
        </p:spPr>
        <p:txBody>
          <a:bodyPr anchor="ctr"/>
          <a:lstStyle>
            <a:defPPr marR="0" lvl="0" algn="l" rtl="0">
              <a:lnSpc>
                <a:spcPct val="100000"/>
              </a:lnSpc>
              <a:spcBef>
                <a:spcPts val="0"/>
              </a:spcBef>
              <a:spcAft>
                <a:spcPts val="0"/>
              </a:spcAft>
              <a:defRPr/>
            </a:defPPr>
            <a:lvl1pPr indent="0" algn="ctr" defTabSz="553007">
              <a:lnSpc>
                <a:spcPct val="90000"/>
              </a:lnSpc>
              <a:spcBef>
                <a:spcPts val="605"/>
              </a:spcBef>
              <a:buNone/>
              <a:defRPr sz="1800" b="1"/>
            </a:lvl1pPr>
            <a:lvl2pPr marL="414756" indent="-138252" defTabSz="553007">
              <a:lnSpc>
                <a:spcPct val="90000"/>
              </a:lnSpc>
              <a:spcBef>
                <a:spcPts val="302"/>
              </a:spcBef>
              <a:buChar char="•"/>
              <a:defRPr sz="1451"/>
            </a:lvl2pPr>
            <a:lvl3pPr marL="691259" indent="-138252" defTabSz="553007">
              <a:lnSpc>
                <a:spcPct val="90000"/>
              </a:lnSpc>
              <a:spcBef>
                <a:spcPts val="302"/>
              </a:spcBef>
              <a:buChar char="•"/>
              <a:defRPr sz="1210"/>
            </a:lvl3pPr>
            <a:lvl4pPr marL="967763" indent="-138252" defTabSz="553007">
              <a:lnSpc>
                <a:spcPct val="90000"/>
              </a:lnSpc>
              <a:spcBef>
                <a:spcPts val="302"/>
              </a:spcBef>
              <a:buChar char="•"/>
              <a:defRPr sz="1088"/>
            </a:lvl4pPr>
            <a:lvl5pPr marL="1244266" indent="-138252" defTabSz="553007">
              <a:lnSpc>
                <a:spcPct val="90000"/>
              </a:lnSpc>
              <a:spcBef>
                <a:spcPts val="302"/>
              </a:spcBef>
              <a:buChar char="•"/>
              <a:defRPr sz="1088"/>
            </a:lvl5pPr>
            <a:lvl6pPr marL="1520770" indent="-138252" defTabSz="553007">
              <a:lnSpc>
                <a:spcPct val="90000"/>
              </a:lnSpc>
              <a:spcBef>
                <a:spcPts val="302"/>
              </a:spcBef>
              <a:buChar char="•"/>
              <a:defRPr sz="1088"/>
            </a:lvl6pPr>
            <a:lvl7pPr marL="1797273" indent="-138252" defTabSz="553007">
              <a:lnSpc>
                <a:spcPct val="90000"/>
              </a:lnSpc>
              <a:spcBef>
                <a:spcPts val="302"/>
              </a:spcBef>
              <a:buChar char="•"/>
              <a:defRPr sz="1088"/>
            </a:lvl7pPr>
            <a:lvl8pPr marL="2073777" indent="-138252" defTabSz="553007">
              <a:lnSpc>
                <a:spcPct val="90000"/>
              </a:lnSpc>
              <a:spcBef>
                <a:spcPts val="302"/>
              </a:spcBef>
              <a:buChar char="•"/>
              <a:defRPr sz="1088"/>
            </a:lvl8pPr>
            <a:lvl9pPr marL="2350281" indent="-138252" defTabSz="553007">
              <a:lnSpc>
                <a:spcPct val="90000"/>
              </a:lnSpc>
              <a:spcBef>
                <a:spcPts val="302"/>
              </a:spcBef>
              <a:buChar char="•"/>
              <a:defRPr sz="1088"/>
            </a:lvl9pPr>
          </a:lstStyle>
          <a:p>
            <a:r>
              <a:rPr lang="en-GB" sz="1200" dirty="0"/>
              <a:t>Bandwidth revenues fall </a:t>
            </a:r>
          </a:p>
        </p:txBody>
      </p:sp>
      <p:sp>
        <p:nvSpPr>
          <p:cNvPr id="24" name="TextBox 23">
            <a:extLst>
              <a:ext uri="{FF2B5EF4-FFF2-40B4-BE49-F238E27FC236}">
                <a16:creationId xmlns:a16="http://schemas.microsoft.com/office/drawing/2014/main" id="{BD4D32D4-5159-CEE0-3D5B-D63E574AC953}"/>
              </a:ext>
            </a:extLst>
          </p:cNvPr>
          <p:cNvSpPr txBox="1"/>
          <p:nvPr/>
        </p:nvSpPr>
        <p:spPr>
          <a:xfrm>
            <a:off x="530576" y="5814223"/>
            <a:ext cx="10815053" cy="450071"/>
          </a:xfrm>
          <a:prstGeom prst="rect">
            <a:avLst/>
          </a:prstGeom>
          <a:solidFill>
            <a:schemeClr val="accent5">
              <a:lumMod val="40000"/>
              <a:lumOff val="60000"/>
            </a:schemeClr>
          </a:solidFill>
        </p:spPr>
        <p:txBody>
          <a:bodyPr anchor="ctr"/>
          <a:lstStyle>
            <a:defPPr marR="0" lvl="0" algn="l" rtl="0">
              <a:lnSpc>
                <a:spcPct val="100000"/>
              </a:lnSpc>
              <a:spcBef>
                <a:spcPts val="0"/>
              </a:spcBef>
              <a:spcAft>
                <a:spcPts val="0"/>
              </a:spcAft>
              <a:defRPr/>
            </a:defPPr>
            <a:lvl1pPr indent="0" algn="ctr" defTabSz="553007">
              <a:lnSpc>
                <a:spcPct val="90000"/>
              </a:lnSpc>
              <a:spcBef>
                <a:spcPts val="605"/>
              </a:spcBef>
              <a:buNone/>
              <a:defRPr sz="1800" b="1"/>
            </a:lvl1pPr>
            <a:lvl2pPr marL="414756" indent="-138252" defTabSz="553007">
              <a:lnSpc>
                <a:spcPct val="90000"/>
              </a:lnSpc>
              <a:spcBef>
                <a:spcPts val="302"/>
              </a:spcBef>
              <a:buChar char="•"/>
              <a:defRPr sz="1451"/>
            </a:lvl2pPr>
            <a:lvl3pPr marL="691259" indent="-138252" defTabSz="553007">
              <a:lnSpc>
                <a:spcPct val="90000"/>
              </a:lnSpc>
              <a:spcBef>
                <a:spcPts val="302"/>
              </a:spcBef>
              <a:buChar char="•"/>
              <a:defRPr sz="1210"/>
            </a:lvl3pPr>
            <a:lvl4pPr marL="967763" indent="-138252" defTabSz="553007">
              <a:lnSpc>
                <a:spcPct val="90000"/>
              </a:lnSpc>
              <a:spcBef>
                <a:spcPts val="302"/>
              </a:spcBef>
              <a:buChar char="•"/>
              <a:defRPr sz="1088"/>
            </a:lvl4pPr>
            <a:lvl5pPr marL="1244266" indent="-138252" defTabSz="553007">
              <a:lnSpc>
                <a:spcPct val="90000"/>
              </a:lnSpc>
              <a:spcBef>
                <a:spcPts val="302"/>
              </a:spcBef>
              <a:buChar char="•"/>
              <a:defRPr sz="1088"/>
            </a:lvl5pPr>
            <a:lvl6pPr marL="1520770" indent="-138252" defTabSz="553007">
              <a:lnSpc>
                <a:spcPct val="90000"/>
              </a:lnSpc>
              <a:spcBef>
                <a:spcPts val="302"/>
              </a:spcBef>
              <a:buChar char="•"/>
              <a:defRPr sz="1088"/>
            </a:lvl6pPr>
            <a:lvl7pPr marL="1797273" indent="-138252" defTabSz="553007">
              <a:lnSpc>
                <a:spcPct val="90000"/>
              </a:lnSpc>
              <a:spcBef>
                <a:spcPts val="302"/>
              </a:spcBef>
              <a:buChar char="•"/>
              <a:defRPr sz="1088"/>
            </a:lvl7pPr>
            <a:lvl8pPr marL="2073777" indent="-138252" defTabSz="553007">
              <a:lnSpc>
                <a:spcPct val="90000"/>
              </a:lnSpc>
              <a:spcBef>
                <a:spcPts val="302"/>
              </a:spcBef>
              <a:buChar char="•"/>
              <a:defRPr sz="1088"/>
            </a:lvl8pPr>
            <a:lvl9pPr marL="2350281" indent="-138252" defTabSz="553007">
              <a:lnSpc>
                <a:spcPct val="90000"/>
              </a:lnSpc>
              <a:spcBef>
                <a:spcPts val="302"/>
              </a:spcBef>
              <a:buChar char="•"/>
              <a:defRPr sz="1088"/>
            </a:lvl9pPr>
          </a:lstStyle>
          <a:p>
            <a:r>
              <a:rPr lang="en-GB" sz="1400" dirty="0"/>
              <a:t>The industry doesn’t only need more connections and consumption: </a:t>
            </a:r>
            <a:r>
              <a:rPr lang="en-GB" sz="1400" u="sng" dirty="0"/>
              <a:t>We need more product.</a:t>
            </a:r>
          </a:p>
        </p:txBody>
      </p:sp>
      <p:sp>
        <p:nvSpPr>
          <p:cNvPr id="26" name="TextBox 25">
            <a:extLst>
              <a:ext uri="{FF2B5EF4-FFF2-40B4-BE49-F238E27FC236}">
                <a16:creationId xmlns:a16="http://schemas.microsoft.com/office/drawing/2014/main" id="{B4FC7AB4-3301-4981-9945-A0AD63F1CF59}"/>
              </a:ext>
            </a:extLst>
          </p:cNvPr>
          <p:cNvSpPr txBox="1"/>
          <p:nvPr/>
        </p:nvSpPr>
        <p:spPr>
          <a:xfrm>
            <a:off x="1112892" y="1383512"/>
            <a:ext cx="4338000" cy="738664"/>
          </a:xfrm>
          <a:prstGeom prst="rect">
            <a:avLst/>
          </a:prstGeom>
          <a:noFill/>
        </p:spPr>
        <p:txBody>
          <a:bodyPr wrap="square" rtlCol="0">
            <a:spAutoFit/>
          </a:bodyPr>
          <a:lstStyle/>
          <a:p>
            <a:r>
              <a:rPr lang="en-US" sz="1400" dirty="0"/>
              <a:t>Mobile tariffs have held steady since a decline in the late 2010s. While in some markets these are increasing by inflation, in others they continue to fall in real terms. </a:t>
            </a:r>
          </a:p>
        </p:txBody>
      </p:sp>
      <p:sp>
        <p:nvSpPr>
          <p:cNvPr id="25" name="Oval 24">
            <a:extLst>
              <a:ext uri="{FF2B5EF4-FFF2-40B4-BE49-F238E27FC236}">
                <a16:creationId xmlns:a16="http://schemas.microsoft.com/office/drawing/2014/main" id="{1EADBE95-DE3A-4661-8D7C-10A907222065}"/>
              </a:ext>
            </a:extLst>
          </p:cNvPr>
          <p:cNvSpPr/>
          <p:nvPr/>
        </p:nvSpPr>
        <p:spPr>
          <a:xfrm>
            <a:off x="552763" y="1453658"/>
            <a:ext cx="456215" cy="456215"/>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n w="22225">
                  <a:solidFill>
                    <a:schemeClr val="accent2"/>
                  </a:solidFill>
                  <a:prstDash val="solid"/>
                </a:ln>
                <a:solidFill>
                  <a:schemeClr val="bg1"/>
                </a:solidFill>
                <a:latin typeface="Abadi" panose="020B0604020104020204" pitchFamily="34" charset="0"/>
              </a:rPr>
              <a:t>1</a:t>
            </a:r>
          </a:p>
        </p:txBody>
      </p:sp>
      <p:sp>
        <p:nvSpPr>
          <p:cNvPr id="27" name="Oval 26">
            <a:extLst>
              <a:ext uri="{FF2B5EF4-FFF2-40B4-BE49-F238E27FC236}">
                <a16:creationId xmlns:a16="http://schemas.microsoft.com/office/drawing/2014/main" id="{65C81E23-F04F-4FDF-A69C-B98C353C98B8}"/>
              </a:ext>
            </a:extLst>
          </p:cNvPr>
          <p:cNvSpPr/>
          <p:nvPr/>
        </p:nvSpPr>
        <p:spPr>
          <a:xfrm>
            <a:off x="6011131" y="1453658"/>
            <a:ext cx="456215" cy="456215"/>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n w="22225">
                  <a:solidFill>
                    <a:schemeClr val="accent2"/>
                  </a:solidFill>
                  <a:prstDash val="solid"/>
                </a:ln>
                <a:solidFill>
                  <a:schemeClr val="bg1"/>
                </a:solidFill>
                <a:latin typeface="Abadi" panose="020B0604020104020204" pitchFamily="34" charset="0"/>
              </a:rPr>
              <a:t>2</a:t>
            </a:r>
          </a:p>
        </p:txBody>
      </p:sp>
      <p:grpSp>
        <p:nvGrpSpPr>
          <p:cNvPr id="17" name="Group 16">
            <a:extLst>
              <a:ext uri="{FF2B5EF4-FFF2-40B4-BE49-F238E27FC236}">
                <a16:creationId xmlns:a16="http://schemas.microsoft.com/office/drawing/2014/main" id="{0626FBC8-08A3-4C49-B523-34F79C23F54B}"/>
              </a:ext>
            </a:extLst>
          </p:cNvPr>
          <p:cNvGrpSpPr/>
          <p:nvPr/>
        </p:nvGrpSpPr>
        <p:grpSpPr>
          <a:xfrm>
            <a:off x="1036208" y="2550820"/>
            <a:ext cx="4414684" cy="2722870"/>
            <a:chOff x="658053" y="1298969"/>
            <a:chExt cx="4513716" cy="3108879"/>
          </a:xfrm>
        </p:grpSpPr>
        <p:pic>
          <p:nvPicPr>
            <p:cNvPr id="18" name="Picture 17">
              <a:extLst>
                <a:ext uri="{FF2B5EF4-FFF2-40B4-BE49-F238E27FC236}">
                  <a16:creationId xmlns:a16="http://schemas.microsoft.com/office/drawing/2014/main" id="{782D9DA5-4F68-46EB-A2EF-A6603ECD0C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8053" y="1697797"/>
              <a:ext cx="4435312" cy="2710051"/>
            </a:xfrm>
            <a:prstGeom prst="rect">
              <a:avLst/>
            </a:prstGeom>
          </p:spPr>
        </p:pic>
        <p:sp>
          <p:nvSpPr>
            <p:cNvPr id="19" name="TextBox 18">
              <a:extLst>
                <a:ext uri="{FF2B5EF4-FFF2-40B4-BE49-F238E27FC236}">
                  <a16:creationId xmlns:a16="http://schemas.microsoft.com/office/drawing/2014/main" id="{BED68CBD-686D-4643-A81A-20DA1D3F91EE}"/>
                </a:ext>
              </a:extLst>
            </p:cNvPr>
            <p:cNvSpPr txBox="1"/>
            <p:nvPr/>
          </p:nvSpPr>
          <p:spPr>
            <a:xfrm>
              <a:off x="736457" y="1298969"/>
              <a:ext cx="4435312" cy="271255"/>
            </a:xfrm>
            <a:prstGeom prst="rect">
              <a:avLst/>
            </a:prstGeom>
            <a:noFill/>
          </p:spPr>
          <p:txBody>
            <a:bodyPr wrap="square">
              <a:spAutoFit/>
            </a:bodyPr>
            <a:lstStyle/>
            <a:p>
              <a:pPr algn="ctr"/>
              <a:r>
                <a:rPr lang="en-US" sz="1200" dirty="0"/>
                <a:t>Average 30-day plan price over time ($), mobile BB, global</a:t>
              </a:r>
            </a:p>
          </p:txBody>
        </p:sp>
      </p:grpSp>
      <p:sp>
        <p:nvSpPr>
          <p:cNvPr id="31" name="Title 1">
            <a:extLst>
              <a:ext uri="{FF2B5EF4-FFF2-40B4-BE49-F238E27FC236}">
                <a16:creationId xmlns:a16="http://schemas.microsoft.com/office/drawing/2014/main" id="{652727C0-EAB1-49DF-90D3-CD6F8EEA9801}"/>
              </a:ext>
            </a:extLst>
          </p:cNvPr>
          <p:cNvSpPr txBox="1">
            <a:spLocks/>
          </p:cNvSpPr>
          <p:nvPr/>
        </p:nvSpPr>
        <p:spPr>
          <a:xfrm>
            <a:off x="313963" y="299101"/>
            <a:ext cx="11277600" cy="543878"/>
          </a:xfrm>
          <a:prstGeom prst="rect">
            <a:avLst/>
          </a:prstGeom>
        </p:spPr>
        <p:txBody>
          <a:bodyPr>
            <a:normAutofit/>
          </a:bodyPr>
          <a:lstStyle>
            <a:lvl1pPr algn="l" defTabSz="914400" rtl="0" eaLnBrk="1" latinLnBrk="0" hangingPunct="1">
              <a:lnSpc>
                <a:spcPct val="85000"/>
              </a:lnSpc>
              <a:spcBef>
                <a:spcPct val="0"/>
              </a:spcBef>
              <a:buNone/>
              <a:defRPr sz="3200" b="1" kern="1200">
                <a:solidFill>
                  <a:srgbClr val="6D2CA7"/>
                </a:solidFill>
                <a:latin typeface="+mj-lt"/>
                <a:ea typeface="+mj-ea"/>
                <a:cs typeface="+mj-cs"/>
              </a:defRPr>
            </a:lvl1pPr>
          </a:lstStyle>
          <a:p>
            <a:r>
              <a:rPr lang="en-US" dirty="0"/>
              <a:t>Providers offer more for less, or at best: more for the same</a:t>
            </a:r>
          </a:p>
        </p:txBody>
      </p:sp>
      <p:sp>
        <p:nvSpPr>
          <p:cNvPr id="33" name="TextBox 32">
            <a:extLst>
              <a:ext uri="{FF2B5EF4-FFF2-40B4-BE49-F238E27FC236}">
                <a16:creationId xmlns:a16="http://schemas.microsoft.com/office/drawing/2014/main" id="{D536C026-7CFB-4FC6-A9CF-61A36A03F1D4}"/>
              </a:ext>
            </a:extLst>
          </p:cNvPr>
          <p:cNvSpPr txBox="1"/>
          <p:nvPr/>
        </p:nvSpPr>
        <p:spPr>
          <a:xfrm>
            <a:off x="6571260" y="1383512"/>
            <a:ext cx="4931947" cy="954107"/>
          </a:xfrm>
          <a:prstGeom prst="rect">
            <a:avLst/>
          </a:prstGeom>
          <a:noFill/>
        </p:spPr>
        <p:txBody>
          <a:bodyPr wrap="square" rtlCol="0">
            <a:spAutoFit/>
          </a:bodyPr>
          <a:lstStyle/>
          <a:p>
            <a:r>
              <a:rPr lang="en-US" sz="1400" dirty="0"/>
              <a:t>By 2027, global revenue per GB of cellular data will be $0.25, a reduction of 66% from 2022. For FBB, global revenue per GB will be $0.07 in 2024, down from $0.19 in 2019.</a:t>
            </a:r>
          </a:p>
          <a:p>
            <a:endParaRPr lang="en-US" sz="1400" dirty="0"/>
          </a:p>
        </p:txBody>
      </p:sp>
    </p:spTree>
    <p:extLst>
      <p:ext uri="{BB962C8B-B14F-4D97-AF65-F5344CB8AC3E}">
        <p14:creationId xmlns:p14="http://schemas.microsoft.com/office/powerpoint/2010/main" val="191280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792C-E49B-4C88-9F0C-C35996857811}"/>
              </a:ext>
            </a:extLst>
          </p:cNvPr>
          <p:cNvSpPr>
            <a:spLocks noGrp="1"/>
          </p:cNvSpPr>
          <p:nvPr>
            <p:ph type="title"/>
          </p:nvPr>
        </p:nvSpPr>
        <p:spPr>
          <a:xfrm>
            <a:off x="457200" y="2584145"/>
            <a:ext cx="11277600" cy="543880"/>
          </a:xfrm>
        </p:spPr>
        <p:txBody>
          <a:bodyPr/>
          <a:lstStyle/>
          <a:p>
            <a:r>
              <a:rPr lang="en-US" dirty="0"/>
              <a:t>The OpEx Challenge</a:t>
            </a:r>
          </a:p>
        </p:txBody>
      </p:sp>
    </p:spTree>
    <p:extLst>
      <p:ext uri="{BB962C8B-B14F-4D97-AF65-F5344CB8AC3E}">
        <p14:creationId xmlns:p14="http://schemas.microsoft.com/office/powerpoint/2010/main" val="3270667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A317-A97B-46C2-AB1C-5D7178504E87}"/>
              </a:ext>
            </a:extLst>
          </p:cNvPr>
          <p:cNvSpPr>
            <a:spLocks noGrp="1"/>
          </p:cNvSpPr>
          <p:nvPr>
            <p:ph type="title"/>
          </p:nvPr>
        </p:nvSpPr>
        <p:spPr>
          <a:xfrm>
            <a:off x="457200" y="461055"/>
            <a:ext cx="8699500" cy="543880"/>
          </a:xfrm>
        </p:spPr>
        <p:txBody>
          <a:bodyPr>
            <a:normAutofit fontScale="90000"/>
          </a:bodyPr>
          <a:lstStyle/>
          <a:p>
            <a:r>
              <a:rPr lang="en-US" dirty="0"/>
              <a:t>Germany: Europe’s largest economy in the last decade</a:t>
            </a:r>
          </a:p>
        </p:txBody>
      </p:sp>
      <p:sp>
        <p:nvSpPr>
          <p:cNvPr id="102" name="Slide Number Placeholder 2">
            <a:extLst>
              <a:ext uri="{FF2B5EF4-FFF2-40B4-BE49-F238E27FC236}">
                <a16:creationId xmlns:a16="http://schemas.microsoft.com/office/drawing/2014/main" id="{162D8D63-146B-45F7-5FB5-C03273EB05F3}"/>
              </a:ext>
            </a:extLst>
          </p:cNvPr>
          <p:cNvSpPr>
            <a:spLocks noGrp="1"/>
          </p:cNvSpPr>
          <p:nvPr>
            <p:ph type="sldNum" sz="quarter" idx="4"/>
          </p:nvPr>
        </p:nvSpPr>
        <p:spPr>
          <a:xfrm>
            <a:off x="457200" y="6087665"/>
            <a:ext cx="904875" cy="309281"/>
          </a:xfrm>
        </p:spPr>
        <p:txBody>
          <a:bodyPr/>
          <a:lstStyle/>
          <a:p>
            <a:pPr>
              <a:spcAft>
                <a:spcPts val="600"/>
              </a:spcAft>
            </a:pPr>
            <a:r>
              <a:rPr lang="en-GB" dirty="0"/>
              <a:t>Page </a:t>
            </a:r>
            <a:fld id="{A30585B2-4AE5-4E24-B2F9-21CF896AC489}" type="slidenum">
              <a:rPr lang="en-GB" smtClean="0"/>
              <a:pPr>
                <a:spcAft>
                  <a:spcPts val="600"/>
                </a:spcAft>
              </a:pPr>
              <a:t>24</a:t>
            </a:fld>
            <a:endParaRPr lang="en-GB" dirty="0"/>
          </a:p>
        </p:txBody>
      </p:sp>
      <p:pic>
        <p:nvPicPr>
          <p:cNvPr id="7" name="Picture 6">
            <a:extLst>
              <a:ext uri="{FF2B5EF4-FFF2-40B4-BE49-F238E27FC236}">
                <a16:creationId xmlns:a16="http://schemas.microsoft.com/office/drawing/2014/main" id="{7EA4C96A-1263-42F5-A04B-890E2E4E86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
          <a:stretch/>
        </p:blipFill>
        <p:spPr>
          <a:xfrm>
            <a:off x="3921022" y="1372322"/>
            <a:ext cx="2435029" cy="2399578"/>
          </a:xfrm>
          <a:prstGeom prst="ellipse">
            <a:avLst/>
          </a:prstGeom>
          <a:noFill/>
          <a:ln w="22225">
            <a:solidFill>
              <a:srgbClr val="EEF2F8"/>
            </a:solidFill>
          </a:ln>
        </p:spPr>
      </p:pic>
      <p:pic>
        <p:nvPicPr>
          <p:cNvPr id="4" name="Picture 3">
            <a:extLst>
              <a:ext uri="{FF2B5EF4-FFF2-40B4-BE49-F238E27FC236}">
                <a16:creationId xmlns:a16="http://schemas.microsoft.com/office/drawing/2014/main" id="{B320E554-D3E7-41AD-B479-9F7C6013546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
          <a:stretch/>
        </p:blipFill>
        <p:spPr>
          <a:xfrm>
            <a:off x="5202159" y="3867314"/>
            <a:ext cx="2435029" cy="2399578"/>
          </a:xfrm>
          <a:prstGeom prst="ellipse">
            <a:avLst/>
          </a:prstGeom>
          <a:noFill/>
          <a:ln w="22225">
            <a:solidFill>
              <a:srgbClr val="EEF2F8"/>
            </a:solidFill>
          </a:ln>
        </p:spPr>
      </p:pic>
      <p:pic>
        <p:nvPicPr>
          <p:cNvPr id="5" name="Picture 4">
            <a:extLst>
              <a:ext uri="{FF2B5EF4-FFF2-40B4-BE49-F238E27FC236}">
                <a16:creationId xmlns:a16="http://schemas.microsoft.com/office/drawing/2014/main" id="{FC0A54A2-8C90-469C-8061-DB76892176B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
          <a:stretch/>
        </p:blipFill>
        <p:spPr>
          <a:xfrm>
            <a:off x="877902" y="1372322"/>
            <a:ext cx="2435029" cy="2399578"/>
          </a:xfrm>
          <a:prstGeom prst="ellipse">
            <a:avLst/>
          </a:prstGeom>
          <a:noFill/>
          <a:ln w="22225">
            <a:solidFill>
              <a:srgbClr val="EEF2F8"/>
            </a:solidFill>
          </a:ln>
        </p:spPr>
      </p:pic>
      <p:sp>
        <p:nvSpPr>
          <p:cNvPr id="112" name="Text Placeholder 16">
            <a:extLst>
              <a:ext uri="{FF2B5EF4-FFF2-40B4-BE49-F238E27FC236}">
                <a16:creationId xmlns:a16="http://schemas.microsoft.com/office/drawing/2014/main" id="{F8EAECD4-F880-7D42-DA83-34A98A4C7A5F}"/>
              </a:ext>
            </a:extLst>
          </p:cNvPr>
          <p:cNvSpPr>
            <a:spLocks noGrp="1"/>
          </p:cNvSpPr>
          <p:nvPr>
            <p:ph type="body" sz="quarter" idx="55"/>
          </p:nvPr>
        </p:nvSpPr>
        <p:spPr>
          <a:xfrm>
            <a:off x="6551279" y="2032650"/>
            <a:ext cx="3907672" cy="1126393"/>
          </a:xfrm>
        </p:spPr>
        <p:txBody>
          <a:bodyPr/>
          <a:lstStyle/>
          <a:p>
            <a:r>
              <a:rPr lang="en-US" sz="2400" dirty="0"/>
              <a:t>In 2016, the German economy (GDP) was worth about USD $3.5 trillion*.</a:t>
            </a:r>
          </a:p>
        </p:txBody>
      </p:sp>
      <p:sp>
        <p:nvSpPr>
          <p:cNvPr id="71" name="TextBox 70">
            <a:extLst>
              <a:ext uri="{FF2B5EF4-FFF2-40B4-BE49-F238E27FC236}">
                <a16:creationId xmlns:a16="http://schemas.microsoft.com/office/drawing/2014/main" id="{7025AD39-B7A8-45BB-8054-E174D3C0BB20}"/>
              </a:ext>
            </a:extLst>
          </p:cNvPr>
          <p:cNvSpPr txBox="1"/>
          <p:nvPr/>
        </p:nvSpPr>
        <p:spPr>
          <a:xfrm>
            <a:off x="8879071" y="3028238"/>
            <a:ext cx="3159760" cy="261610"/>
          </a:xfrm>
          <a:prstGeom prst="rect">
            <a:avLst/>
          </a:prstGeom>
          <a:noFill/>
        </p:spPr>
        <p:txBody>
          <a:bodyPr wrap="square">
            <a:spAutoFit/>
          </a:bodyPr>
          <a:lstStyle/>
          <a:p>
            <a:r>
              <a:rPr lang="en-US" sz="1100" i="1" dirty="0"/>
              <a:t>* Source: World Bank, Current USD</a:t>
            </a:r>
          </a:p>
        </p:txBody>
      </p:sp>
      <p:sp>
        <p:nvSpPr>
          <p:cNvPr id="10" name="Text Placeholder 16">
            <a:extLst>
              <a:ext uri="{FF2B5EF4-FFF2-40B4-BE49-F238E27FC236}">
                <a16:creationId xmlns:a16="http://schemas.microsoft.com/office/drawing/2014/main" id="{7C030EAE-C77E-420C-9F9D-650F9392D05F}"/>
              </a:ext>
            </a:extLst>
          </p:cNvPr>
          <p:cNvSpPr txBox="1">
            <a:spLocks/>
          </p:cNvSpPr>
          <p:nvPr/>
        </p:nvSpPr>
        <p:spPr>
          <a:xfrm>
            <a:off x="7637188" y="3771900"/>
            <a:ext cx="3907672" cy="1126393"/>
          </a:xfrm>
          <a:prstGeom prst="rect">
            <a:avLst/>
          </a:prstGeom>
        </p:spPr>
        <p:txBody>
          <a:bodyPr lIns="0" tIns="0" rIns="0" bIns="0" anchor="ctr" anchorCtr="0"/>
          <a:lstStyle>
            <a:lvl1pPr marL="0" indent="0" algn="ctr" defTabSz="914400" rtl="0" eaLnBrk="1" latinLnBrk="0" hangingPunct="1">
              <a:lnSpc>
                <a:spcPct val="95000"/>
              </a:lnSpc>
              <a:spcBef>
                <a:spcPts val="1700"/>
              </a:spcBef>
              <a:spcAft>
                <a:spcPts val="0"/>
              </a:spcAft>
              <a:buFont typeface="Arial" panose="020B0604020202020204" pitchFamily="34" charset="0"/>
              <a:buNone/>
              <a:defRPr sz="1000" b="1" kern="1200">
                <a:solidFill>
                  <a:srgbClr val="6D2CA7"/>
                </a:solidFill>
                <a:latin typeface="+mn-lt"/>
                <a:ea typeface="+mn-ea"/>
                <a:cs typeface="+mn-cs"/>
              </a:defRPr>
            </a:lvl1pPr>
            <a:lvl2pPr marL="216000" indent="-216000" algn="l" defTabSz="914400" rtl="0" eaLnBrk="1" latinLnBrk="0" hangingPunct="1">
              <a:lnSpc>
                <a:spcPct val="95000"/>
              </a:lnSpc>
              <a:spcBef>
                <a:spcPts val="1700"/>
              </a:spcBef>
              <a:buClr>
                <a:schemeClr val="accent1"/>
              </a:buClr>
              <a:buFont typeface="Calibri" panose="020F0502020204030204" pitchFamily="34" charset="0"/>
              <a:buChar char="•"/>
              <a:defRPr sz="1600" kern="1200">
                <a:solidFill>
                  <a:schemeClr val="tx1"/>
                </a:solidFill>
                <a:latin typeface="+mn-lt"/>
                <a:ea typeface="+mn-ea"/>
                <a:cs typeface="+mn-cs"/>
              </a:defRPr>
            </a:lvl2pPr>
            <a:lvl3pPr marL="360000" indent="-144000" algn="l" defTabSz="914400" rtl="0" eaLnBrk="1" latinLnBrk="0" hangingPunct="1">
              <a:lnSpc>
                <a:spcPct val="95000"/>
              </a:lnSpc>
              <a:spcBef>
                <a:spcPts val="0"/>
              </a:spcBef>
              <a:buClr>
                <a:schemeClr val="accent1"/>
              </a:buClr>
              <a:buFont typeface="Calibri" panose="020F0502020204030204" pitchFamily="34" charset="0"/>
              <a:buChar char="–"/>
              <a:defRPr sz="1600" kern="1200">
                <a:solidFill>
                  <a:schemeClr val="tx1"/>
                </a:solidFill>
                <a:latin typeface="+mn-lt"/>
                <a:ea typeface="+mn-ea"/>
                <a:cs typeface="+mn-cs"/>
              </a:defRPr>
            </a:lvl3pPr>
            <a:lvl4pPr marL="504000" indent="-144000" algn="l" defTabSz="914400" rtl="0" eaLnBrk="1" latinLnBrk="0" hangingPunct="1">
              <a:lnSpc>
                <a:spcPct val="95000"/>
              </a:lnSpc>
              <a:spcBef>
                <a:spcPts val="0"/>
              </a:spcBef>
              <a:buClr>
                <a:schemeClr val="accent1"/>
              </a:buClr>
              <a:buFont typeface="Calibri" panose="020F0502020204030204" pitchFamily="34" charset="0"/>
              <a:buChar char="–"/>
              <a:defRPr sz="1600" kern="1200">
                <a:solidFill>
                  <a:schemeClr val="tx1"/>
                </a:solidFill>
                <a:latin typeface="+mn-lt"/>
                <a:ea typeface="+mn-ea"/>
                <a:cs typeface="+mn-cs"/>
              </a:defRPr>
            </a:lvl4pPr>
            <a:lvl5pPr marL="648000" indent="-144000" algn="l" defTabSz="914400" rtl="0" eaLnBrk="1" latinLnBrk="0" hangingPunct="1">
              <a:lnSpc>
                <a:spcPct val="95000"/>
              </a:lnSpc>
              <a:spcBef>
                <a:spcPts val="0"/>
              </a:spcBef>
              <a:buClr>
                <a:schemeClr val="accent1"/>
              </a:buClr>
              <a:buFont typeface="Calibri" panose="020F05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Over the last decade, telcos have spent $3.6 trillion on capital.</a:t>
            </a:r>
          </a:p>
        </p:txBody>
      </p:sp>
      <p:sp>
        <p:nvSpPr>
          <p:cNvPr id="11" name="TextBox 10">
            <a:extLst>
              <a:ext uri="{FF2B5EF4-FFF2-40B4-BE49-F238E27FC236}">
                <a16:creationId xmlns:a16="http://schemas.microsoft.com/office/drawing/2014/main" id="{EC1CE580-BEB5-4255-8DCF-40872B80C718}"/>
              </a:ext>
            </a:extLst>
          </p:cNvPr>
          <p:cNvSpPr txBox="1"/>
          <p:nvPr/>
        </p:nvSpPr>
        <p:spPr>
          <a:xfrm>
            <a:off x="8950191" y="4907736"/>
            <a:ext cx="3159760" cy="261610"/>
          </a:xfrm>
          <a:prstGeom prst="rect">
            <a:avLst/>
          </a:prstGeom>
          <a:noFill/>
        </p:spPr>
        <p:txBody>
          <a:bodyPr wrap="square">
            <a:spAutoFit/>
          </a:bodyPr>
          <a:lstStyle/>
          <a:p>
            <a:r>
              <a:rPr lang="en-US" sz="1100" i="1" dirty="0"/>
              <a:t>* Source: Omdia CapEx and Revenue Tracker</a:t>
            </a:r>
          </a:p>
        </p:txBody>
      </p:sp>
      <p:pic>
        <p:nvPicPr>
          <p:cNvPr id="3" name="Picture 2">
            <a:extLst>
              <a:ext uri="{FF2B5EF4-FFF2-40B4-BE49-F238E27FC236}">
                <a16:creationId xmlns:a16="http://schemas.microsoft.com/office/drawing/2014/main" id="{B459EC69-D07D-441A-8866-E8AC1FB57FF7}"/>
              </a:ext>
            </a:extLst>
          </p:cNvPr>
          <p:cNvPicPr>
            <a:picLocks noChangeAspect="1"/>
          </p:cNvPicPr>
          <p:nvPr/>
        </p:nvPicPr>
        <p:blipFill>
          <a:blip r:embed="rId6"/>
          <a:stretch>
            <a:fillRect/>
          </a:stretch>
        </p:blipFill>
        <p:spPr>
          <a:xfrm>
            <a:off x="2158297" y="3867314"/>
            <a:ext cx="2403294" cy="2399578"/>
          </a:xfrm>
          <a:prstGeom prst="ellipse">
            <a:avLst/>
          </a:prstGeom>
          <a:noFill/>
          <a:ln w="22225">
            <a:solidFill>
              <a:srgbClr val="EEF2F8"/>
            </a:solidFill>
          </a:ln>
        </p:spPr>
      </p:pic>
    </p:spTree>
    <p:extLst>
      <p:ext uri="{BB962C8B-B14F-4D97-AF65-F5344CB8AC3E}">
        <p14:creationId xmlns:p14="http://schemas.microsoft.com/office/powerpoint/2010/main" val="82045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042A-4831-4823-8150-0BE64B8433C8}"/>
              </a:ext>
            </a:extLst>
          </p:cNvPr>
          <p:cNvSpPr>
            <a:spLocks noGrp="1"/>
          </p:cNvSpPr>
          <p:nvPr>
            <p:ph type="title"/>
          </p:nvPr>
        </p:nvSpPr>
        <p:spPr>
          <a:xfrm>
            <a:off x="284480" y="359455"/>
            <a:ext cx="11277600" cy="543878"/>
          </a:xfrm>
        </p:spPr>
        <p:txBody>
          <a:bodyPr/>
          <a:lstStyle/>
          <a:p>
            <a:r>
              <a:rPr lang="en-US" dirty="0"/>
              <a:t>Telecoms CapEx of $3.6 trillion since 2012 – where has it led?</a:t>
            </a:r>
          </a:p>
        </p:txBody>
      </p:sp>
      <p:graphicFrame>
        <p:nvGraphicFramePr>
          <p:cNvPr id="3" name="Chart 2">
            <a:extLst>
              <a:ext uri="{FF2B5EF4-FFF2-40B4-BE49-F238E27FC236}">
                <a16:creationId xmlns:a16="http://schemas.microsoft.com/office/drawing/2014/main" id="{02ADE28E-3222-4907-A1DC-1D7C00114FAA}"/>
              </a:ext>
            </a:extLst>
          </p:cNvPr>
          <p:cNvGraphicFramePr>
            <a:graphicFrameLocks noGrp="1"/>
          </p:cNvGraphicFramePr>
          <p:nvPr>
            <p:extLst>
              <p:ext uri="{D42A27DB-BD31-4B8C-83A1-F6EECF244321}">
                <p14:modId xmlns:p14="http://schemas.microsoft.com/office/powerpoint/2010/main" val="895526059"/>
              </p:ext>
            </p:extLst>
          </p:nvPr>
        </p:nvGraphicFramePr>
        <p:xfrm>
          <a:off x="138897" y="1004933"/>
          <a:ext cx="8206450" cy="560027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3FF0987-9657-4C98-8CE1-3093609DE1FE}"/>
              </a:ext>
            </a:extLst>
          </p:cNvPr>
          <p:cNvSpPr txBox="1"/>
          <p:nvPr/>
        </p:nvSpPr>
        <p:spPr>
          <a:xfrm>
            <a:off x="8345347" y="1124136"/>
            <a:ext cx="3464560" cy="4401205"/>
          </a:xfrm>
          <a:prstGeom prst="rect">
            <a:avLst/>
          </a:prstGeom>
          <a:noFill/>
        </p:spPr>
        <p:txBody>
          <a:bodyPr wrap="square">
            <a:spAutoFit/>
          </a:bodyPr>
          <a:lstStyle/>
          <a:p>
            <a:pPr marL="171450" indent="-171450">
              <a:buFont typeface="Arial" panose="020B0604020202020204" pitchFamily="34" charset="0"/>
              <a:buChar char="•"/>
            </a:pPr>
            <a:r>
              <a:rPr lang="en-US" sz="1400" b="1" dirty="0"/>
              <a:t>Over the entirety of the decade, there was a 1% increase OpEx/revenue ratios.</a:t>
            </a:r>
          </a:p>
          <a:p>
            <a:pPr marL="171450" indent="-171450">
              <a:buFont typeface="Arial" panose="020B0604020202020204" pitchFamily="34" charset="0"/>
              <a:buChar char="•"/>
            </a:pPr>
            <a:endParaRPr lang="en-US" sz="1400" b="1" dirty="0"/>
          </a:p>
          <a:p>
            <a:pPr marL="171450" indent="-171450">
              <a:buFont typeface="Arial" panose="020B0604020202020204" pitchFamily="34" charset="0"/>
              <a:buChar char="•"/>
            </a:pPr>
            <a:r>
              <a:rPr lang="en-US" sz="1400" u="sng" dirty="0">
                <a:highlight>
                  <a:srgbClr val="C0C0C0"/>
                </a:highlight>
              </a:rPr>
              <a:t>Positive Outliers</a:t>
            </a:r>
            <a:r>
              <a:rPr lang="en-US" sz="1400" u="sng" dirty="0"/>
              <a:t> </a:t>
            </a:r>
            <a:r>
              <a:rPr lang="en-US" sz="1400" dirty="0"/>
              <a:t>include </a:t>
            </a:r>
            <a:r>
              <a:rPr lang="en-US" sz="1400" i="1" dirty="0"/>
              <a:t>Bharti</a:t>
            </a:r>
            <a:r>
              <a:rPr lang="en-US" sz="1400" dirty="0"/>
              <a:t>, </a:t>
            </a:r>
            <a:r>
              <a:rPr lang="en-US" sz="1400" i="1" dirty="0"/>
              <a:t>Charter</a:t>
            </a:r>
            <a:r>
              <a:rPr lang="en-US" sz="1400" dirty="0"/>
              <a:t>, </a:t>
            </a:r>
            <a:r>
              <a:rPr lang="en-US" sz="1400" i="1" dirty="0"/>
              <a:t>KPN</a:t>
            </a:r>
            <a:r>
              <a:rPr lang="en-US" sz="1400" dirty="0"/>
              <a:t>, </a:t>
            </a:r>
            <a:r>
              <a:rPr lang="en-US" sz="1400" i="1" dirty="0"/>
              <a:t>Tele2</a:t>
            </a:r>
            <a:r>
              <a:rPr lang="en-US" sz="1400" dirty="0"/>
              <a:t>, </a:t>
            </a:r>
            <a:r>
              <a:rPr lang="en-US" sz="1400" i="1" dirty="0"/>
              <a:t>Telenor, Charter</a:t>
            </a:r>
            <a:r>
              <a:rPr lang="en-US" sz="1400" dirty="0"/>
              <a:t> and </a:t>
            </a:r>
            <a:r>
              <a:rPr lang="en-US" sz="1400" i="1" dirty="0"/>
              <a:t>Turkcell</a:t>
            </a:r>
            <a:r>
              <a:rPr lang="en-US" sz="1400" dirty="0"/>
              <a:t> achieving OpEx/revenue ratio reductions of over 10%. </a:t>
            </a:r>
            <a:r>
              <a:rPr lang="en-US" sz="1400" u="sng" dirty="0">
                <a:highlight>
                  <a:srgbClr val="D8CDE3"/>
                </a:highlight>
              </a:rPr>
              <a:t>Others</a:t>
            </a:r>
            <a:r>
              <a:rPr lang="en-US" sz="1400" dirty="0"/>
              <a:t> have achieved OpEx/rev reductions of c5%: Softbank </a:t>
            </a:r>
            <a:r>
              <a:rPr lang="en-US" sz="1400" i="1" dirty="0"/>
              <a:t>DT</a:t>
            </a:r>
            <a:r>
              <a:rPr lang="en-US" sz="1400" dirty="0"/>
              <a:t>, </a:t>
            </a:r>
            <a:r>
              <a:rPr lang="en-US" sz="1400" i="1" dirty="0"/>
              <a:t>BT</a:t>
            </a:r>
            <a:r>
              <a:rPr lang="en-US" sz="1400" dirty="0"/>
              <a:t>, </a:t>
            </a:r>
            <a:r>
              <a:rPr lang="en-US" sz="1400" i="1" dirty="0"/>
              <a:t>Verizon</a:t>
            </a:r>
            <a:r>
              <a:rPr lang="en-US" sz="1400" dirty="0"/>
              <a:t>, </a:t>
            </a:r>
            <a:r>
              <a:rPr lang="en-US" sz="1400" i="1" dirty="0"/>
              <a:t>KDDI</a:t>
            </a:r>
            <a:r>
              <a:rPr lang="en-US" sz="1400" dirty="0"/>
              <a:t>, </a:t>
            </a:r>
            <a:r>
              <a:rPr lang="en-US" sz="1400" i="1" dirty="0"/>
              <a:t>Vodacom</a:t>
            </a:r>
            <a:r>
              <a:rPr lang="en-US" sz="1400" dirty="0"/>
              <a:t>. </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Many of the above have increased CapEx intensity for declines in OpEx/rev ratios. </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highlight>
                  <a:srgbClr val="FF3399"/>
                </a:highlight>
              </a:rPr>
              <a:t>OpEx/revenues has increased the most </a:t>
            </a:r>
            <a:r>
              <a:rPr lang="en-US" sz="1400" dirty="0"/>
              <a:t>at </a:t>
            </a:r>
            <a:r>
              <a:rPr lang="en-US" sz="1400" i="1" dirty="0"/>
              <a:t>Singtel</a:t>
            </a:r>
            <a:r>
              <a:rPr lang="en-US" sz="1400" dirty="0"/>
              <a:t>, </a:t>
            </a:r>
            <a:r>
              <a:rPr lang="en-US" sz="1400" i="1" dirty="0"/>
              <a:t>China Telecom </a:t>
            </a:r>
            <a:r>
              <a:rPr lang="en-US" sz="1400" dirty="0"/>
              <a:t>and </a:t>
            </a:r>
            <a:r>
              <a:rPr lang="en-US" sz="1400" i="1" dirty="0"/>
              <a:t>China Mobile</a:t>
            </a:r>
            <a:r>
              <a:rPr lang="en-US" sz="1400" dirty="0"/>
              <a:t>. In some high-growth markets, a very significant increase in CapEx in absolute terms may be masked by the top line. Such is the case with </a:t>
            </a:r>
            <a:r>
              <a:rPr lang="en-US" sz="1400" i="1" dirty="0">
                <a:highlight>
                  <a:srgbClr val="008080"/>
                </a:highlight>
              </a:rPr>
              <a:t>China Unicom</a:t>
            </a:r>
            <a:r>
              <a:rPr lang="en-US" sz="1400" dirty="0"/>
              <a:t>. </a:t>
            </a:r>
          </a:p>
          <a:p>
            <a:endParaRPr lang="en-US" sz="1400" dirty="0"/>
          </a:p>
        </p:txBody>
      </p:sp>
      <p:sp>
        <p:nvSpPr>
          <p:cNvPr id="8" name="TextBox 7">
            <a:extLst>
              <a:ext uri="{FF2B5EF4-FFF2-40B4-BE49-F238E27FC236}">
                <a16:creationId xmlns:a16="http://schemas.microsoft.com/office/drawing/2014/main" id="{05603249-D436-47EE-A012-445E3EE822C1}"/>
              </a:ext>
            </a:extLst>
          </p:cNvPr>
          <p:cNvSpPr txBox="1"/>
          <p:nvPr/>
        </p:nvSpPr>
        <p:spPr>
          <a:xfrm>
            <a:off x="8466720" y="5371723"/>
            <a:ext cx="3343187" cy="738664"/>
          </a:xfrm>
          <a:prstGeom prst="rect">
            <a:avLst/>
          </a:prstGeom>
          <a:solidFill>
            <a:schemeClr val="accent6">
              <a:lumMod val="40000"/>
              <a:lumOff val="60000"/>
            </a:schemeClr>
          </a:solidFill>
          <a:ln w="38100">
            <a:solidFill>
              <a:schemeClr val="tx1"/>
            </a:solidFill>
          </a:ln>
        </p:spPr>
        <p:txBody>
          <a:bodyPr wrap="square">
            <a:spAutoFit/>
          </a:bodyPr>
          <a:lstStyle/>
          <a:p>
            <a:pPr algn="ctr"/>
            <a:r>
              <a:rPr lang="en-US" sz="1400" dirty="0"/>
              <a:t>As an industry and as a whole, telcos have made absolutely no change to their OpEx and CapEx fundamentals in aggregate </a:t>
            </a:r>
          </a:p>
        </p:txBody>
      </p:sp>
      <p:cxnSp>
        <p:nvCxnSpPr>
          <p:cNvPr id="10" name="Straight Connector 9">
            <a:extLst>
              <a:ext uri="{FF2B5EF4-FFF2-40B4-BE49-F238E27FC236}">
                <a16:creationId xmlns:a16="http://schemas.microsoft.com/office/drawing/2014/main" id="{69DC6DA4-A8B2-4577-9DA5-28D32ACA4960}"/>
              </a:ext>
            </a:extLst>
          </p:cNvPr>
          <p:cNvCxnSpPr>
            <a:cxnSpLocks/>
          </p:cNvCxnSpPr>
          <p:nvPr/>
        </p:nvCxnSpPr>
        <p:spPr>
          <a:xfrm>
            <a:off x="8294545" y="1124136"/>
            <a:ext cx="0" cy="5276664"/>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6DBF23-61FC-4486-98A0-710805D87EDB}"/>
              </a:ext>
            </a:extLst>
          </p:cNvPr>
          <p:cNvSpPr txBox="1"/>
          <p:nvPr/>
        </p:nvSpPr>
        <p:spPr>
          <a:xfrm>
            <a:off x="1267691" y="1815424"/>
            <a:ext cx="1771319" cy="369332"/>
          </a:xfrm>
          <a:prstGeom prst="rect">
            <a:avLst/>
          </a:prstGeom>
          <a:noFill/>
          <a:ln>
            <a:solidFill>
              <a:srgbClr val="92D050"/>
            </a:solidFill>
          </a:ln>
        </p:spPr>
        <p:txBody>
          <a:bodyPr wrap="none" rtlCol="0">
            <a:spAutoFit/>
          </a:bodyPr>
          <a:lstStyle/>
          <a:p>
            <a:r>
              <a:rPr lang="en-US" dirty="0">
                <a:solidFill>
                  <a:srgbClr val="92D050"/>
                </a:solidFill>
              </a:rPr>
              <a:t>Spending to save</a:t>
            </a:r>
          </a:p>
        </p:txBody>
      </p:sp>
      <p:sp>
        <p:nvSpPr>
          <p:cNvPr id="9" name="TextBox 8">
            <a:extLst>
              <a:ext uri="{FF2B5EF4-FFF2-40B4-BE49-F238E27FC236}">
                <a16:creationId xmlns:a16="http://schemas.microsoft.com/office/drawing/2014/main" id="{A9F2714A-6D35-4C53-9281-4EF69936389F}"/>
              </a:ext>
            </a:extLst>
          </p:cNvPr>
          <p:cNvSpPr txBox="1"/>
          <p:nvPr/>
        </p:nvSpPr>
        <p:spPr>
          <a:xfrm>
            <a:off x="879732" y="4877279"/>
            <a:ext cx="2547236" cy="369332"/>
          </a:xfrm>
          <a:prstGeom prst="rect">
            <a:avLst/>
          </a:prstGeom>
          <a:noFill/>
          <a:ln>
            <a:solidFill>
              <a:srgbClr val="92D050"/>
            </a:solidFill>
          </a:ln>
        </p:spPr>
        <p:txBody>
          <a:bodyPr wrap="none" rtlCol="0">
            <a:spAutoFit/>
          </a:bodyPr>
          <a:lstStyle/>
          <a:p>
            <a:r>
              <a:rPr lang="en-US" dirty="0">
                <a:solidFill>
                  <a:srgbClr val="92D050"/>
                </a:solidFill>
              </a:rPr>
              <a:t>Saving while constraining</a:t>
            </a:r>
          </a:p>
        </p:txBody>
      </p:sp>
      <p:sp>
        <p:nvSpPr>
          <p:cNvPr id="11" name="TextBox 10">
            <a:extLst>
              <a:ext uri="{FF2B5EF4-FFF2-40B4-BE49-F238E27FC236}">
                <a16:creationId xmlns:a16="http://schemas.microsoft.com/office/drawing/2014/main" id="{B42CD7D8-4EC3-4330-B84D-0E85AEFB4BE5}"/>
              </a:ext>
            </a:extLst>
          </p:cNvPr>
          <p:cNvSpPr txBox="1"/>
          <p:nvPr/>
        </p:nvSpPr>
        <p:spPr>
          <a:xfrm>
            <a:off x="4918332" y="4821274"/>
            <a:ext cx="2781331" cy="923330"/>
          </a:xfrm>
          <a:prstGeom prst="rect">
            <a:avLst/>
          </a:prstGeom>
          <a:noFill/>
          <a:ln>
            <a:solidFill>
              <a:srgbClr val="92D050"/>
            </a:solidFill>
          </a:ln>
        </p:spPr>
        <p:txBody>
          <a:bodyPr wrap="square" rtlCol="0">
            <a:spAutoFit/>
          </a:bodyPr>
          <a:lstStyle/>
          <a:p>
            <a:r>
              <a:rPr lang="en-US" dirty="0">
                <a:solidFill>
                  <a:srgbClr val="92D050"/>
                </a:solidFill>
              </a:rPr>
              <a:t>Controlling CapEx in line with revenues, but growing ops cost</a:t>
            </a:r>
          </a:p>
        </p:txBody>
      </p:sp>
      <p:sp>
        <p:nvSpPr>
          <p:cNvPr id="12" name="TextBox 11">
            <a:extLst>
              <a:ext uri="{FF2B5EF4-FFF2-40B4-BE49-F238E27FC236}">
                <a16:creationId xmlns:a16="http://schemas.microsoft.com/office/drawing/2014/main" id="{4EABA87F-EA41-46B3-A0D9-6FF6D1A0A0BE}"/>
              </a:ext>
            </a:extLst>
          </p:cNvPr>
          <p:cNvSpPr txBox="1"/>
          <p:nvPr/>
        </p:nvSpPr>
        <p:spPr>
          <a:xfrm>
            <a:off x="4918331" y="2160191"/>
            <a:ext cx="2781331" cy="646331"/>
          </a:xfrm>
          <a:prstGeom prst="rect">
            <a:avLst/>
          </a:prstGeom>
          <a:noFill/>
          <a:ln>
            <a:solidFill>
              <a:srgbClr val="92D050"/>
            </a:solidFill>
          </a:ln>
        </p:spPr>
        <p:txBody>
          <a:bodyPr wrap="square" rtlCol="0">
            <a:spAutoFit/>
          </a:bodyPr>
          <a:lstStyle/>
          <a:p>
            <a:r>
              <a:rPr lang="en-US" dirty="0">
                <a:solidFill>
                  <a:srgbClr val="92D050"/>
                </a:solidFill>
              </a:rPr>
              <a:t>Both CapEx and OpEx outgrowing revenues</a:t>
            </a:r>
          </a:p>
        </p:txBody>
      </p:sp>
    </p:spTree>
    <p:extLst>
      <p:ext uri="{BB962C8B-B14F-4D97-AF65-F5344CB8AC3E}">
        <p14:creationId xmlns:p14="http://schemas.microsoft.com/office/powerpoint/2010/main" val="2757585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0285-E60E-4787-87DA-470AA8457DD9}"/>
              </a:ext>
            </a:extLst>
          </p:cNvPr>
          <p:cNvSpPr>
            <a:spLocks noGrp="1"/>
          </p:cNvSpPr>
          <p:nvPr>
            <p:ph type="title"/>
          </p:nvPr>
        </p:nvSpPr>
        <p:spPr>
          <a:xfrm>
            <a:off x="540327" y="367537"/>
            <a:ext cx="11277600" cy="543878"/>
          </a:xfrm>
        </p:spPr>
        <p:txBody>
          <a:bodyPr/>
          <a:lstStyle/>
          <a:p>
            <a:r>
              <a:rPr lang="en-GB" dirty="0"/>
              <a:t>OpEx spend as a % of revenues: traditional v cloud approach  </a:t>
            </a:r>
          </a:p>
        </p:txBody>
      </p:sp>
      <p:sp>
        <p:nvSpPr>
          <p:cNvPr id="3" name="Rectangle 2">
            <a:extLst>
              <a:ext uri="{FF2B5EF4-FFF2-40B4-BE49-F238E27FC236}">
                <a16:creationId xmlns:a16="http://schemas.microsoft.com/office/drawing/2014/main" id="{C0ADBD10-C8A5-AF71-E5BF-4235F6706376}"/>
              </a:ext>
            </a:extLst>
          </p:cNvPr>
          <p:cNvSpPr/>
          <p:nvPr/>
        </p:nvSpPr>
        <p:spPr>
          <a:xfrm>
            <a:off x="374073" y="1151422"/>
            <a:ext cx="4191000" cy="16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 name="Rectangle 3">
            <a:extLst>
              <a:ext uri="{FF2B5EF4-FFF2-40B4-BE49-F238E27FC236}">
                <a16:creationId xmlns:a16="http://schemas.microsoft.com/office/drawing/2014/main" id="{15180BC3-EE95-CF8B-024F-F9746FB8A215}"/>
              </a:ext>
            </a:extLst>
          </p:cNvPr>
          <p:cNvSpPr/>
          <p:nvPr/>
        </p:nvSpPr>
        <p:spPr>
          <a:xfrm>
            <a:off x="374073" y="2854785"/>
            <a:ext cx="4191000" cy="16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4">
            <a:extLst>
              <a:ext uri="{FF2B5EF4-FFF2-40B4-BE49-F238E27FC236}">
                <a16:creationId xmlns:a16="http://schemas.microsoft.com/office/drawing/2014/main" id="{D4DF85D6-0836-B139-8EAC-B31FCE81B2B9}"/>
              </a:ext>
            </a:extLst>
          </p:cNvPr>
          <p:cNvSpPr/>
          <p:nvPr/>
        </p:nvSpPr>
        <p:spPr>
          <a:xfrm>
            <a:off x="374073" y="4558148"/>
            <a:ext cx="4191000" cy="16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Rectangle 6">
            <a:extLst>
              <a:ext uri="{FF2B5EF4-FFF2-40B4-BE49-F238E27FC236}">
                <a16:creationId xmlns:a16="http://schemas.microsoft.com/office/drawing/2014/main" id="{A583308E-95B5-7545-ECA7-5F8236E2A296}"/>
              </a:ext>
            </a:extLst>
          </p:cNvPr>
          <p:cNvSpPr/>
          <p:nvPr/>
        </p:nvSpPr>
        <p:spPr>
          <a:xfrm>
            <a:off x="374073" y="1179289"/>
            <a:ext cx="4191000" cy="39634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r>
              <a:rPr lang="en-US" dirty="0">
                <a:latin typeface="Arial" pitchFamily="34" charset="0"/>
                <a:cs typeface="Arial" pitchFamily="34" charset="0"/>
              </a:rPr>
              <a:t>Network ops %</a:t>
            </a:r>
          </a:p>
        </p:txBody>
      </p:sp>
      <p:sp>
        <p:nvSpPr>
          <p:cNvPr id="8" name="Rectangle 7">
            <a:extLst>
              <a:ext uri="{FF2B5EF4-FFF2-40B4-BE49-F238E27FC236}">
                <a16:creationId xmlns:a16="http://schemas.microsoft.com/office/drawing/2014/main" id="{8A065E62-7555-FA60-90B3-B4859F085E13}"/>
              </a:ext>
            </a:extLst>
          </p:cNvPr>
          <p:cNvSpPr/>
          <p:nvPr/>
        </p:nvSpPr>
        <p:spPr>
          <a:xfrm>
            <a:off x="374073" y="2854465"/>
            <a:ext cx="4191000" cy="44664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r>
              <a:rPr lang="en-US" dirty="0">
                <a:latin typeface="Arial" pitchFamily="34" charset="0"/>
                <a:cs typeface="Arial" pitchFamily="34" charset="0"/>
              </a:rPr>
              <a:t>IT operations </a:t>
            </a:r>
          </a:p>
        </p:txBody>
      </p:sp>
      <p:sp>
        <p:nvSpPr>
          <p:cNvPr id="9" name="Rectangle 8">
            <a:extLst>
              <a:ext uri="{FF2B5EF4-FFF2-40B4-BE49-F238E27FC236}">
                <a16:creationId xmlns:a16="http://schemas.microsoft.com/office/drawing/2014/main" id="{82CAC956-29E9-5E6A-D6A9-6673AA3B9129}"/>
              </a:ext>
            </a:extLst>
          </p:cNvPr>
          <p:cNvSpPr/>
          <p:nvPr/>
        </p:nvSpPr>
        <p:spPr>
          <a:xfrm>
            <a:off x="374073" y="4559950"/>
            <a:ext cx="4191000" cy="44664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r>
              <a:rPr lang="en-US" dirty="0">
                <a:latin typeface="Arial" pitchFamily="34" charset="0"/>
                <a:cs typeface="Arial" pitchFamily="34" charset="0"/>
              </a:rPr>
              <a:t>Content</a:t>
            </a:r>
          </a:p>
        </p:txBody>
      </p:sp>
      <p:sp>
        <p:nvSpPr>
          <p:cNvPr id="10" name="Rectangle 9">
            <a:extLst>
              <a:ext uri="{FF2B5EF4-FFF2-40B4-BE49-F238E27FC236}">
                <a16:creationId xmlns:a16="http://schemas.microsoft.com/office/drawing/2014/main" id="{EA56140A-3072-C9A2-B49A-54B7BCA9D5A8}"/>
              </a:ext>
            </a:extLst>
          </p:cNvPr>
          <p:cNvSpPr/>
          <p:nvPr/>
        </p:nvSpPr>
        <p:spPr>
          <a:xfrm>
            <a:off x="1794249" y="6295775"/>
            <a:ext cx="5754254" cy="446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r>
              <a:rPr lang="en-US" i="1" dirty="0">
                <a:solidFill>
                  <a:schemeClr val="bg1"/>
                </a:solidFill>
                <a:latin typeface="Arial" pitchFamily="34" charset="0"/>
                <a:cs typeface="Arial" pitchFamily="34" charset="0"/>
              </a:rPr>
              <a:t>Other OPEX levers (outside sales ops) are not falling   </a:t>
            </a:r>
          </a:p>
        </p:txBody>
      </p:sp>
      <p:sp>
        <p:nvSpPr>
          <p:cNvPr id="11" name="TextBox 10">
            <a:extLst>
              <a:ext uri="{FF2B5EF4-FFF2-40B4-BE49-F238E27FC236}">
                <a16:creationId xmlns:a16="http://schemas.microsoft.com/office/drawing/2014/main" id="{13CD84D9-5467-9186-8A3B-95F084A6AE53}"/>
              </a:ext>
            </a:extLst>
          </p:cNvPr>
          <p:cNvSpPr txBox="1"/>
          <p:nvPr/>
        </p:nvSpPr>
        <p:spPr>
          <a:xfrm>
            <a:off x="2914855" y="1647020"/>
            <a:ext cx="1693872" cy="1200329"/>
          </a:xfrm>
          <a:prstGeom prst="rect">
            <a:avLst/>
          </a:prstGeom>
          <a:noFill/>
        </p:spPr>
        <p:txBody>
          <a:bodyPr wrap="square" rtlCol="0">
            <a:spAutoFit/>
          </a:bodyPr>
          <a:lstStyle/>
          <a:p>
            <a:pPr algn="ctr"/>
            <a:r>
              <a:rPr lang="en-US" sz="1200" dirty="0">
                <a:solidFill>
                  <a:schemeClr val="bg1"/>
                </a:solidFill>
                <a:latin typeface="Arial" pitchFamily="34" charset="0"/>
                <a:cs typeface="Arial" pitchFamily="34" charset="0"/>
              </a:rPr>
              <a:t>Legacy networks</a:t>
            </a:r>
          </a:p>
          <a:p>
            <a:pPr algn="ctr"/>
            <a:r>
              <a:rPr lang="en-US" sz="1200" dirty="0">
                <a:solidFill>
                  <a:schemeClr val="bg1"/>
                </a:solidFill>
                <a:latin typeface="Arial" pitchFamily="34" charset="0"/>
                <a:cs typeface="Arial" pitchFamily="34" charset="0"/>
              </a:rPr>
              <a:t>Expanding network coverage</a:t>
            </a:r>
            <a:br>
              <a:rPr lang="en-US" sz="1200" dirty="0">
                <a:solidFill>
                  <a:schemeClr val="bg1"/>
                </a:solidFill>
                <a:latin typeface="Arial" pitchFamily="34" charset="0"/>
                <a:cs typeface="Arial" pitchFamily="34" charset="0"/>
              </a:rPr>
            </a:br>
            <a:r>
              <a:rPr lang="en-US" sz="1200" dirty="0">
                <a:solidFill>
                  <a:schemeClr val="bg1"/>
                </a:solidFill>
                <a:latin typeface="Arial" pitchFamily="34" charset="0"/>
                <a:cs typeface="Arial" pitchFamily="34" charset="0"/>
              </a:rPr>
              <a:t>Rising power</a:t>
            </a:r>
          </a:p>
          <a:p>
            <a:pPr algn="ctr"/>
            <a:r>
              <a:rPr lang="en-US" sz="1200" dirty="0">
                <a:solidFill>
                  <a:schemeClr val="bg1"/>
                </a:solidFill>
                <a:latin typeface="Arial" pitchFamily="34" charset="0"/>
                <a:cs typeface="Arial" pitchFamily="34" charset="0"/>
              </a:rPr>
              <a:t>RAN densification</a:t>
            </a:r>
            <a:br>
              <a:rPr lang="en-US" sz="1200" dirty="0">
                <a:solidFill>
                  <a:schemeClr val="bg1"/>
                </a:solidFill>
                <a:latin typeface="Arial" pitchFamily="34" charset="0"/>
                <a:cs typeface="Arial" pitchFamily="34" charset="0"/>
              </a:rPr>
            </a:br>
            <a:endParaRPr lang="en-US" sz="1200" dirty="0">
              <a:solidFill>
                <a:schemeClr val="bg1"/>
              </a:solidFill>
              <a:latin typeface="Arial" pitchFamily="34" charset="0"/>
              <a:cs typeface="Arial" pitchFamily="34" charset="0"/>
            </a:endParaRPr>
          </a:p>
        </p:txBody>
      </p:sp>
      <p:graphicFrame>
        <p:nvGraphicFramePr>
          <p:cNvPr id="12" name="Chart 11">
            <a:extLst>
              <a:ext uri="{FF2B5EF4-FFF2-40B4-BE49-F238E27FC236}">
                <a16:creationId xmlns:a16="http://schemas.microsoft.com/office/drawing/2014/main" id="{51AC963A-FC2E-1AF2-6AF7-612B42D9259F}"/>
              </a:ext>
            </a:extLst>
          </p:cNvPr>
          <p:cNvGraphicFramePr/>
          <p:nvPr>
            <p:extLst>
              <p:ext uri="{D42A27DB-BD31-4B8C-83A1-F6EECF244321}">
                <p14:modId xmlns:p14="http://schemas.microsoft.com/office/powerpoint/2010/main" val="3181109900"/>
              </p:ext>
            </p:extLst>
          </p:nvPr>
        </p:nvGraphicFramePr>
        <p:xfrm>
          <a:off x="396130" y="1632655"/>
          <a:ext cx="2667000" cy="10828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Chart 47">
            <a:extLst>
              <a:ext uri="{FF2B5EF4-FFF2-40B4-BE49-F238E27FC236}">
                <a16:creationId xmlns:a16="http://schemas.microsoft.com/office/drawing/2014/main" id="{D36A3149-3834-35F3-F4F9-D1E831D8CCA3}"/>
              </a:ext>
            </a:extLst>
          </p:cNvPr>
          <p:cNvGraphicFramePr/>
          <p:nvPr>
            <p:extLst>
              <p:ext uri="{D42A27DB-BD31-4B8C-83A1-F6EECF244321}">
                <p14:modId xmlns:p14="http://schemas.microsoft.com/office/powerpoint/2010/main" val="4238206040"/>
              </p:ext>
            </p:extLst>
          </p:nvPr>
        </p:nvGraphicFramePr>
        <p:xfrm>
          <a:off x="407172" y="3335570"/>
          <a:ext cx="2667000" cy="10828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9" name="Chart 48">
            <a:extLst>
              <a:ext uri="{FF2B5EF4-FFF2-40B4-BE49-F238E27FC236}">
                <a16:creationId xmlns:a16="http://schemas.microsoft.com/office/drawing/2014/main" id="{FB0DCEC4-6C13-D30F-A47B-C2819D406157}"/>
              </a:ext>
            </a:extLst>
          </p:cNvPr>
          <p:cNvGraphicFramePr/>
          <p:nvPr>
            <p:extLst>
              <p:ext uri="{D42A27DB-BD31-4B8C-83A1-F6EECF244321}">
                <p14:modId xmlns:p14="http://schemas.microsoft.com/office/powerpoint/2010/main" val="3192712078"/>
              </p:ext>
            </p:extLst>
          </p:nvPr>
        </p:nvGraphicFramePr>
        <p:xfrm>
          <a:off x="333887" y="5049959"/>
          <a:ext cx="2667000" cy="1082837"/>
        </p:xfrm>
        <a:graphic>
          <a:graphicData uri="http://schemas.openxmlformats.org/drawingml/2006/chart">
            <c:chart xmlns:c="http://schemas.openxmlformats.org/drawingml/2006/chart" xmlns:r="http://schemas.openxmlformats.org/officeDocument/2006/relationships" r:id="rId5"/>
          </a:graphicData>
        </a:graphic>
      </p:graphicFrame>
      <p:sp>
        <p:nvSpPr>
          <p:cNvPr id="50" name="TextBox 49">
            <a:extLst>
              <a:ext uri="{FF2B5EF4-FFF2-40B4-BE49-F238E27FC236}">
                <a16:creationId xmlns:a16="http://schemas.microsoft.com/office/drawing/2014/main" id="{81EE3003-79ED-E21E-F527-E70615CA7DD0}"/>
              </a:ext>
            </a:extLst>
          </p:cNvPr>
          <p:cNvSpPr txBox="1"/>
          <p:nvPr/>
        </p:nvSpPr>
        <p:spPr>
          <a:xfrm>
            <a:off x="2804725" y="3389335"/>
            <a:ext cx="1783964" cy="1015663"/>
          </a:xfrm>
          <a:prstGeom prst="rect">
            <a:avLst/>
          </a:prstGeom>
          <a:noFill/>
        </p:spPr>
        <p:txBody>
          <a:bodyPr wrap="square" rtlCol="0">
            <a:spAutoFit/>
          </a:bodyPr>
          <a:lstStyle/>
          <a:p>
            <a:pPr algn="ctr"/>
            <a:r>
              <a:rPr lang="en-US" sz="1200" dirty="0">
                <a:solidFill>
                  <a:schemeClr val="bg1"/>
                </a:solidFill>
                <a:latin typeface="Arial" pitchFamily="34" charset="0"/>
                <a:cs typeface="Arial" pitchFamily="34" charset="0"/>
              </a:rPr>
              <a:t>Session mgt</a:t>
            </a:r>
            <a:br>
              <a:rPr lang="en-US" sz="1200" dirty="0">
                <a:solidFill>
                  <a:schemeClr val="bg1"/>
                </a:solidFill>
                <a:latin typeface="Arial" pitchFamily="34" charset="0"/>
                <a:cs typeface="Arial" pitchFamily="34" charset="0"/>
              </a:rPr>
            </a:br>
            <a:r>
              <a:rPr lang="en-US" sz="1200" dirty="0">
                <a:solidFill>
                  <a:schemeClr val="bg1"/>
                </a:solidFill>
                <a:latin typeface="Arial" pitchFamily="34" charset="0"/>
                <a:cs typeface="Arial" pitchFamily="34" charset="0"/>
              </a:rPr>
              <a:t>Automation</a:t>
            </a:r>
            <a:br>
              <a:rPr lang="en-US" sz="1200" dirty="0">
                <a:solidFill>
                  <a:schemeClr val="bg1"/>
                </a:solidFill>
                <a:latin typeface="Arial" pitchFamily="34" charset="0"/>
                <a:cs typeface="Arial" pitchFamily="34" charset="0"/>
              </a:rPr>
            </a:br>
            <a:r>
              <a:rPr lang="en-US" sz="1200" dirty="0">
                <a:solidFill>
                  <a:schemeClr val="bg1"/>
                </a:solidFill>
                <a:latin typeface="Arial" pitchFamily="34" charset="0"/>
                <a:cs typeface="Arial" pitchFamily="34" charset="0"/>
              </a:rPr>
              <a:t>Slow cloud migration of legacy</a:t>
            </a:r>
          </a:p>
          <a:p>
            <a:pPr algn="ctr"/>
            <a:r>
              <a:rPr lang="en-US" sz="1200" dirty="0">
                <a:solidFill>
                  <a:schemeClr val="bg1"/>
                </a:solidFill>
                <a:latin typeface="Arial" pitchFamily="34" charset="0"/>
                <a:cs typeface="Arial" pitchFamily="34" charset="0"/>
              </a:rPr>
              <a:t>OSS/BSS </a:t>
            </a:r>
          </a:p>
        </p:txBody>
      </p:sp>
      <p:sp>
        <p:nvSpPr>
          <p:cNvPr id="51" name="TextBox 50">
            <a:extLst>
              <a:ext uri="{FF2B5EF4-FFF2-40B4-BE49-F238E27FC236}">
                <a16:creationId xmlns:a16="http://schemas.microsoft.com/office/drawing/2014/main" id="{CC19C969-7A4E-6C01-09C8-6F761DFD716A}"/>
              </a:ext>
            </a:extLst>
          </p:cNvPr>
          <p:cNvSpPr txBox="1"/>
          <p:nvPr/>
        </p:nvSpPr>
        <p:spPr>
          <a:xfrm>
            <a:off x="2974572" y="5274676"/>
            <a:ext cx="1635611" cy="830997"/>
          </a:xfrm>
          <a:prstGeom prst="rect">
            <a:avLst/>
          </a:prstGeom>
          <a:noFill/>
        </p:spPr>
        <p:txBody>
          <a:bodyPr wrap="square" rtlCol="0">
            <a:spAutoFit/>
          </a:bodyPr>
          <a:lstStyle/>
          <a:p>
            <a:pPr algn="ctr"/>
            <a:r>
              <a:rPr lang="en-US" sz="1200" dirty="0">
                <a:solidFill>
                  <a:schemeClr val="bg1"/>
                </a:solidFill>
                <a:latin typeface="Arial" pitchFamily="34" charset="0"/>
                <a:cs typeface="Arial" pitchFamily="34" charset="0"/>
              </a:rPr>
              <a:t>Digital bundling </a:t>
            </a:r>
            <a:br>
              <a:rPr lang="en-US" sz="1200" dirty="0">
                <a:solidFill>
                  <a:schemeClr val="bg1"/>
                </a:solidFill>
                <a:latin typeface="Arial" pitchFamily="34" charset="0"/>
                <a:cs typeface="Arial" pitchFamily="34" charset="0"/>
              </a:rPr>
            </a:br>
            <a:r>
              <a:rPr lang="en-US" sz="1200" dirty="0">
                <a:solidFill>
                  <a:schemeClr val="bg1"/>
                </a:solidFill>
                <a:latin typeface="Arial" pitchFamily="34" charset="0"/>
                <a:cs typeface="Arial" pitchFamily="34" charset="0"/>
              </a:rPr>
              <a:t>Gaming </a:t>
            </a:r>
            <a:br>
              <a:rPr lang="en-US" sz="1200" dirty="0">
                <a:solidFill>
                  <a:schemeClr val="bg1"/>
                </a:solidFill>
                <a:latin typeface="Arial" pitchFamily="34" charset="0"/>
                <a:cs typeface="Arial" pitchFamily="34" charset="0"/>
              </a:rPr>
            </a:br>
            <a:r>
              <a:rPr lang="en-US" sz="1200" dirty="0">
                <a:solidFill>
                  <a:schemeClr val="bg1"/>
                </a:solidFill>
                <a:latin typeface="Arial" pitchFamily="34" charset="0"/>
                <a:cs typeface="Arial" pitchFamily="34" charset="0"/>
              </a:rPr>
              <a:t>Ad funded content</a:t>
            </a:r>
            <a:br>
              <a:rPr lang="en-US" sz="1200" dirty="0">
                <a:solidFill>
                  <a:schemeClr val="bg1"/>
                </a:solidFill>
                <a:latin typeface="Arial" pitchFamily="34" charset="0"/>
                <a:cs typeface="Arial" pitchFamily="34" charset="0"/>
              </a:rPr>
            </a:br>
            <a:r>
              <a:rPr lang="en-US" sz="1200" dirty="0">
                <a:solidFill>
                  <a:schemeClr val="bg1"/>
                </a:solidFill>
                <a:latin typeface="Arial" pitchFamily="34" charset="0"/>
                <a:cs typeface="Arial" pitchFamily="34" charset="0"/>
              </a:rPr>
              <a:t>deals </a:t>
            </a:r>
          </a:p>
        </p:txBody>
      </p:sp>
      <p:sp>
        <p:nvSpPr>
          <p:cNvPr id="56" name="Rectangle 55">
            <a:extLst>
              <a:ext uri="{FF2B5EF4-FFF2-40B4-BE49-F238E27FC236}">
                <a16:creationId xmlns:a16="http://schemas.microsoft.com/office/drawing/2014/main" id="{89F1346C-8695-4810-BC0F-19FABDC41109}"/>
              </a:ext>
            </a:extLst>
          </p:cNvPr>
          <p:cNvSpPr/>
          <p:nvPr/>
        </p:nvSpPr>
        <p:spPr>
          <a:xfrm>
            <a:off x="4774366" y="1153148"/>
            <a:ext cx="4191000" cy="1600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7" name="Rectangle 56">
            <a:extLst>
              <a:ext uri="{FF2B5EF4-FFF2-40B4-BE49-F238E27FC236}">
                <a16:creationId xmlns:a16="http://schemas.microsoft.com/office/drawing/2014/main" id="{D9FDDC86-E016-4343-BACB-88930AD4FBD0}"/>
              </a:ext>
            </a:extLst>
          </p:cNvPr>
          <p:cNvSpPr/>
          <p:nvPr/>
        </p:nvSpPr>
        <p:spPr>
          <a:xfrm>
            <a:off x="4774366" y="2856511"/>
            <a:ext cx="4191000" cy="1600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Rectangle 57">
            <a:extLst>
              <a:ext uri="{FF2B5EF4-FFF2-40B4-BE49-F238E27FC236}">
                <a16:creationId xmlns:a16="http://schemas.microsoft.com/office/drawing/2014/main" id="{CEC7DA60-0E55-4375-8783-F1E97F8AA57A}"/>
              </a:ext>
            </a:extLst>
          </p:cNvPr>
          <p:cNvSpPr/>
          <p:nvPr/>
        </p:nvSpPr>
        <p:spPr>
          <a:xfrm>
            <a:off x="4774366" y="4559874"/>
            <a:ext cx="4191000" cy="1600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9" name="Rectangle 58">
            <a:extLst>
              <a:ext uri="{FF2B5EF4-FFF2-40B4-BE49-F238E27FC236}">
                <a16:creationId xmlns:a16="http://schemas.microsoft.com/office/drawing/2014/main" id="{0F5E7E03-055A-44BF-BCA6-EBB544DAA564}"/>
              </a:ext>
            </a:extLst>
          </p:cNvPr>
          <p:cNvSpPr/>
          <p:nvPr/>
        </p:nvSpPr>
        <p:spPr>
          <a:xfrm>
            <a:off x="4774366" y="1149183"/>
            <a:ext cx="4191000" cy="44664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r>
              <a:rPr lang="en-US" dirty="0">
                <a:latin typeface="Arial" pitchFamily="34" charset="0"/>
                <a:cs typeface="Arial" pitchFamily="34" charset="0"/>
              </a:rPr>
              <a:t>Network ops % </a:t>
            </a:r>
            <a:r>
              <a:rPr lang="en-US" sz="1100" dirty="0">
                <a:latin typeface="Arial" pitchFamily="34" charset="0"/>
                <a:cs typeface="Arial" pitchFamily="34" charset="0"/>
              </a:rPr>
              <a:t>(19.5% traditional) </a:t>
            </a:r>
          </a:p>
        </p:txBody>
      </p:sp>
      <p:sp>
        <p:nvSpPr>
          <p:cNvPr id="60" name="Rectangle 59">
            <a:extLst>
              <a:ext uri="{FF2B5EF4-FFF2-40B4-BE49-F238E27FC236}">
                <a16:creationId xmlns:a16="http://schemas.microsoft.com/office/drawing/2014/main" id="{F56E7C9A-7B88-48C6-A616-71C60F84E545}"/>
              </a:ext>
            </a:extLst>
          </p:cNvPr>
          <p:cNvSpPr/>
          <p:nvPr/>
        </p:nvSpPr>
        <p:spPr>
          <a:xfrm>
            <a:off x="4774366" y="2856191"/>
            <a:ext cx="4191000" cy="44664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r>
              <a:rPr lang="en-US" dirty="0">
                <a:latin typeface="Arial" pitchFamily="34" charset="0"/>
                <a:cs typeface="Arial" pitchFamily="34" charset="0"/>
              </a:rPr>
              <a:t>IT operations </a:t>
            </a:r>
            <a:r>
              <a:rPr lang="en-US" sz="1100" dirty="0">
                <a:latin typeface="Arial" pitchFamily="34" charset="0"/>
                <a:cs typeface="Arial" pitchFamily="34" charset="0"/>
              </a:rPr>
              <a:t>(7% traditional) </a:t>
            </a:r>
          </a:p>
        </p:txBody>
      </p:sp>
      <p:sp>
        <p:nvSpPr>
          <p:cNvPr id="61" name="Rectangle 60">
            <a:extLst>
              <a:ext uri="{FF2B5EF4-FFF2-40B4-BE49-F238E27FC236}">
                <a16:creationId xmlns:a16="http://schemas.microsoft.com/office/drawing/2014/main" id="{FCC99C38-178F-46C9-A935-B8D13E5F616B}"/>
              </a:ext>
            </a:extLst>
          </p:cNvPr>
          <p:cNvSpPr/>
          <p:nvPr/>
        </p:nvSpPr>
        <p:spPr>
          <a:xfrm>
            <a:off x="4774366" y="4561676"/>
            <a:ext cx="4191000" cy="44664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r>
              <a:rPr lang="en-US" dirty="0">
                <a:latin typeface="Arial" pitchFamily="34" charset="0"/>
                <a:cs typeface="Arial" pitchFamily="34" charset="0"/>
              </a:rPr>
              <a:t>Content </a:t>
            </a:r>
            <a:r>
              <a:rPr lang="en-US" sz="1100" dirty="0">
                <a:latin typeface="Arial" pitchFamily="34" charset="0"/>
                <a:cs typeface="Arial" pitchFamily="34" charset="0"/>
              </a:rPr>
              <a:t>(3.6% traditional) </a:t>
            </a:r>
            <a:endParaRPr lang="en-US" dirty="0">
              <a:latin typeface="Arial" pitchFamily="34" charset="0"/>
              <a:cs typeface="Arial" pitchFamily="34" charset="0"/>
            </a:endParaRPr>
          </a:p>
        </p:txBody>
      </p:sp>
      <p:sp>
        <p:nvSpPr>
          <p:cNvPr id="62" name="TextBox 61">
            <a:extLst>
              <a:ext uri="{FF2B5EF4-FFF2-40B4-BE49-F238E27FC236}">
                <a16:creationId xmlns:a16="http://schemas.microsoft.com/office/drawing/2014/main" id="{438D224A-834D-429C-8447-1B837FD65973}"/>
              </a:ext>
            </a:extLst>
          </p:cNvPr>
          <p:cNvSpPr txBox="1"/>
          <p:nvPr/>
        </p:nvSpPr>
        <p:spPr>
          <a:xfrm>
            <a:off x="7419221" y="1898965"/>
            <a:ext cx="1515158" cy="646331"/>
          </a:xfrm>
          <a:prstGeom prst="rect">
            <a:avLst/>
          </a:prstGeom>
          <a:noFill/>
        </p:spPr>
        <p:txBody>
          <a:bodyPr wrap="none" rtlCol="0">
            <a:spAutoFit/>
          </a:bodyPr>
          <a:lstStyle/>
          <a:p>
            <a:pPr algn="ctr"/>
            <a:r>
              <a:rPr lang="en-US" sz="1200" dirty="0">
                <a:latin typeface="Arial" pitchFamily="34" charset="0"/>
                <a:cs typeface="Arial" pitchFamily="34" charset="0"/>
              </a:rPr>
              <a:t>Key cloud functions</a:t>
            </a:r>
          </a:p>
          <a:p>
            <a:pPr algn="ctr"/>
            <a:r>
              <a:rPr lang="en-US" sz="1200" dirty="0">
                <a:latin typeface="Arial" pitchFamily="34" charset="0"/>
                <a:cs typeface="Arial" pitchFamily="34" charset="0"/>
              </a:rPr>
              <a:t>50-75% headcount</a:t>
            </a:r>
          </a:p>
          <a:p>
            <a:pPr algn="ctr"/>
            <a:r>
              <a:rPr lang="en-US" sz="1200" dirty="0">
                <a:latin typeface="Arial" pitchFamily="34" charset="0"/>
                <a:cs typeface="Arial" pitchFamily="34" charset="0"/>
              </a:rPr>
              <a:t> reduction</a:t>
            </a:r>
          </a:p>
        </p:txBody>
      </p:sp>
      <p:graphicFrame>
        <p:nvGraphicFramePr>
          <p:cNvPr id="63" name="Chart 62">
            <a:extLst>
              <a:ext uri="{FF2B5EF4-FFF2-40B4-BE49-F238E27FC236}">
                <a16:creationId xmlns:a16="http://schemas.microsoft.com/office/drawing/2014/main" id="{6F83E5E5-72B8-4DEC-BC38-350D7B706E59}"/>
              </a:ext>
            </a:extLst>
          </p:cNvPr>
          <p:cNvGraphicFramePr/>
          <p:nvPr>
            <p:extLst>
              <p:ext uri="{D42A27DB-BD31-4B8C-83A1-F6EECF244321}">
                <p14:modId xmlns:p14="http://schemas.microsoft.com/office/powerpoint/2010/main" val="3144946994"/>
              </p:ext>
            </p:extLst>
          </p:nvPr>
        </p:nvGraphicFramePr>
        <p:xfrm>
          <a:off x="4796423" y="1634381"/>
          <a:ext cx="2667000" cy="108283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4" name="Chart 63">
            <a:extLst>
              <a:ext uri="{FF2B5EF4-FFF2-40B4-BE49-F238E27FC236}">
                <a16:creationId xmlns:a16="http://schemas.microsoft.com/office/drawing/2014/main" id="{06F4E483-2C41-4DB0-9FA8-F5D5721A8DA0}"/>
              </a:ext>
            </a:extLst>
          </p:cNvPr>
          <p:cNvGraphicFramePr/>
          <p:nvPr>
            <p:extLst>
              <p:ext uri="{D42A27DB-BD31-4B8C-83A1-F6EECF244321}">
                <p14:modId xmlns:p14="http://schemas.microsoft.com/office/powerpoint/2010/main" val="2980193866"/>
              </p:ext>
            </p:extLst>
          </p:nvPr>
        </p:nvGraphicFramePr>
        <p:xfrm>
          <a:off x="4807465" y="3337296"/>
          <a:ext cx="2667000" cy="108283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5" name="Chart 64">
            <a:extLst>
              <a:ext uri="{FF2B5EF4-FFF2-40B4-BE49-F238E27FC236}">
                <a16:creationId xmlns:a16="http://schemas.microsoft.com/office/drawing/2014/main" id="{4535C4C8-2A16-4D69-A795-16B0CCB9DBEB}"/>
              </a:ext>
            </a:extLst>
          </p:cNvPr>
          <p:cNvGraphicFramePr/>
          <p:nvPr>
            <p:extLst>
              <p:ext uri="{D42A27DB-BD31-4B8C-83A1-F6EECF244321}">
                <p14:modId xmlns:p14="http://schemas.microsoft.com/office/powerpoint/2010/main" val="3858810971"/>
              </p:ext>
            </p:extLst>
          </p:nvPr>
        </p:nvGraphicFramePr>
        <p:xfrm>
          <a:off x="4734180" y="5051685"/>
          <a:ext cx="2667000" cy="1082837"/>
        </p:xfrm>
        <a:graphic>
          <a:graphicData uri="http://schemas.openxmlformats.org/drawingml/2006/chart">
            <c:chart xmlns:c="http://schemas.openxmlformats.org/drawingml/2006/chart" xmlns:r="http://schemas.openxmlformats.org/officeDocument/2006/relationships" r:id="rId8"/>
          </a:graphicData>
        </a:graphic>
      </p:graphicFrame>
      <p:sp>
        <p:nvSpPr>
          <p:cNvPr id="66" name="TextBox 65">
            <a:extLst>
              <a:ext uri="{FF2B5EF4-FFF2-40B4-BE49-F238E27FC236}">
                <a16:creationId xmlns:a16="http://schemas.microsoft.com/office/drawing/2014/main" id="{59255FFA-B955-42BF-83A4-2A75A9FC032A}"/>
              </a:ext>
            </a:extLst>
          </p:cNvPr>
          <p:cNvSpPr txBox="1"/>
          <p:nvPr/>
        </p:nvSpPr>
        <p:spPr>
          <a:xfrm>
            <a:off x="7327665" y="3533067"/>
            <a:ext cx="1650259" cy="830997"/>
          </a:xfrm>
          <a:prstGeom prst="rect">
            <a:avLst/>
          </a:prstGeom>
          <a:noFill/>
        </p:spPr>
        <p:txBody>
          <a:bodyPr wrap="none" rtlCol="0">
            <a:spAutoFit/>
          </a:bodyPr>
          <a:lstStyle/>
          <a:p>
            <a:pPr algn="ctr"/>
            <a:r>
              <a:rPr lang="en-US" sz="1200" dirty="0">
                <a:latin typeface="Arial" pitchFamily="34" charset="0"/>
                <a:cs typeface="Arial" pitchFamily="34" charset="0"/>
              </a:rPr>
              <a:t>50% saving in IT ops </a:t>
            </a:r>
          </a:p>
          <a:p>
            <a:pPr algn="ctr"/>
            <a:endParaRPr lang="en-US" sz="1200" dirty="0">
              <a:latin typeface="Arial" pitchFamily="34" charset="0"/>
              <a:cs typeface="Arial" pitchFamily="34" charset="0"/>
            </a:endParaRPr>
          </a:p>
          <a:p>
            <a:pPr algn="ctr"/>
            <a:r>
              <a:rPr lang="en-US" sz="1200" dirty="0">
                <a:latin typeface="Arial" pitchFamily="34" charset="0"/>
                <a:cs typeface="Arial" pitchFamily="34" charset="0"/>
              </a:rPr>
              <a:t>Massive increase in </a:t>
            </a:r>
            <a:br>
              <a:rPr lang="en-US" sz="1200" dirty="0">
                <a:latin typeface="Arial" pitchFamily="34" charset="0"/>
                <a:cs typeface="Arial" pitchFamily="34" charset="0"/>
              </a:rPr>
            </a:br>
            <a:r>
              <a:rPr lang="en-US" sz="1200" dirty="0">
                <a:latin typeface="Arial" pitchFamily="34" charset="0"/>
                <a:cs typeface="Arial" pitchFamily="34" charset="0"/>
              </a:rPr>
              <a:t>VMs managed/head</a:t>
            </a:r>
          </a:p>
        </p:txBody>
      </p:sp>
      <p:sp>
        <p:nvSpPr>
          <p:cNvPr id="67" name="TextBox 66">
            <a:extLst>
              <a:ext uri="{FF2B5EF4-FFF2-40B4-BE49-F238E27FC236}">
                <a16:creationId xmlns:a16="http://schemas.microsoft.com/office/drawing/2014/main" id="{E14733C6-3C7A-4E16-BADC-9880201CA8DE}"/>
              </a:ext>
            </a:extLst>
          </p:cNvPr>
          <p:cNvSpPr txBox="1"/>
          <p:nvPr/>
        </p:nvSpPr>
        <p:spPr>
          <a:xfrm>
            <a:off x="7374865" y="5276402"/>
            <a:ext cx="1635611" cy="646331"/>
          </a:xfrm>
          <a:prstGeom prst="rect">
            <a:avLst/>
          </a:prstGeom>
          <a:noFill/>
        </p:spPr>
        <p:txBody>
          <a:bodyPr wrap="square" rtlCol="0">
            <a:spAutoFit/>
          </a:bodyPr>
          <a:lstStyle/>
          <a:p>
            <a:pPr algn="ctr"/>
            <a:r>
              <a:rPr lang="en-US" sz="1200" dirty="0">
                <a:latin typeface="Arial" pitchFamily="34" charset="0"/>
                <a:cs typeface="Arial" pitchFamily="34" charset="0"/>
              </a:rPr>
              <a:t>Telcos drive better</a:t>
            </a:r>
          </a:p>
          <a:p>
            <a:pPr algn="ctr"/>
            <a:r>
              <a:rPr lang="en-US" sz="1200" dirty="0">
                <a:latin typeface="Arial" pitchFamily="34" charset="0"/>
                <a:cs typeface="Arial" pitchFamily="34" charset="0"/>
              </a:rPr>
              <a:t>content deals with AWS/Google</a:t>
            </a:r>
          </a:p>
        </p:txBody>
      </p:sp>
      <p:sp>
        <p:nvSpPr>
          <p:cNvPr id="52" name="TextBox 51">
            <a:extLst>
              <a:ext uri="{FF2B5EF4-FFF2-40B4-BE49-F238E27FC236}">
                <a16:creationId xmlns:a16="http://schemas.microsoft.com/office/drawing/2014/main" id="{09817889-6171-412D-8F6A-DA4BBECCE23E}"/>
              </a:ext>
            </a:extLst>
          </p:cNvPr>
          <p:cNvSpPr txBox="1"/>
          <p:nvPr/>
        </p:nvSpPr>
        <p:spPr>
          <a:xfrm>
            <a:off x="1794249" y="856461"/>
            <a:ext cx="1180323" cy="369332"/>
          </a:xfrm>
          <a:prstGeom prst="rect">
            <a:avLst/>
          </a:prstGeom>
          <a:noFill/>
        </p:spPr>
        <p:txBody>
          <a:bodyPr wrap="none" rtlCol="0">
            <a:spAutoFit/>
          </a:bodyPr>
          <a:lstStyle/>
          <a:p>
            <a:r>
              <a:rPr lang="en-US" dirty="0"/>
              <a:t>Traditional</a:t>
            </a:r>
          </a:p>
        </p:txBody>
      </p:sp>
      <p:sp>
        <p:nvSpPr>
          <p:cNvPr id="68" name="TextBox 67">
            <a:extLst>
              <a:ext uri="{FF2B5EF4-FFF2-40B4-BE49-F238E27FC236}">
                <a16:creationId xmlns:a16="http://schemas.microsoft.com/office/drawing/2014/main" id="{9CBA2286-F29B-416C-AF60-B1D560B6A78D}"/>
              </a:ext>
            </a:extLst>
          </p:cNvPr>
          <p:cNvSpPr txBox="1"/>
          <p:nvPr/>
        </p:nvSpPr>
        <p:spPr>
          <a:xfrm>
            <a:off x="6248731" y="837665"/>
            <a:ext cx="1087157" cy="369332"/>
          </a:xfrm>
          <a:prstGeom prst="rect">
            <a:avLst/>
          </a:prstGeom>
          <a:noFill/>
        </p:spPr>
        <p:txBody>
          <a:bodyPr wrap="none" rtlCol="0">
            <a:spAutoFit/>
          </a:bodyPr>
          <a:lstStyle/>
          <a:p>
            <a:r>
              <a:rPr lang="en-US" dirty="0"/>
              <a:t>Cloud-led</a:t>
            </a:r>
          </a:p>
        </p:txBody>
      </p:sp>
      <p:sp>
        <p:nvSpPr>
          <p:cNvPr id="32" name="TextBox 31">
            <a:extLst>
              <a:ext uri="{FF2B5EF4-FFF2-40B4-BE49-F238E27FC236}">
                <a16:creationId xmlns:a16="http://schemas.microsoft.com/office/drawing/2014/main" id="{7E215C78-F219-400D-98BA-AA5831BC17AE}"/>
              </a:ext>
            </a:extLst>
          </p:cNvPr>
          <p:cNvSpPr txBox="1"/>
          <p:nvPr/>
        </p:nvSpPr>
        <p:spPr>
          <a:xfrm>
            <a:off x="9131005" y="1499003"/>
            <a:ext cx="2344469" cy="1277273"/>
          </a:xfrm>
          <a:prstGeom prst="rect">
            <a:avLst/>
          </a:prstGeom>
          <a:noFill/>
        </p:spPr>
        <p:txBody>
          <a:bodyPr wrap="square">
            <a:spAutoFit/>
          </a:bodyPr>
          <a:lstStyle/>
          <a:p>
            <a:r>
              <a:rPr lang="en-US" sz="1100" i="1" dirty="0">
                <a:effectLst/>
                <a:latin typeface="Calibri" panose="020F0502020204030204" pitchFamily="34" charset="0"/>
                <a:ea typeface="Times New Roman" panose="02020603050405020304" pitchFamily="18" charset="0"/>
                <a:cs typeface="Times New Roman" panose="02020603050405020304" pitchFamily="18" charset="0"/>
              </a:rPr>
              <a:t>Sunsetting of legacy networks will partially mitigate network operations OpEx increases, but moving network functions into the cloud will accelerate this, allowing for a projected 50-75% reduction in headcount. </a:t>
            </a:r>
            <a:endParaRPr lang="en-US" sz="1100" i="1" dirty="0"/>
          </a:p>
        </p:txBody>
      </p:sp>
      <p:sp>
        <p:nvSpPr>
          <p:cNvPr id="34" name="TextBox 33">
            <a:extLst>
              <a:ext uri="{FF2B5EF4-FFF2-40B4-BE49-F238E27FC236}">
                <a16:creationId xmlns:a16="http://schemas.microsoft.com/office/drawing/2014/main" id="{BAD6D143-04E8-4FCC-8915-C0510B086C78}"/>
              </a:ext>
            </a:extLst>
          </p:cNvPr>
          <p:cNvSpPr txBox="1"/>
          <p:nvPr/>
        </p:nvSpPr>
        <p:spPr>
          <a:xfrm>
            <a:off x="9124240" y="3225290"/>
            <a:ext cx="2351234" cy="1446550"/>
          </a:xfrm>
          <a:prstGeom prst="rect">
            <a:avLst/>
          </a:prstGeom>
          <a:noFill/>
        </p:spPr>
        <p:txBody>
          <a:bodyPr wrap="square">
            <a:spAutoFit/>
          </a:bodyPr>
          <a:lstStyle>
            <a:defPPr>
              <a:defRPr lang="en-US"/>
            </a:defPPr>
            <a:lvl1pPr>
              <a:defRPr sz="1100">
                <a:effectLst/>
                <a:latin typeface="Calibri" panose="020F0502020204030204" pitchFamily="34" charset="0"/>
                <a:ea typeface="Times New Roman" panose="02020603050405020304" pitchFamily="18" charset="0"/>
                <a:cs typeface="Times New Roman" panose="02020603050405020304" pitchFamily="18" charset="0"/>
              </a:defRPr>
            </a:lvl1pPr>
          </a:lstStyle>
          <a:p>
            <a:r>
              <a:rPr lang="en-US" i="1" dirty="0"/>
              <a:t>Enterprises show a 4% IT ops spend decrease (as % of revenues) via public cloud, Telcos will drop 3.7% (from 6.2% to 3.5%). There will be a dramatic increase in VMs managed per head. Staff will shift to a focus on dev. Shorter production release intervals. </a:t>
            </a:r>
          </a:p>
        </p:txBody>
      </p:sp>
      <p:sp>
        <p:nvSpPr>
          <p:cNvPr id="38" name="TextBox 37">
            <a:extLst>
              <a:ext uri="{FF2B5EF4-FFF2-40B4-BE49-F238E27FC236}">
                <a16:creationId xmlns:a16="http://schemas.microsoft.com/office/drawing/2014/main" id="{D8A5AC3A-A096-4F42-A021-87F15B4834A7}"/>
              </a:ext>
            </a:extLst>
          </p:cNvPr>
          <p:cNvSpPr txBox="1"/>
          <p:nvPr/>
        </p:nvSpPr>
        <p:spPr>
          <a:xfrm>
            <a:off x="9131006" y="5358248"/>
            <a:ext cx="2211250" cy="600164"/>
          </a:xfrm>
          <a:prstGeom prst="rect">
            <a:avLst/>
          </a:prstGeom>
          <a:noFill/>
        </p:spPr>
        <p:txBody>
          <a:bodyPr wrap="square">
            <a:spAutoFit/>
          </a:bodyPr>
          <a:lstStyle>
            <a:defPPr>
              <a:defRPr lang="en-US"/>
            </a:defPPr>
            <a:lvl1pPr>
              <a:defRPr sz="1100">
                <a:effectLst/>
                <a:latin typeface="Calibri" panose="020F0502020204030204" pitchFamily="34" charset="0"/>
                <a:ea typeface="Times New Roman" panose="02020603050405020304" pitchFamily="18" charset="0"/>
                <a:cs typeface="Times New Roman" panose="02020603050405020304" pitchFamily="18" charset="0"/>
              </a:defRPr>
            </a:lvl1pPr>
          </a:lstStyle>
          <a:p>
            <a:r>
              <a:rPr lang="en-US" i="1" dirty="0"/>
              <a:t>Telcos will drive better content deals with hyperscalers as they deepen relationships. </a:t>
            </a:r>
          </a:p>
        </p:txBody>
      </p:sp>
    </p:spTree>
    <p:extLst>
      <p:ext uri="{BB962C8B-B14F-4D97-AF65-F5344CB8AC3E}">
        <p14:creationId xmlns:p14="http://schemas.microsoft.com/office/powerpoint/2010/main" val="135098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6081-9913-40AD-B11C-3F0363285896}"/>
              </a:ext>
            </a:extLst>
          </p:cNvPr>
          <p:cNvSpPr>
            <a:spLocks noGrp="1"/>
          </p:cNvSpPr>
          <p:nvPr>
            <p:ph type="title"/>
          </p:nvPr>
        </p:nvSpPr>
        <p:spPr/>
        <p:txBody>
          <a:bodyPr/>
          <a:lstStyle/>
          <a:p>
            <a:r>
              <a:rPr lang="en-US" dirty="0"/>
              <a:t>Three emerging models: telcos will be lean, light and local</a:t>
            </a:r>
          </a:p>
        </p:txBody>
      </p:sp>
      <p:pic>
        <p:nvPicPr>
          <p:cNvPr id="3" name="Picture 2">
            <a:extLst>
              <a:ext uri="{FF2B5EF4-FFF2-40B4-BE49-F238E27FC236}">
                <a16:creationId xmlns:a16="http://schemas.microsoft.com/office/drawing/2014/main" id="{3840C90C-DAC3-46E8-BB33-B3490D4720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0801" y="1236632"/>
            <a:ext cx="2235200" cy="2199640"/>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8044FF65-DE27-46D2-9F9E-B01DC9513175}"/>
              </a:ext>
            </a:extLst>
          </p:cNvPr>
          <p:cNvPicPr>
            <a:picLocks noChangeAspect="1"/>
          </p:cNvPicPr>
          <p:nvPr/>
        </p:nvPicPr>
        <p:blipFill>
          <a:blip r:embed="rId4"/>
          <a:stretch>
            <a:fillRect/>
          </a:stretch>
        </p:blipFill>
        <p:spPr>
          <a:xfrm>
            <a:off x="8428037" y="1228982"/>
            <a:ext cx="2143125" cy="2143125"/>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35B7956B-A0A4-46BD-B541-0ABB503F4148}"/>
              </a:ext>
            </a:extLst>
          </p:cNvPr>
          <p:cNvPicPr>
            <a:picLocks noChangeAspect="1"/>
          </p:cNvPicPr>
          <p:nvPr/>
        </p:nvPicPr>
        <p:blipFill>
          <a:blip r:embed="rId5"/>
          <a:stretch>
            <a:fillRect/>
          </a:stretch>
        </p:blipFill>
        <p:spPr>
          <a:xfrm>
            <a:off x="4874419" y="1228982"/>
            <a:ext cx="2235200" cy="2143124"/>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533FF5A5-7872-4F53-A04C-648D56E6FF61}"/>
              </a:ext>
            </a:extLst>
          </p:cNvPr>
          <p:cNvSpPr txBox="1"/>
          <p:nvPr/>
        </p:nvSpPr>
        <p:spPr>
          <a:xfrm>
            <a:off x="2092960" y="3769360"/>
            <a:ext cx="630301" cy="369332"/>
          </a:xfrm>
          <a:prstGeom prst="rect">
            <a:avLst/>
          </a:prstGeom>
          <a:noFill/>
        </p:spPr>
        <p:txBody>
          <a:bodyPr wrap="none" rtlCol="0">
            <a:spAutoFit/>
          </a:bodyPr>
          <a:lstStyle/>
          <a:p>
            <a:r>
              <a:rPr lang="en-US" b="1" dirty="0"/>
              <a:t>Lean</a:t>
            </a:r>
          </a:p>
        </p:txBody>
      </p:sp>
      <p:sp>
        <p:nvSpPr>
          <p:cNvPr id="9" name="TextBox 8">
            <a:extLst>
              <a:ext uri="{FF2B5EF4-FFF2-40B4-BE49-F238E27FC236}">
                <a16:creationId xmlns:a16="http://schemas.microsoft.com/office/drawing/2014/main" id="{12687747-E638-47F5-B369-738862BEA40D}"/>
              </a:ext>
            </a:extLst>
          </p:cNvPr>
          <p:cNvSpPr txBox="1"/>
          <p:nvPr/>
        </p:nvSpPr>
        <p:spPr>
          <a:xfrm>
            <a:off x="5671514" y="3769360"/>
            <a:ext cx="649024" cy="369332"/>
          </a:xfrm>
          <a:prstGeom prst="rect">
            <a:avLst/>
          </a:prstGeom>
          <a:noFill/>
        </p:spPr>
        <p:txBody>
          <a:bodyPr wrap="none" rtlCol="0">
            <a:spAutoFit/>
          </a:bodyPr>
          <a:lstStyle/>
          <a:p>
            <a:r>
              <a:rPr lang="en-US" b="1" dirty="0"/>
              <a:t>Light</a:t>
            </a:r>
          </a:p>
        </p:txBody>
      </p:sp>
      <p:sp>
        <p:nvSpPr>
          <p:cNvPr id="10" name="TextBox 9">
            <a:extLst>
              <a:ext uri="{FF2B5EF4-FFF2-40B4-BE49-F238E27FC236}">
                <a16:creationId xmlns:a16="http://schemas.microsoft.com/office/drawing/2014/main" id="{5D6120AA-913B-4941-B401-75CC5491EFA4}"/>
              </a:ext>
            </a:extLst>
          </p:cNvPr>
          <p:cNvSpPr txBox="1"/>
          <p:nvPr/>
        </p:nvSpPr>
        <p:spPr>
          <a:xfrm>
            <a:off x="9179094" y="3769360"/>
            <a:ext cx="670633" cy="369332"/>
          </a:xfrm>
          <a:prstGeom prst="rect">
            <a:avLst/>
          </a:prstGeom>
          <a:noFill/>
        </p:spPr>
        <p:txBody>
          <a:bodyPr wrap="none" rtlCol="0">
            <a:spAutoFit/>
          </a:bodyPr>
          <a:lstStyle/>
          <a:p>
            <a:r>
              <a:rPr lang="en-US" b="1" dirty="0"/>
              <a:t>Local</a:t>
            </a:r>
          </a:p>
        </p:txBody>
      </p:sp>
      <p:sp>
        <p:nvSpPr>
          <p:cNvPr id="11" name="Rectangle 10">
            <a:extLst>
              <a:ext uri="{FF2B5EF4-FFF2-40B4-BE49-F238E27FC236}">
                <a16:creationId xmlns:a16="http://schemas.microsoft.com/office/drawing/2014/main" id="{A285469E-2126-4E6C-9C35-FDE8FF832D6D}"/>
              </a:ext>
            </a:extLst>
          </p:cNvPr>
          <p:cNvSpPr/>
          <p:nvPr/>
        </p:nvSpPr>
        <p:spPr>
          <a:xfrm>
            <a:off x="1237139" y="4959308"/>
            <a:ext cx="2400141" cy="15430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ectangle 11">
            <a:extLst>
              <a:ext uri="{FF2B5EF4-FFF2-40B4-BE49-F238E27FC236}">
                <a16:creationId xmlns:a16="http://schemas.microsoft.com/office/drawing/2014/main" id="{CA000453-47FF-40D5-9E92-D1681BA00089}"/>
              </a:ext>
            </a:extLst>
          </p:cNvPr>
          <p:cNvSpPr/>
          <p:nvPr/>
        </p:nvSpPr>
        <p:spPr>
          <a:xfrm>
            <a:off x="1237139" y="4413844"/>
            <a:ext cx="2400141" cy="54387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400" dirty="0">
                <a:solidFill>
                  <a:schemeClr val="tx1"/>
                </a:solidFill>
                <a:latin typeface="Arial" pitchFamily="34" charset="0"/>
                <a:cs typeface="Arial" pitchFamily="34" charset="0"/>
              </a:rPr>
              <a:t>Ever-leaner insourced operations</a:t>
            </a:r>
          </a:p>
        </p:txBody>
      </p:sp>
      <p:sp>
        <p:nvSpPr>
          <p:cNvPr id="13" name="TextBox 12">
            <a:extLst>
              <a:ext uri="{FF2B5EF4-FFF2-40B4-BE49-F238E27FC236}">
                <a16:creationId xmlns:a16="http://schemas.microsoft.com/office/drawing/2014/main" id="{D0D11F05-25FA-43B9-8693-635DF97E987B}"/>
              </a:ext>
            </a:extLst>
          </p:cNvPr>
          <p:cNvSpPr txBox="1"/>
          <p:nvPr/>
        </p:nvSpPr>
        <p:spPr>
          <a:xfrm>
            <a:off x="1310642" y="5007579"/>
            <a:ext cx="2372042" cy="1446550"/>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Arial" pitchFamily="34" charset="0"/>
                <a:cs typeface="Arial" pitchFamily="34" charset="0"/>
              </a:rPr>
              <a:t>Focus on the data plane</a:t>
            </a:r>
          </a:p>
          <a:p>
            <a:pPr marL="171450" indent="-171450">
              <a:buFont typeface="Arial" panose="020B0604020202020204" pitchFamily="34" charset="0"/>
              <a:buChar char="•"/>
            </a:pPr>
            <a:r>
              <a:rPr lang="en-US" sz="1100" dirty="0">
                <a:latin typeface="Arial" pitchFamily="34" charset="0"/>
                <a:cs typeface="Arial" pitchFamily="34" charset="0"/>
              </a:rPr>
              <a:t>Wholesaling services to other telcos and internet providers</a:t>
            </a:r>
          </a:p>
          <a:p>
            <a:pPr marL="171450" indent="-171450">
              <a:buFont typeface="Arial" panose="020B0604020202020204" pitchFamily="34" charset="0"/>
              <a:buChar char="•"/>
            </a:pPr>
            <a:r>
              <a:rPr lang="en-US" sz="1100" dirty="0">
                <a:latin typeface="Arial" pitchFamily="34" charset="0"/>
                <a:cs typeface="Arial" pitchFamily="34" charset="0"/>
              </a:rPr>
              <a:t>Limited retail/enterprise</a:t>
            </a:r>
          </a:p>
          <a:p>
            <a:pPr marL="171450" indent="-171450">
              <a:buFont typeface="Arial" panose="020B0604020202020204" pitchFamily="34" charset="0"/>
              <a:buChar char="•"/>
            </a:pPr>
            <a:r>
              <a:rPr lang="en-US" sz="1100" dirty="0">
                <a:latin typeface="Arial" pitchFamily="34" charset="0"/>
                <a:cs typeface="Arial" pitchFamily="34" charset="0"/>
              </a:rPr>
              <a:t>Disposal of non-profitable assets</a:t>
            </a:r>
          </a:p>
          <a:p>
            <a:pPr marL="171450" indent="-171450">
              <a:buFont typeface="Arial" panose="020B0604020202020204" pitchFamily="34" charset="0"/>
              <a:buChar char="•"/>
            </a:pPr>
            <a:r>
              <a:rPr lang="en-US" sz="1100" dirty="0">
                <a:latin typeface="Arial" pitchFamily="34" charset="0"/>
                <a:cs typeface="Arial" pitchFamily="34" charset="0"/>
              </a:rPr>
              <a:t>Lease-back of some infrastructure</a:t>
            </a:r>
          </a:p>
        </p:txBody>
      </p:sp>
      <p:cxnSp>
        <p:nvCxnSpPr>
          <p:cNvPr id="15" name="Straight Connector 14">
            <a:extLst>
              <a:ext uri="{FF2B5EF4-FFF2-40B4-BE49-F238E27FC236}">
                <a16:creationId xmlns:a16="http://schemas.microsoft.com/office/drawing/2014/main" id="{EFEF50C6-2046-4533-BFD7-6A49FE4CCB66}"/>
              </a:ext>
            </a:extLst>
          </p:cNvPr>
          <p:cNvCxnSpPr/>
          <p:nvPr/>
        </p:nvCxnSpPr>
        <p:spPr>
          <a:xfrm>
            <a:off x="4318000" y="1402080"/>
            <a:ext cx="0" cy="4937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9585E6-EEAC-4EFF-A78B-4BFBEBB030A6}"/>
              </a:ext>
            </a:extLst>
          </p:cNvPr>
          <p:cNvCxnSpPr/>
          <p:nvPr/>
        </p:nvCxnSpPr>
        <p:spPr>
          <a:xfrm>
            <a:off x="7813040" y="1402080"/>
            <a:ext cx="0" cy="493776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118F040-CFDA-4ACB-8EFA-41F8736FDAEC}"/>
              </a:ext>
            </a:extLst>
          </p:cNvPr>
          <p:cNvSpPr/>
          <p:nvPr/>
        </p:nvSpPr>
        <p:spPr>
          <a:xfrm>
            <a:off x="4865450" y="4415430"/>
            <a:ext cx="2400141" cy="54387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400" dirty="0">
                <a:solidFill>
                  <a:schemeClr val="tx1"/>
                </a:solidFill>
                <a:latin typeface="Arial" pitchFamily="34" charset="0"/>
                <a:cs typeface="Arial" pitchFamily="34" charset="0"/>
              </a:rPr>
              <a:t>Asset-light, cloud-focused, open</a:t>
            </a:r>
          </a:p>
        </p:txBody>
      </p:sp>
      <p:sp>
        <p:nvSpPr>
          <p:cNvPr id="19" name="Rectangle 18">
            <a:extLst>
              <a:ext uri="{FF2B5EF4-FFF2-40B4-BE49-F238E27FC236}">
                <a16:creationId xmlns:a16="http://schemas.microsoft.com/office/drawing/2014/main" id="{4D733461-943C-4CF5-AC49-E22F33F5A8C0}"/>
              </a:ext>
            </a:extLst>
          </p:cNvPr>
          <p:cNvSpPr/>
          <p:nvPr/>
        </p:nvSpPr>
        <p:spPr>
          <a:xfrm>
            <a:off x="4865450" y="4934612"/>
            <a:ext cx="2400141" cy="15430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a:extLst>
              <a:ext uri="{FF2B5EF4-FFF2-40B4-BE49-F238E27FC236}">
                <a16:creationId xmlns:a16="http://schemas.microsoft.com/office/drawing/2014/main" id="{00EFE50F-6115-4008-974F-6F8FC46840B8}"/>
              </a:ext>
            </a:extLst>
          </p:cNvPr>
          <p:cNvSpPr txBox="1"/>
          <p:nvPr/>
        </p:nvSpPr>
        <p:spPr>
          <a:xfrm>
            <a:off x="4938953" y="4982883"/>
            <a:ext cx="2372042" cy="1446550"/>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Arial" pitchFamily="34" charset="0"/>
                <a:cs typeface="Arial" pitchFamily="34" charset="0"/>
              </a:rPr>
              <a:t>Focus on control plane</a:t>
            </a:r>
          </a:p>
          <a:p>
            <a:pPr marL="171450" indent="-171450">
              <a:buFont typeface="Arial" panose="020B0604020202020204" pitchFamily="34" charset="0"/>
              <a:buChar char="•"/>
            </a:pPr>
            <a:r>
              <a:rPr lang="en-US" sz="1100" dirty="0">
                <a:latin typeface="Arial" pitchFamily="34" charset="0"/>
                <a:cs typeface="Arial" pitchFamily="34" charset="0"/>
              </a:rPr>
              <a:t>Operational transformation through cloud</a:t>
            </a:r>
          </a:p>
          <a:p>
            <a:pPr marL="171450" indent="-171450">
              <a:buFont typeface="Arial" panose="020B0604020202020204" pitchFamily="34" charset="0"/>
              <a:buChar char="•"/>
            </a:pPr>
            <a:r>
              <a:rPr lang="en-US" sz="1100" dirty="0">
                <a:latin typeface="Arial" pitchFamily="34" charset="0"/>
                <a:cs typeface="Arial" pitchFamily="34" charset="0"/>
              </a:rPr>
              <a:t>New product: analytics, edge, security, managed services</a:t>
            </a:r>
          </a:p>
          <a:p>
            <a:pPr marL="171450" indent="-171450">
              <a:buFont typeface="Arial" panose="020B0604020202020204" pitchFamily="34" charset="0"/>
              <a:buChar char="•"/>
            </a:pPr>
            <a:r>
              <a:rPr lang="en-US" sz="1100" dirty="0">
                <a:latin typeface="Arial" pitchFamily="34" charset="0"/>
                <a:cs typeface="Arial" pitchFamily="34" charset="0"/>
              </a:rPr>
              <a:t>Network as enabler: Open vRAN, slicing, marketplaces</a:t>
            </a:r>
          </a:p>
          <a:p>
            <a:endParaRPr lang="en-US" sz="1100" dirty="0">
              <a:latin typeface="Arial" pitchFamily="34" charset="0"/>
              <a:cs typeface="Arial" pitchFamily="34" charset="0"/>
            </a:endParaRPr>
          </a:p>
        </p:txBody>
      </p:sp>
      <p:sp>
        <p:nvSpPr>
          <p:cNvPr id="21" name="Rectangle 20">
            <a:extLst>
              <a:ext uri="{FF2B5EF4-FFF2-40B4-BE49-F238E27FC236}">
                <a16:creationId xmlns:a16="http://schemas.microsoft.com/office/drawing/2014/main" id="{2F3D8040-7272-4F4B-A67E-B30ED8073F4E}"/>
              </a:ext>
            </a:extLst>
          </p:cNvPr>
          <p:cNvSpPr/>
          <p:nvPr/>
        </p:nvSpPr>
        <p:spPr>
          <a:xfrm>
            <a:off x="8405893" y="4390734"/>
            <a:ext cx="2400141" cy="54387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400" dirty="0">
                <a:solidFill>
                  <a:schemeClr val="tx1"/>
                </a:solidFill>
                <a:latin typeface="Arial" pitchFamily="34" charset="0"/>
                <a:cs typeface="Arial" pitchFamily="34" charset="0"/>
              </a:rPr>
              <a:t>Outsourced network functions, access</a:t>
            </a:r>
          </a:p>
        </p:txBody>
      </p:sp>
      <p:sp>
        <p:nvSpPr>
          <p:cNvPr id="22" name="Rectangle 21">
            <a:extLst>
              <a:ext uri="{FF2B5EF4-FFF2-40B4-BE49-F238E27FC236}">
                <a16:creationId xmlns:a16="http://schemas.microsoft.com/office/drawing/2014/main" id="{7F1AE224-CFF7-404A-863B-64BAA50264F6}"/>
              </a:ext>
            </a:extLst>
          </p:cNvPr>
          <p:cNvSpPr/>
          <p:nvPr/>
        </p:nvSpPr>
        <p:spPr>
          <a:xfrm>
            <a:off x="8405893" y="4909916"/>
            <a:ext cx="2400141" cy="15430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TextBox 22">
            <a:extLst>
              <a:ext uri="{FF2B5EF4-FFF2-40B4-BE49-F238E27FC236}">
                <a16:creationId xmlns:a16="http://schemas.microsoft.com/office/drawing/2014/main" id="{93AAE5D8-0E15-4BF5-A785-E81016B4E45C}"/>
              </a:ext>
            </a:extLst>
          </p:cNvPr>
          <p:cNvSpPr txBox="1"/>
          <p:nvPr/>
        </p:nvSpPr>
        <p:spPr>
          <a:xfrm>
            <a:off x="8479396" y="4958187"/>
            <a:ext cx="2372042" cy="1446550"/>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Arial" pitchFamily="34" charset="0"/>
                <a:cs typeface="Arial" pitchFamily="34" charset="0"/>
              </a:rPr>
              <a:t>Outsourced core network functions and third-party services (hyperscalers)</a:t>
            </a:r>
          </a:p>
          <a:p>
            <a:pPr marL="171450" indent="-171450">
              <a:buFont typeface="Arial" panose="020B0604020202020204" pitchFamily="34" charset="0"/>
              <a:buChar char="•"/>
            </a:pPr>
            <a:r>
              <a:rPr lang="en-US" sz="1100" dirty="0">
                <a:latin typeface="Arial" pitchFamily="34" charset="0"/>
                <a:cs typeface="Arial" pitchFamily="34" charset="0"/>
              </a:rPr>
              <a:t>Local retail functions</a:t>
            </a:r>
          </a:p>
          <a:p>
            <a:pPr marL="171450" indent="-171450">
              <a:buFont typeface="Arial" panose="020B0604020202020204" pitchFamily="34" charset="0"/>
              <a:buChar char="•"/>
            </a:pPr>
            <a:r>
              <a:rPr lang="en-US" sz="1100" dirty="0">
                <a:latin typeface="Arial" pitchFamily="34" charset="0"/>
                <a:cs typeface="Arial" pitchFamily="34" charset="0"/>
              </a:rPr>
              <a:t>Access</a:t>
            </a:r>
          </a:p>
          <a:p>
            <a:pPr marL="171450" indent="-171450">
              <a:buFont typeface="Arial" panose="020B0604020202020204" pitchFamily="34" charset="0"/>
              <a:buChar char="•"/>
            </a:pPr>
            <a:r>
              <a:rPr lang="en-US" sz="1100" dirty="0">
                <a:latin typeface="Arial" pitchFamily="34" charset="0"/>
                <a:cs typeface="Arial" pitchFamily="34" charset="0"/>
              </a:rPr>
              <a:t>Service delivery directly or via partner ecosystem</a:t>
            </a:r>
          </a:p>
          <a:p>
            <a:pPr marL="171450" indent="-171450">
              <a:buFont typeface="Arial" panose="020B0604020202020204" pitchFamily="34" charset="0"/>
              <a:buChar char="•"/>
            </a:pPr>
            <a:endParaRPr lang="en-US" sz="1100" dirty="0">
              <a:latin typeface="Arial" pitchFamily="34" charset="0"/>
              <a:cs typeface="Arial" pitchFamily="34" charset="0"/>
            </a:endParaRPr>
          </a:p>
        </p:txBody>
      </p:sp>
    </p:spTree>
    <p:extLst>
      <p:ext uri="{BB962C8B-B14F-4D97-AF65-F5344CB8AC3E}">
        <p14:creationId xmlns:p14="http://schemas.microsoft.com/office/powerpoint/2010/main" val="277171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792C-E49B-4C88-9F0C-C35996857811}"/>
              </a:ext>
            </a:extLst>
          </p:cNvPr>
          <p:cNvSpPr>
            <a:spLocks noGrp="1"/>
          </p:cNvSpPr>
          <p:nvPr>
            <p:ph type="title"/>
          </p:nvPr>
        </p:nvSpPr>
        <p:spPr>
          <a:xfrm>
            <a:off x="457200" y="2584144"/>
            <a:ext cx="11277600" cy="936821"/>
          </a:xfrm>
        </p:spPr>
        <p:txBody>
          <a:bodyPr/>
          <a:lstStyle/>
          <a:p>
            <a:r>
              <a:rPr lang="en-US" dirty="0"/>
              <a:t>Hyperscalers and Telcos: will a closer embrace create new business models? </a:t>
            </a:r>
          </a:p>
        </p:txBody>
      </p:sp>
    </p:spTree>
    <p:extLst>
      <p:ext uri="{BB962C8B-B14F-4D97-AF65-F5344CB8AC3E}">
        <p14:creationId xmlns:p14="http://schemas.microsoft.com/office/powerpoint/2010/main" val="2753292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88F6-6B15-4A64-8FCC-081F62954CE1}"/>
              </a:ext>
            </a:extLst>
          </p:cNvPr>
          <p:cNvSpPr>
            <a:spLocks noGrp="1"/>
          </p:cNvSpPr>
          <p:nvPr>
            <p:ph type="title"/>
          </p:nvPr>
        </p:nvSpPr>
        <p:spPr/>
        <p:txBody>
          <a:bodyPr/>
          <a:lstStyle/>
          <a:p>
            <a:r>
              <a:rPr lang="en-US" dirty="0"/>
              <a:t>The Five Telco-Cloud Business Models</a:t>
            </a:r>
          </a:p>
        </p:txBody>
      </p:sp>
      <p:pic>
        <p:nvPicPr>
          <p:cNvPr id="6" name="Picture 5">
            <a:extLst>
              <a:ext uri="{FF2B5EF4-FFF2-40B4-BE49-F238E27FC236}">
                <a16:creationId xmlns:a16="http://schemas.microsoft.com/office/drawing/2014/main" id="{D3D6835C-529C-4722-9D00-46E0BDE3E4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3045" y="1381191"/>
            <a:ext cx="1491673" cy="839066"/>
          </a:xfrm>
          <a:prstGeom prst="rect">
            <a:avLst/>
          </a:prstGeom>
        </p:spPr>
      </p:pic>
      <p:pic>
        <p:nvPicPr>
          <p:cNvPr id="7" name="Picture 6">
            <a:extLst>
              <a:ext uri="{FF2B5EF4-FFF2-40B4-BE49-F238E27FC236}">
                <a16:creationId xmlns:a16="http://schemas.microsoft.com/office/drawing/2014/main" id="{428AA819-8D07-40AC-AD25-FDECB57B8A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13046" y="2347229"/>
            <a:ext cx="1491673" cy="779519"/>
          </a:xfrm>
          <a:prstGeom prst="rect">
            <a:avLst/>
          </a:prstGeom>
        </p:spPr>
      </p:pic>
      <p:pic>
        <p:nvPicPr>
          <p:cNvPr id="8" name="Picture 7">
            <a:extLst>
              <a:ext uri="{FF2B5EF4-FFF2-40B4-BE49-F238E27FC236}">
                <a16:creationId xmlns:a16="http://schemas.microsoft.com/office/drawing/2014/main" id="{171D6213-6794-4628-A1E7-5B516BD910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13046" y="3263076"/>
            <a:ext cx="1491673" cy="779519"/>
          </a:xfrm>
          <a:prstGeom prst="rect">
            <a:avLst/>
          </a:prstGeom>
        </p:spPr>
      </p:pic>
      <p:pic>
        <p:nvPicPr>
          <p:cNvPr id="9" name="Picture 8">
            <a:extLst>
              <a:ext uri="{FF2B5EF4-FFF2-40B4-BE49-F238E27FC236}">
                <a16:creationId xmlns:a16="http://schemas.microsoft.com/office/drawing/2014/main" id="{93306534-4608-4BCA-9B4D-B6A839BF7D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13046" y="4175428"/>
            <a:ext cx="1491673" cy="779519"/>
          </a:xfrm>
          <a:prstGeom prst="rect">
            <a:avLst/>
          </a:prstGeom>
        </p:spPr>
      </p:pic>
      <p:pic>
        <p:nvPicPr>
          <p:cNvPr id="10" name="Picture 9">
            <a:extLst>
              <a:ext uri="{FF2B5EF4-FFF2-40B4-BE49-F238E27FC236}">
                <a16:creationId xmlns:a16="http://schemas.microsoft.com/office/drawing/2014/main" id="{CAF1FFA6-6C82-47E6-A06F-D9E500EB30D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13045" y="5114047"/>
            <a:ext cx="1491673" cy="779518"/>
          </a:xfrm>
          <a:prstGeom prst="rect">
            <a:avLst/>
          </a:prstGeom>
        </p:spPr>
      </p:pic>
      <p:sp>
        <p:nvSpPr>
          <p:cNvPr id="12" name="TextBox 11">
            <a:extLst>
              <a:ext uri="{FF2B5EF4-FFF2-40B4-BE49-F238E27FC236}">
                <a16:creationId xmlns:a16="http://schemas.microsoft.com/office/drawing/2014/main" id="{2277CBC6-6A1D-4959-9372-CC574FDC92E7}"/>
              </a:ext>
            </a:extLst>
          </p:cNvPr>
          <p:cNvSpPr txBox="1"/>
          <p:nvPr/>
        </p:nvSpPr>
        <p:spPr>
          <a:xfrm>
            <a:off x="1202897" y="1616058"/>
            <a:ext cx="1274619" cy="369332"/>
          </a:xfrm>
          <a:prstGeom prst="rect">
            <a:avLst/>
          </a:prstGeom>
          <a:noFill/>
        </p:spPr>
        <p:txBody>
          <a:bodyPr wrap="square">
            <a:spAutoFit/>
          </a:bodyPr>
          <a:lstStyle/>
          <a:p>
            <a:pPr marL="0" marR="0" algn="r">
              <a:spcBef>
                <a:spcPts val="500"/>
              </a:spcBef>
              <a:spcAft>
                <a:spcPts val="0"/>
              </a:spcAft>
            </a:pPr>
            <a:r>
              <a:rPr lang="en-US" sz="1800" b="1" dirty="0">
                <a:effectLst/>
              </a:rPr>
              <a:t>Buy-from</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B85B715-55AE-4CF4-A360-667E94C52573}"/>
              </a:ext>
            </a:extLst>
          </p:cNvPr>
          <p:cNvSpPr txBox="1"/>
          <p:nvPr/>
        </p:nvSpPr>
        <p:spPr>
          <a:xfrm>
            <a:off x="851915" y="2552322"/>
            <a:ext cx="1625601" cy="369332"/>
          </a:xfrm>
          <a:prstGeom prst="rect">
            <a:avLst/>
          </a:prstGeom>
          <a:noFill/>
        </p:spPr>
        <p:txBody>
          <a:bodyPr wrap="square">
            <a:spAutoFit/>
          </a:bodyPr>
          <a:lstStyle/>
          <a:p>
            <a:pPr marL="0" marR="0" algn="r">
              <a:spcBef>
                <a:spcPts val="500"/>
              </a:spcBef>
              <a:spcAft>
                <a:spcPts val="0"/>
              </a:spcAft>
            </a:pPr>
            <a:r>
              <a:rPr lang="en-US" sz="1800" b="1" dirty="0">
                <a:effectLst/>
              </a:rPr>
              <a:t>Marketplace</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686EB42C-EA97-4F12-B521-2025D94C0785}"/>
              </a:ext>
            </a:extLst>
          </p:cNvPr>
          <p:cNvSpPr txBox="1"/>
          <p:nvPr/>
        </p:nvSpPr>
        <p:spPr>
          <a:xfrm>
            <a:off x="851915" y="3468169"/>
            <a:ext cx="1625601" cy="369332"/>
          </a:xfrm>
          <a:prstGeom prst="rect">
            <a:avLst/>
          </a:prstGeom>
          <a:noFill/>
        </p:spPr>
        <p:txBody>
          <a:bodyPr wrap="square">
            <a:spAutoFit/>
          </a:bodyPr>
          <a:lstStyle/>
          <a:p>
            <a:pPr marL="0" marR="0" algn="r">
              <a:spcBef>
                <a:spcPts val="500"/>
              </a:spcBef>
              <a:spcAft>
                <a:spcPts val="0"/>
              </a:spcAft>
            </a:pPr>
            <a:r>
              <a:rPr lang="en-US" sz="1800" b="1" dirty="0">
                <a:effectLst/>
              </a:rPr>
              <a:t>Sell through</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19380F8-A85E-441F-AF4D-3AFF2F4E3C44}"/>
              </a:ext>
            </a:extLst>
          </p:cNvPr>
          <p:cNvSpPr txBox="1"/>
          <p:nvPr/>
        </p:nvSpPr>
        <p:spPr>
          <a:xfrm>
            <a:off x="851915" y="4380521"/>
            <a:ext cx="1625601" cy="369332"/>
          </a:xfrm>
          <a:prstGeom prst="rect">
            <a:avLst/>
          </a:prstGeom>
          <a:noFill/>
        </p:spPr>
        <p:txBody>
          <a:bodyPr wrap="square">
            <a:spAutoFit/>
          </a:bodyPr>
          <a:lstStyle/>
          <a:p>
            <a:pPr marL="0" marR="0" algn="r">
              <a:spcBef>
                <a:spcPts val="500"/>
              </a:spcBef>
              <a:spcAft>
                <a:spcPts val="0"/>
              </a:spcAft>
            </a:pPr>
            <a:r>
              <a:rPr lang="en-US" sz="1800" b="1" dirty="0">
                <a:effectLst/>
              </a:rPr>
              <a:t>Side-by-side</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EAE9A0D-EA12-44AF-9D4D-B88C71CED5AB}"/>
              </a:ext>
            </a:extLst>
          </p:cNvPr>
          <p:cNvSpPr txBox="1"/>
          <p:nvPr/>
        </p:nvSpPr>
        <p:spPr>
          <a:xfrm>
            <a:off x="851915" y="5319140"/>
            <a:ext cx="1625601" cy="369332"/>
          </a:xfrm>
          <a:prstGeom prst="rect">
            <a:avLst/>
          </a:prstGeom>
          <a:noFill/>
        </p:spPr>
        <p:txBody>
          <a:bodyPr wrap="square">
            <a:spAutoFit/>
          </a:bodyPr>
          <a:lstStyle/>
          <a:p>
            <a:pPr marL="0" marR="0" algn="r">
              <a:spcBef>
                <a:spcPts val="500"/>
              </a:spcBef>
              <a:spcAft>
                <a:spcPts val="0"/>
              </a:spcAft>
            </a:pPr>
            <a:r>
              <a:rPr lang="en-US" sz="1800" b="1" dirty="0">
                <a:effectLst/>
              </a:rPr>
              <a:t>Co-investment</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DC3D83F-109E-4861-BC75-2F7ECD2F78E7}"/>
              </a:ext>
            </a:extLst>
          </p:cNvPr>
          <p:cNvSpPr txBox="1"/>
          <p:nvPr/>
        </p:nvSpPr>
        <p:spPr>
          <a:xfrm>
            <a:off x="4440247" y="1508337"/>
            <a:ext cx="7333672" cy="584775"/>
          </a:xfrm>
          <a:prstGeom prst="rect">
            <a:avLst/>
          </a:prstGeom>
          <a:noFill/>
        </p:spPr>
        <p:txBody>
          <a:bodyPr wrap="square">
            <a:spAutoFit/>
          </a:bodyPr>
          <a:lstStyle/>
          <a:p>
            <a:pPr marL="0" marR="0">
              <a:spcBef>
                <a:spcPts val="500"/>
              </a:spcBef>
              <a:spcAft>
                <a:spcPts val="0"/>
              </a:spcAft>
            </a:pPr>
            <a:r>
              <a:rPr lang="en-US" sz="1600" dirty="0">
                <a:effectLst/>
              </a:rPr>
              <a:t>A cloud provider sells cloud services to the CSP, with the aim of moving workloads from premises-based and CSP-owned to the public cloud.</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72CD7A61-A811-4F94-A2E2-FF35E448D4BF}"/>
              </a:ext>
            </a:extLst>
          </p:cNvPr>
          <p:cNvSpPr txBox="1"/>
          <p:nvPr/>
        </p:nvSpPr>
        <p:spPr>
          <a:xfrm>
            <a:off x="4440247" y="2321490"/>
            <a:ext cx="7333672" cy="830997"/>
          </a:xfrm>
          <a:prstGeom prst="rect">
            <a:avLst/>
          </a:prstGeom>
          <a:noFill/>
        </p:spPr>
        <p:txBody>
          <a:bodyPr wrap="square">
            <a:spAutoFit/>
          </a:bodyPr>
          <a:lstStyle/>
          <a:p>
            <a:pPr marL="0" marR="0">
              <a:spcBef>
                <a:spcPts val="500"/>
              </a:spcBef>
              <a:spcAft>
                <a:spcPts val="0"/>
              </a:spcAft>
            </a:pPr>
            <a:r>
              <a:rPr lang="en-US" sz="1600" dirty="0">
                <a:effectLst/>
              </a:rPr>
              <a:t>Cloud providers offer CSP connectivity services on their marketplaces. CSPs set up their own B2B cloud marketplace or draw on hyperscaler economies of scale as part of their B2B managed services propositions.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2B50F07E-90CA-429F-83EA-D0932DB62446}"/>
              </a:ext>
            </a:extLst>
          </p:cNvPr>
          <p:cNvSpPr txBox="1"/>
          <p:nvPr/>
        </p:nvSpPr>
        <p:spPr>
          <a:xfrm>
            <a:off x="4440247" y="3360448"/>
            <a:ext cx="7333672" cy="584775"/>
          </a:xfrm>
          <a:prstGeom prst="rect">
            <a:avLst/>
          </a:prstGeom>
          <a:noFill/>
        </p:spPr>
        <p:txBody>
          <a:bodyPr wrap="square">
            <a:spAutoFit/>
          </a:bodyPr>
          <a:lstStyle/>
          <a:p>
            <a:pPr marL="0" marR="0">
              <a:spcBef>
                <a:spcPts val="500"/>
              </a:spcBef>
              <a:spcAft>
                <a:spcPts val="0"/>
              </a:spcAft>
            </a:pPr>
            <a:r>
              <a:rPr lang="en-US" sz="1600" dirty="0">
                <a:effectLst/>
              </a:rPr>
              <a:t>A CSP resells a cloud provider’s services, often with a focus on unified communications or office productivity suites.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AC7851CE-B4F4-4BC6-A525-CF4EA10957C3}"/>
              </a:ext>
            </a:extLst>
          </p:cNvPr>
          <p:cNvSpPr txBox="1"/>
          <p:nvPr/>
        </p:nvSpPr>
        <p:spPr>
          <a:xfrm>
            <a:off x="4440247" y="4149689"/>
            <a:ext cx="7333672" cy="830997"/>
          </a:xfrm>
          <a:prstGeom prst="rect">
            <a:avLst/>
          </a:prstGeom>
          <a:noFill/>
        </p:spPr>
        <p:txBody>
          <a:bodyPr wrap="square">
            <a:spAutoFit/>
          </a:bodyPr>
          <a:lstStyle/>
          <a:p>
            <a:pPr marL="0" marR="0">
              <a:spcBef>
                <a:spcPts val="500"/>
              </a:spcBef>
              <a:spcAft>
                <a:spcPts val="0"/>
              </a:spcAft>
            </a:pPr>
            <a:r>
              <a:rPr lang="en-US" sz="1600" dirty="0">
                <a:effectLst/>
              </a:rPr>
              <a:t>Cloud providers and CSPs align and launch services jointly for enterprises that want their compute and connectivity suppliers to bundle relevant offers such as VPN and cloud.</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EE833C90-95EE-4077-9FE3-ECF81FE202F5}"/>
              </a:ext>
            </a:extLst>
          </p:cNvPr>
          <p:cNvSpPr txBox="1"/>
          <p:nvPr/>
        </p:nvSpPr>
        <p:spPr>
          <a:xfrm>
            <a:off x="4440247" y="5088308"/>
            <a:ext cx="7333672" cy="830997"/>
          </a:xfrm>
          <a:prstGeom prst="rect">
            <a:avLst/>
          </a:prstGeom>
          <a:noFill/>
        </p:spPr>
        <p:txBody>
          <a:bodyPr wrap="square">
            <a:spAutoFit/>
          </a:bodyPr>
          <a:lstStyle/>
          <a:p>
            <a:r>
              <a:rPr lang="en-US" sz="1600" dirty="0">
                <a:effectLst/>
              </a:rPr>
              <a:t>Deep collaboration between CSPs and hyperscalers to co-develop and launch new unified services, the components of which would not be complete or able to stand alone without the others</a:t>
            </a:r>
            <a:endParaRPr lang="en-US" sz="1600" dirty="0"/>
          </a:p>
        </p:txBody>
      </p:sp>
      <p:cxnSp>
        <p:nvCxnSpPr>
          <p:cNvPr id="28" name="Straight Connector 27">
            <a:extLst>
              <a:ext uri="{FF2B5EF4-FFF2-40B4-BE49-F238E27FC236}">
                <a16:creationId xmlns:a16="http://schemas.microsoft.com/office/drawing/2014/main" id="{A7E09F39-1945-40F6-ABA2-480B1F141538}"/>
              </a:ext>
            </a:extLst>
          </p:cNvPr>
          <p:cNvCxnSpPr>
            <a:cxnSpLocks/>
          </p:cNvCxnSpPr>
          <p:nvPr/>
        </p:nvCxnSpPr>
        <p:spPr>
          <a:xfrm>
            <a:off x="851915" y="2283012"/>
            <a:ext cx="10820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DB7300-2A1F-4323-902B-EE8DDB4876D9}"/>
              </a:ext>
            </a:extLst>
          </p:cNvPr>
          <p:cNvCxnSpPr>
            <a:cxnSpLocks/>
          </p:cNvCxnSpPr>
          <p:nvPr/>
        </p:nvCxnSpPr>
        <p:spPr>
          <a:xfrm>
            <a:off x="851915" y="3194113"/>
            <a:ext cx="10820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E711DA5-E9D9-43CC-9A18-12B11FC08C61}"/>
              </a:ext>
            </a:extLst>
          </p:cNvPr>
          <p:cNvCxnSpPr>
            <a:cxnSpLocks/>
          </p:cNvCxnSpPr>
          <p:nvPr/>
        </p:nvCxnSpPr>
        <p:spPr>
          <a:xfrm>
            <a:off x="851915" y="4111303"/>
            <a:ext cx="10820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0E90D5-60BE-4D9B-AC6F-C73E83AD8A2A}"/>
              </a:ext>
            </a:extLst>
          </p:cNvPr>
          <p:cNvCxnSpPr>
            <a:cxnSpLocks/>
          </p:cNvCxnSpPr>
          <p:nvPr/>
        </p:nvCxnSpPr>
        <p:spPr>
          <a:xfrm>
            <a:off x="851915" y="5016703"/>
            <a:ext cx="108201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47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4D322-C7C2-7BE8-CD3C-493CD658513A}"/>
              </a:ext>
            </a:extLst>
          </p:cNvPr>
          <p:cNvSpPr>
            <a:spLocks noGrp="1"/>
          </p:cNvSpPr>
          <p:nvPr>
            <p:ph type="title"/>
          </p:nvPr>
        </p:nvSpPr>
        <p:spPr/>
        <p:txBody>
          <a:bodyPr/>
          <a:lstStyle/>
          <a:p>
            <a:r>
              <a:rPr lang="en-GB" dirty="0"/>
              <a:t>4G vs 5G: it’s not as obvious as we thought</a:t>
            </a:r>
          </a:p>
        </p:txBody>
      </p:sp>
      <p:sp>
        <p:nvSpPr>
          <p:cNvPr id="6" name="TextBox 5">
            <a:extLst>
              <a:ext uri="{FF2B5EF4-FFF2-40B4-BE49-F238E27FC236}">
                <a16:creationId xmlns:a16="http://schemas.microsoft.com/office/drawing/2014/main" id="{8584C78C-EB9E-2037-EF6F-52037CC4F15E}"/>
              </a:ext>
            </a:extLst>
          </p:cNvPr>
          <p:cNvSpPr txBox="1"/>
          <p:nvPr/>
        </p:nvSpPr>
        <p:spPr>
          <a:xfrm>
            <a:off x="357188" y="6396945"/>
            <a:ext cx="5462136" cy="276999"/>
          </a:xfrm>
          <a:prstGeom prst="rect">
            <a:avLst/>
          </a:prstGeom>
          <a:noFill/>
        </p:spPr>
        <p:txBody>
          <a:bodyPr wrap="none" rtlCol="0">
            <a:spAutoFit/>
          </a:bodyPr>
          <a:lstStyle/>
          <a:p>
            <a:r>
              <a:rPr lang="en-GB" sz="1200" dirty="0"/>
              <a:t>Source: </a:t>
            </a:r>
            <a:r>
              <a:rPr lang="en-GB" sz="1200" i="1" dirty="0"/>
              <a:t>World Information Service – Service Provider (WIS-SP), WCIS Data Dashboard</a:t>
            </a:r>
          </a:p>
        </p:txBody>
      </p:sp>
      <p:graphicFrame>
        <p:nvGraphicFramePr>
          <p:cNvPr id="7" name="Content Placeholder 37">
            <a:extLst>
              <a:ext uri="{FF2B5EF4-FFF2-40B4-BE49-F238E27FC236}">
                <a16:creationId xmlns:a16="http://schemas.microsoft.com/office/drawing/2014/main" id="{2F061721-F51E-E5D3-9037-04170C15FAB1}"/>
              </a:ext>
            </a:extLst>
          </p:cNvPr>
          <p:cNvGraphicFramePr>
            <a:graphicFrameLocks noGrp="1"/>
          </p:cNvGraphicFramePr>
          <p:nvPr>
            <p:ph sz="half" idx="1"/>
          </p:nvPr>
        </p:nvGraphicFramePr>
        <p:xfrm>
          <a:off x="357188" y="1598613"/>
          <a:ext cx="3700462" cy="441493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ontent Placeholder 38">
            <a:extLst>
              <a:ext uri="{FF2B5EF4-FFF2-40B4-BE49-F238E27FC236}">
                <a16:creationId xmlns:a16="http://schemas.microsoft.com/office/drawing/2014/main" id="{35115160-CB97-F5C5-A1BF-DCB54CA9347D}"/>
              </a:ext>
            </a:extLst>
          </p:cNvPr>
          <p:cNvGraphicFramePr>
            <a:graphicFrameLocks/>
          </p:cNvGraphicFramePr>
          <p:nvPr/>
        </p:nvGraphicFramePr>
        <p:xfrm>
          <a:off x="4248150" y="1598613"/>
          <a:ext cx="3700463" cy="44149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41">
            <a:extLst>
              <a:ext uri="{FF2B5EF4-FFF2-40B4-BE49-F238E27FC236}">
                <a16:creationId xmlns:a16="http://schemas.microsoft.com/office/drawing/2014/main" id="{7A6D0723-72EE-B6C3-5CF0-6B67B87667EB}"/>
              </a:ext>
            </a:extLst>
          </p:cNvPr>
          <p:cNvGraphicFramePr>
            <a:graphicFrameLocks/>
          </p:cNvGraphicFramePr>
          <p:nvPr/>
        </p:nvGraphicFramePr>
        <p:xfrm>
          <a:off x="8129588" y="1598613"/>
          <a:ext cx="3700462" cy="4414936"/>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49334962-B9F9-4C13-DD00-ACC09D2AFD6E}"/>
              </a:ext>
            </a:extLst>
          </p:cNvPr>
          <p:cNvSpPr/>
          <p:nvPr/>
        </p:nvSpPr>
        <p:spPr>
          <a:xfrm>
            <a:off x="8492927" y="4634639"/>
            <a:ext cx="1149014" cy="4376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BA676292-A044-41E6-78F6-03EAD09E26DA}"/>
              </a:ext>
            </a:extLst>
          </p:cNvPr>
          <p:cNvSpPr/>
          <p:nvPr/>
        </p:nvSpPr>
        <p:spPr>
          <a:xfrm>
            <a:off x="8080222" y="4766402"/>
            <a:ext cx="322217" cy="17417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AB71838-FC38-67FC-3514-9A1803FB777B}"/>
              </a:ext>
            </a:extLst>
          </p:cNvPr>
          <p:cNvSpPr txBox="1"/>
          <p:nvPr/>
        </p:nvSpPr>
        <p:spPr>
          <a:xfrm>
            <a:off x="800031" y="4203752"/>
            <a:ext cx="1497875" cy="430887"/>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GB" sz="1100" dirty="0"/>
              <a:t>3G and 4G took much longer to take off</a:t>
            </a:r>
          </a:p>
        </p:txBody>
      </p:sp>
      <p:sp>
        <p:nvSpPr>
          <p:cNvPr id="13" name="Arrow: Right 12">
            <a:extLst>
              <a:ext uri="{FF2B5EF4-FFF2-40B4-BE49-F238E27FC236}">
                <a16:creationId xmlns:a16="http://schemas.microsoft.com/office/drawing/2014/main" id="{74C6555A-D215-3AFA-890F-C9687B25C12D}"/>
              </a:ext>
            </a:extLst>
          </p:cNvPr>
          <p:cNvSpPr/>
          <p:nvPr/>
        </p:nvSpPr>
        <p:spPr>
          <a:xfrm rot="4285950">
            <a:off x="1387860" y="4904763"/>
            <a:ext cx="322217" cy="17417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22BCA60-EA1F-0D82-EAEA-92698250FD5B}"/>
              </a:ext>
            </a:extLst>
          </p:cNvPr>
          <p:cNvSpPr txBox="1"/>
          <p:nvPr/>
        </p:nvSpPr>
        <p:spPr>
          <a:xfrm>
            <a:off x="1698735" y="1237191"/>
            <a:ext cx="1198341" cy="369332"/>
          </a:xfrm>
          <a:prstGeom prst="rect">
            <a:avLst/>
          </a:prstGeom>
          <a:noFill/>
        </p:spPr>
        <p:txBody>
          <a:bodyPr wrap="none" rtlCol="0">
            <a:spAutoFit/>
          </a:bodyPr>
          <a:lstStyle/>
          <a:p>
            <a:r>
              <a:rPr lang="en-GB" dirty="0"/>
              <a:t>Perception</a:t>
            </a:r>
          </a:p>
        </p:txBody>
      </p:sp>
      <p:sp>
        <p:nvSpPr>
          <p:cNvPr id="15" name="TextBox 14">
            <a:extLst>
              <a:ext uri="{FF2B5EF4-FFF2-40B4-BE49-F238E27FC236}">
                <a16:creationId xmlns:a16="http://schemas.microsoft.com/office/drawing/2014/main" id="{B7397231-6A7C-6BCB-C8F3-9EDD309BAA58}"/>
              </a:ext>
            </a:extLst>
          </p:cNvPr>
          <p:cNvSpPr txBox="1"/>
          <p:nvPr/>
        </p:nvSpPr>
        <p:spPr>
          <a:xfrm>
            <a:off x="5594614" y="1227891"/>
            <a:ext cx="818622" cy="369332"/>
          </a:xfrm>
          <a:prstGeom prst="rect">
            <a:avLst/>
          </a:prstGeom>
          <a:noFill/>
        </p:spPr>
        <p:txBody>
          <a:bodyPr wrap="none" rtlCol="0">
            <a:spAutoFit/>
          </a:bodyPr>
          <a:lstStyle/>
          <a:p>
            <a:r>
              <a:rPr lang="en-GB" dirty="0"/>
              <a:t>Reality</a:t>
            </a:r>
          </a:p>
        </p:txBody>
      </p:sp>
      <p:sp>
        <p:nvSpPr>
          <p:cNvPr id="16" name="TextBox 15">
            <a:extLst>
              <a:ext uri="{FF2B5EF4-FFF2-40B4-BE49-F238E27FC236}">
                <a16:creationId xmlns:a16="http://schemas.microsoft.com/office/drawing/2014/main" id="{8828569C-FE03-AE55-5FD1-0D4CE2F8C73A}"/>
              </a:ext>
            </a:extLst>
          </p:cNvPr>
          <p:cNvSpPr txBox="1"/>
          <p:nvPr/>
        </p:nvSpPr>
        <p:spPr>
          <a:xfrm>
            <a:off x="9570508" y="1227891"/>
            <a:ext cx="936475" cy="369332"/>
          </a:xfrm>
          <a:prstGeom prst="rect">
            <a:avLst/>
          </a:prstGeom>
          <a:noFill/>
        </p:spPr>
        <p:txBody>
          <a:bodyPr wrap="none" rtlCol="0">
            <a:spAutoFit/>
          </a:bodyPr>
          <a:lstStyle/>
          <a:p>
            <a:r>
              <a:rPr lang="en-GB" dirty="0"/>
              <a:t>Outlook</a:t>
            </a:r>
          </a:p>
        </p:txBody>
      </p:sp>
    </p:spTree>
    <p:extLst>
      <p:ext uri="{BB962C8B-B14F-4D97-AF65-F5344CB8AC3E}">
        <p14:creationId xmlns:p14="http://schemas.microsoft.com/office/powerpoint/2010/main" val="1117791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98F866B6-AE31-4822-90B6-B6A718CC1438}"/>
              </a:ext>
            </a:extLst>
          </p:cNvPr>
          <p:cNvSpPr/>
          <p:nvPr/>
        </p:nvSpPr>
        <p:spPr>
          <a:xfrm>
            <a:off x="9717741" y="2719869"/>
            <a:ext cx="1811980" cy="720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780285-E60E-4787-87DA-470AA8457DD9}"/>
              </a:ext>
            </a:extLst>
          </p:cNvPr>
          <p:cNvSpPr>
            <a:spLocks noGrp="1"/>
          </p:cNvSpPr>
          <p:nvPr>
            <p:ph type="title"/>
          </p:nvPr>
        </p:nvSpPr>
        <p:spPr/>
        <p:txBody>
          <a:bodyPr/>
          <a:lstStyle/>
          <a:p>
            <a:r>
              <a:rPr lang="en-US" dirty="0"/>
              <a:t>Five new telco cloud business models</a:t>
            </a:r>
          </a:p>
        </p:txBody>
      </p:sp>
      <p:sp>
        <p:nvSpPr>
          <p:cNvPr id="3" name="Rectangle 2">
            <a:extLst>
              <a:ext uri="{FF2B5EF4-FFF2-40B4-BE49-F238E27FC236}">
                <a16:creationId xmlns:a16="http://schemas.microsoft.com/office/drawing/2014/main" id="{1DECCC8D-2D83-13E7-45E5-158363C31A2D}"/>
              </a:ext>
            </a:extLst>
          </p:cNvPr>
          <p:cNvSpPr/>
          <p:nvPr/>
        </p:nvSpPr>
        <p:spPr>
          <a:xfrm>
            <a:off x="1092509" y="1372569"/>
            <a:ext cx="10800000" cy="12230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4" name="Rectangle 3">
            <a:extLst>
              <a:ext uri="{FF2B5EF4-FFF2-40B4-BE49-F238E27FC236}">
                <a16:creationId xmlns:a16="http://schemas.microsoft.com/office/drawing/2014/main" id="{B28398D7-75B4-D9AE-0259-BE9CB1C80067}"/>
              </a:ext>
            </a:extLst>
          </p:cNvPr>
          <p:cNvSpPr/>
          <p:nvPr/>
        </p:nvSpPr>
        <p:spPr>
          <a:xfrm>
            <a:off x="1092509" y="2563883"/>
            <a:ext cx="10800000" cy="122302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5" name="Rectangle 4">
            <a:extLst>
              <a:ext uri="{FF2B5EF4-FFF2-40B4-BE49-F238E27FC236}">
                <a16:creationId xmlns:a16="http://schemas.microsoft.com/office/drawing/2014/main" id="{6BDFC044-43BE-F165-B0FA-C524E99A053E}"/>
              </a:ext>
            </a:extLst>
          </p:cNvPr>
          <p:cNvSpPr/>
          <p:nvPr/>
        </p:nvSpPr>
        <p:spPr>
          <a:xfrm>
            <a:off x="1083921" y="3755197"/>
            <a:ext cx="10800000" cy="12230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6" name="TextBox 5">
            <a:extLst>
              <a:ext uri="{FF2B5EF4-FFF2-40B4-BE49-F238E27FC236}">
                <a16:creationId xmlns:a16="http://schemas.microsoft.com/office/drawing/2014/main" id="{C42B263A-8D5E-AAA4-0657-502E967E326F}"/>
              </a:ext>
            </a:extLst>
          </p:cNvPr>
          <p:cNvSpPr txBox="1"/>
          <p:nvPr/>
        </p:nvSpPr>
        <p:spPr>
          <a:xfrm rot="16200000">
            <a:off x="320108" y="1816393"/>
            <a:ext cx="1219849" cy="338554"/>
          </a:xfrm>
          <a:prstGeom prst="rect">
            <a:avLst/>
          </a:prstGeom>
          <a:noFill/>
        </p:spPr>
        <p:txBody>
          <a:bodyPr wrap="square" rtlCol="0">
            <a:spAutoFit/>
          </a:bodyPr>
          <a:lstStyle/>
          <a:p>
            <a:pPr algn="ctr"/>
            <a:r>
              <a:rPr lang="en-IN" sz="1600" dirty="0"/>
              <a:t>Cloud</a:t>
            </a:r>
          </a:p>
        </p:txBody>
      </p:sp>
      <p:sp>
        <p:nvSpPr>
          <p:cNvPr id="7" name="TextBox 6">
            <a:extLst>
              <a:ext uri="{FF2B5EF4-FFF2-40B4-BE49-F238E27FC236}">
                <a16:creationId xmlns:a16="http://schemas.microsoft.com/office/drawing/2014/main" id="{B1854FDD-5C93-8EAA-B600-9F03F10A3171}"/>
              </a:ext>
            </a:extLst>
          </p:cNvPr>
          <p:cNvSpPr txBox="1"/>
          <p:nvPr/>
        </p:nvSpPr>
        <p:spPr>
          <a:xfrm rot="16200000">
            <a:off x="422446" y="3066769"/>
            <a:ext cx="1032353" cy="338554"/>
          </a:xfrm>
          <a:prstGeom prst="rect">
            <a:avLst/>
          </a:prstGeom>
          <a:noFill/>
        </p:spPr>
        <p:txBody>
          <a:bodyPr wrap="square" rtlCol="0">
            <a:spAutoFit/>
          </a:bodyPr>
          <a:lstStyle/>
          <a:p>
            <a:pPr algn="ctr"/>
            <a:r>
              <a:rPr lang="en-IN" sz="1600" dirty="0"/>
              <a:t>Network</a:t>
            </a:r>
          </a:p>
        </p:txBody>
      </p:sp>
      <p:sp>
        <p:nvSpPr>
          <p:cNvPr id="8" name="TextBox 7">
            <a:extLst>
              <a:ext uri="{FF2B5EF4-FFF2-40B4-BE49-F238E27FC236}">
                <a16:creationId xmlns:a16="http://schemas.microsoft.com/office/drawing/2014/main" id="{D958A26B-AAB4-D557-49D6-F6A2D347DA26}"/>
              </a:ext>
            </a:extLst>
          </p:cNvPr>
          <p:cNvSpPr txBox="1"/>
          <p:nvPr/>
        </p:nvSpPr>
        <p:spPr>
          <a:xfrm rot="16200000">
            <a:off x="119559" y="4217107"/>
            <a:ext cx="1638128" cy="338554"/>
          </a:xfrm>
          <a:prstGeom prst="rect">
            <a:avLst/>
          </a:prstGeom>
          <a:noFill/>
        </p:spPr>
        <p:txBody>
          <a:bodyPr wrap="square" rtlCol="0">
            <a:spAutoFit/>
          </a:bodyPr>
          <a:lstStyle/>
          <a:p>
            <a:pPr algn="ctr"/>
            <a:r>
              <a:rPr lang="en-IN" sz="1600" dirty="0"/>
              <a:t>User</a:t>
            </a:r>
          </a:p>
        </p:txBody>
      </p:sp>
      <p:grpSp>
        <p:nvGrpSpPr>
          <p:cNvPr id="9" name="Group 8">
            <a:extLst>
              <a:ext uri="{FF2B5EF4-FFF2-40B4-BE49-F238E27FC236}">
                <a16:creationId xmlns:a16="http://schemas.microsoft.com/office/drawing/2014/main" id="{35B6E7D2-5355-89B3-47EA-1E882DA8D863}"/>
              </a:ext>
            </a:extLst>
          </p:cNvPr>
          <p:cNvGrpSpPr/>
          <p:nvPr/>
        </p:nvGrpSpPr>
        <p:grpSpPr>
          <a:xfrm>
            <a:off x="5147104" y="1021662"/>
            <a:ext cx="1463902" cy="3759724"/>
            <a:chOff x="7483483" y="2195585"/>
            <a:chExt cx="2195853" cy="5639587"/>
          </a:xfrm>
        </p:grpSpPr>
        <p:pic>
          <p:nvPicPr>
            <p:cNvPr id="10" name="Graphic 9" descr="Dollar with solid fill">
              <a:extLst>
                <a:ext uri="{FF2B5EF4-FFF2-40B4-BE49-F238E27FC236}">
                  <a16:creationId xmlns:a16="http://schemas.microsoft.com/office/drawing/2014/main" id="{2DE15D43-BE84-15BD-0CC5-AC1D5B17E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4209" y="6920772"/>
              <a:ext cx="914400" cy="914400"/>
            </a:xfrm>
            <a:prstGeom prst="rect">
              <a:avLst/>
            </a:prstGeom>
          </p:spPr>
        </p:pic>
        <p:pic>
          <p:nvPicPr>
            <p:cNvPr id="11" name="Graphic 10" descr="Connections with solid fill">
              <a:extLst>
                <a:ext uri="{FF2B5EF4-FFF2-40B4-BE49-F238E27FC236}">
                  <a16:creationId xmlns:a16="http://schemas.microsoft.com/office/drawing/2014/main" id="{822D556C-D5C6-5E20-F2B1-06E3EB786C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4209" y="4900420"/>
              <a:ext cx="914400" cy="914400"/>
            </a:xfrm>
            <a:prstGeom prst="rect">
              <a:avLst/>
            </a:prstGeom>
          </p:spPr>
        </p:pic>
        <p:pic>
          <p:nvPicPr>
            <p:cNvPr id="12" name="Graphic 11" descr="Download from cloud with solid fill">
              <a:extLst>
                <a:ext uri="{FF2B5EF4-FFF2-40B4-BE49-F238E27FC236}">
                  <a16:creationId xmlns:a16="http://schemas.microsoft.com/office/drawing/2014/main" id="{9C5DEDA9-816A-BEEC-2A67-88225ECE68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24209" y="2944698"/>
              <a:ext cx="914400" cy="914400"/>
            </a:xfrm>
            <a:prstGeom prst="rect">
              <a:avLst/>
            </a:prstGeom>
          </p:spPr>
        </p:pic>
        <p:sp>
          <p:nvSpPr>
            <p:cNvPr id="13" name="Arrow: Right 12">
              <a:extLst>
                <a:ext uri="{FF2B5EF4-FFF2-40B4-BE49-F238E27FC236}">
                  <a16:creationId xmlns:a16="http://schemas.microsoft.com/office/drawing/2014/main" id="{762D2B88-E8F1-1B14-B3B6-1E859C276B9C}"/>
                </a:ext>
              </a:extLst>
            </p:cNvPr>
            <p:cNvSpPr/>
            <p:nvPr/>
          </p:nvSpPr>
          <p:spPr>
            <a:xfrm rot="5400000">
              <a:off x="8169235" y="4134986"/>
              <a:ext cx="824349" cy="32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4" name="Arrow: Right 13">
              <a:extLst>
                <a:ext uri="{FF2B5EF4-FFF2-40B4-BE49-F238E27FC236}">
                  <a16:creationId xmlns:a16="http://schemas.microsoft.com/office/drawing/2014/main" id="{8E09ADB9-F58A-CABC-DCA9-17811D09CBB2}"/>
                </a:ext>
              </a:extLst>
            </p:cNvPr>
            <p:cNvSpPr/>
            <p:nvPr/>
          </p:nvSpPr>
          <p:spPr>
            <a:xfrm rot="5400000">
              <a:off x="8353015" y="6357116"/>
              <a:ext cx="456788" cy="338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5" name="TextBox 14">
              <a:extLst>
                <a:ext uri="{FF2B5EF4-FFF2-40B4-BE49-F238E27FC236}">
                  <a16:creationId xmlns:a16="http://schemas.microsoft.com/office/drawing/2014/main" id="{3DC3771A-DCB3-A0B3-7CEF-DE8DB4548B8F}"/>
                </a:ext>
              </a:extLst>
            </p:cNvPr>
            <p:cNvSpPr txBox="1"/>
            <p:nvPr/>
          </p:nvSpPr>
          <p:spPr>
            <a:xfrm>
              <a:off x="7483483" y="2195585"/>
              <a:ext cx="2195853" cy="507831"/>
            </a:xfrm>
            <a:prstGeom prst="rect">
              <a:avLst/>
            </a:prstGeom>
            <a:noFill/>
          </p:spPr>
          <p:txBody>
            <a:bodyPr wrap="square" rtlCol="0">
              <a:spAutoFit/>
            </a:bodyPr>
            <a:lstStyle/>
            <a:p>
              <a:pPr algn="ctr"/>
              <a:r>
                <a:rPr lang="en-IN" sz="1600" dirty="0"/>
                <a:t>3. Sell through</a:t>
              </a:r>
            </a:p>
          </p:txBody>
        </p:sp>
        <p:sp>
          <p:nvSpPr>
            <p:cNvPr id="16" name="TextBox 15">
              <a:extLst>
                <a:ext uri="{FF2B5EF4-FFF2-40B4-BE49-F238E27FC236}">
                  <a16:creationId xmlns:a16="http://schemas.microsoft.com/office/drawing/2014/main" id="{6C8D3058-5422-355A-E24D-AAFE79DEA775}"/>
                </a:ext>
              </a:extLst>
            </p:cNvPr>
            <p:cNvSpPr txBox="1"/>
            <p:nvPr/>
          </p:nvSpPr>
          <p:spPr>
            <a:xfrm>
              <a:off x="7666524" y="5654279"/>
              <a:ext cx="1829774" cy="692497"/>
            </a:xfrm>
            <a:prstGeom prst="rect">
              <a:avLst/>
            </a:prstGeom>
            <a:noFill/>
          </p:spPr>
          <p:txBody>
            <a:bodyPr wrap="square" rtlCol="0">
              <a:spAutoFit/>
            </a:bodyPr>
            <a:lstStyle/>
            <a:p>
              <a:pPr algn="ctr"/>
              <a:r>
                <a:rPr lang="en-IN" sz="1200" dirty="0"/>
                <a:t>Provisioned &amp; managed</a:t>
              </a:r>
            </a:p>
          </p:txBody>
        </p:sp>
      </p:grpSp>
      <p:grpSp>
        <p:nvGrpSpPr>
          <p:cNvPr id="17" name="Group 16">
            <a:extLst>
              <a:ext uri="{FF2B5EF4-FFF2-40B4-BE49-F238E27FC236}">
                <a16:creationId xmlns:a16="http://schemas.microsoft.com/office/drawing/2014/main" id="{EAB3BA3F-2F85-6332-297D-84F2AB2C8D3F}"/>
              </a:ext>
            </a:extLst>
          </p:cNvPr>
          <p:cNvGrpSpPr/>
          <p:nvPr/>
        </p:nvGrpSpPr>
        <p:grpSpPr>
          <a:xfrm>
            <a:off x="1272349" y="1021664"/>
            <a:ext cx="1219849" cy="2412824"/>
            <a:chOff x="1908523" y="2195585"/>
            <a:chExt cx="1829773" cy="3619235"/>
          </a:xfrm>
        </p:grpSpPr>
        <p:pic>
          <p:nvPicPr>
            <p:cNvPr id="18" name="Graphic 17" descr="Connections with solid fill">
              <a:extLst>
                <a:ext uri="{FF2B5EF4-FFF2-40B4-BE49-F238E27FC236}">
                  <a16:creationId xmlns:a16="http://schemas.microsoft.com/office/drawing/2014/main" id="{897DDB05-D2AD-A76C-3493-43DD153DF7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81457" y="4900420"/>
              <a:ext cx="914400" cy="914400"/>
            </a:xfrm>
            <a:prstGeom prst="rect">
              <a:avLst/>
            </a:prstGeom>
          </p:spPr>
        </p:pic>
        <p:pic>
          <p:nvPicPr>
            <p:cNvPr id="19" name="Graphic 18" descr="Download from cloud with solid fill">
              <a:extLst>
                <a:ext uri="{FF2B5EF4-FFF2-40B4-BE49-F238E27FC236}">
                  <a16:creationId xmlns:a16="http://schemas.microsoft.com/office/drawing/2014/main" id="{75675DF8-4D42-6F80-CB7D-AB37B57E2B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66210" y="2944698"/>
              <a:ext cx="914400" cy="914400"/>
            </a:xfrm>
            <a:prstGeom prst="rect">
              <a:avLst/>
            </a:prstGeom>
          </p:spPr>
        </p:pic>
        <p:sp>
          <p:nvSpPr>
            <p:cNvPr id="20" name="TextBox 19">
              <a:extLst>
                <a:ext uri="{FF2B5EF4-FFF2-40B4-BE49-F238E27FC236}">
                  <a16:creationId xmlns:a16="http://schemas.microsoft.com/office/drawing/2014/main" id="{7B7458FB-A783-A55C-55EE-AD655EB5EE01}"/>
                </a:ext>
              </a:extLst>
            </p:cNvPr>
            <p:cNvSpPr txBox="1"/>
            <p:nvPr/>
          </p:nvSpPr>
          <p:spPr>
            <a:xfrm>
              <a:off x="1908523" y="2195585"/>
              <a:ext cx="1829773" cy="507831"/>
            </a:xfrm>
            <a:prstGeom prst="rect">
              <a:avLst/>
            </a:prstGeom>
            <a:noFill/>
          </p:spPr>
          <p:txBody>
            <a:bodyPr wrap="square" rtlCol="0">
              <a:spAutoFit/>
            </a:bodyPr>
            <a:lstStyle/>
            <a:p>
              <a:pPr algn="ctr"/>
              <a:r>
                <a:rPr lang="en-IN" sz="1600" dirty="0"/>
                <a:t>1. Buy-from</a:t>
              </a:r>
            </a:p>
          </p:txBody>
        </p:sp>
        <p:sp>
          <p:nvSpPr>
            <p:cNvPr id="21" name="Arrow: Right 20">
              <a:extLst>
                <a:ext uri="{FF2B5EF4-FFF2-40B4-BE49-F238E27FC236}">
                  <a16:creationId xmlns:a16="http://schemas.microsoft.com/office/drawing/2014/main" id="{D47CAC0C-6122-0B72-6C87-40A2F972C6AD}"/>
                </a:ext>
              </a:extLst>
            </p:cNvPr>
            <p:cNvSpPr/>
            <p:nvPr/>
          </p:nvSpPr>
          <p:spPr>
            <a:xfrm rot="5400000">
              <a:off x="2426483" y="4134986"/>
              <a:ext cx="824349" cy="32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grpSp>
      <p:grpSp>
        <p:nvGrpSpPr>
          <p:cNvPr id="22" name="Group 21">
            <a:extLst>
              <a:ext uri="{FF2B5EF4-FFF2-40B4-BE49-F238E27FC236}">
                <a16:creationId xmlns:a16="http://schemas.microsoft.com/office/drawing/2014/main" id="{8F690175-3EBF-6C6C-84A5-FF788D1C8373}"/>
              </a:ext>
            </a:extLst>
          </p:cNvPr>
          <p:cNvGrpSpPr/>
          <p:nvPr/>
        </p:nvGrpSpPr>
        <p:grpSpPr>
          <a:xfrm>
            <a:off x="7328536" y="1021662"/>
            <a:ext cx="1588360" cy="3796434"/>
            <a:chOff x="11170585" y="2140521"/>
            <a:chExt cx="2382540" cy="5694651"/>
          </a:xfrm>
        </p:grpSpPr>
        <p:sp>
          <p:nvSpPr>
            <p:cNvPr id="23" name="TextBox 22">
              <a:extLst>
                <a:ext uri="{FF2B5EF4-FFF2-40B4-BE49-F238E27FC236}">
                  <a16:creationId xmlns:a16="http://schemas.microsoft.com/office/drawing/2014/main" id="{DFAEFC49-28F5-0961-1ADD-D5B01CF466FB}"/>
                </a:ext>
              </a:extLst>
            </p:cNvPr>
            <p:cNvSpPr txBox="1"/>
            <p:nvPr/>
          </p:nvSpPr>
          <p:spPr>
            <a:xfrm>
              <a:off x="11170585" y="2140521"/>
              <a:ext cx="2063832" cy="507831"/>
            </a:xfrm>
            <a:prstGeom prst="rect">
              <a:avLst/>
            </a:prstGeom>
            <a:noFill/>
          </p:spPr>
          <p:txBody>
            <a:bodyPr wrap="square" rtlCol="0">
              <a:spAutoFit/>
            </a:bodyPr>
            <a:lstStyle/>
            <a:p>
              <a:pPr algn="ctr"/>
              <a:r>
                <a:rPr lang="en-IN" sz="1600" dirty="0"/>
                <a:t>4. Side x side</a:t>
              </a:r>
            </a:p>
          </p:txBody>
        </p:sp>
        <p:pic>
          <p:nvPicPr>
            <p:cNvPr id="24" name="Graphic 23" descr="Dollar with solid fill">
              <a:extLst>
                <a:ext uri="{FF2B5EF4-FFF2-40B4-BE49-F238E27FC236}">
                  <a16:creationId xmlns:a16="http://schemas.microsoft.com/office/drawing/2014/main" id="{EDB36819-5B27-7FE6-1BC3-A2D8D834A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3734" y="6920772"/>
              <a:ext cx="914400" cy="914400"/>
            </a:xfrm>
            <a:prstGeom prst="rect">
              <a:avLst/>
            </a:prstGeom>
          </p:spPr>
        </p:pic>
        <p:pic>
          <p:nvPicPr>
            <p:cNvPr id="25" name="Graphic 24" descr="Connections with solid fill">
              <a:extLst>
                <a:ext uri="{FF2B5EF4-FFF2-40B4-BE49-F238E27FC236}">
                  <a16:creationId xmlns:a16="http://schemas.microsoft.com/office/drawing/2014/main" id="{1256A7E8-E758-486E-5ED8-CFC1A4A976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38725" y="4854765"/>
              <a:ext cx="914400" cy="914400"/>
            </a:xfrm>
            <a:prstGeom prst="rect">
              <a:avLst/>
            </a:prstGeom>
          </p:spPr>
        </p:pic>
        <p:pic>
          <p:nvPicPr>
            <p:cNvPr id="26" name="Graphic 25" descr="Download from cloud with solid fill">
              <a:extLst>
                <a:ext uri="{FF2B5EF4-FFF2-40B4-BE49-F238E27FC236}">
                  <a16:creationId xmlns:a16="http://schemas.microsoft.com/office/drawing/2014/main" id="{811BB4D5-D368-C261-ACC4-4D4A5E4F73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13736" y="2944698"/>
              <a:ext cx="914400" cy="914400"/>
            </a:xfrm>
            <a:prstGeom prst="rect">
              <a:avLst/>
            </a:prstGeom>
          </p:spPr>
        </p:pic>
        <p:sp>
          <p:nvSpPr>
            <p:cNvPr id="27" name="Arrow: Right 26">
              <a:extLst>
                <a:ext uri="{FF2B5EF4-FFF2-40B4-BE49-F238E27FC236}">
                  <a16:creationId xmlns:a16="http://schemas.microsoft.com/office/drawing/2014/main" id="{68DEC91C-E27F-494E-A9D8-414765EC8BD5}"/>
                </a:ext>
              </a:extLst>
            </p:cNvPr>
            <p:cNvSpPr/>
            <p:nvPr/>
          </p:nvSpPr>
          <p:spPr>
            <a:xfrm rot="5400000">
              <a:off x="10373100" y="5189663"/>
              <a:ext cx="3005343" cy="338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8" name="Arrow: Right 27">
              <a:extLst>
                <a:ext uri="{FF2B5EF4-FFF2-40B4-BE49-F238E27FC236}">
                  <a16:creationId xmlns:a16="http://schemas.microsoft.com/office/drawing/2014/main" id="{E6691253-FF16-B91D-F547-600CE075C7EB}"/>
                </a:ext>
              </a:extLst>
            </p:cNvPr>
            <p:cNvSpPr/>
            <p:nvPr/>
          </p:nvSpPr>
          <p:spPr>
            <a:xfrm rot="5400000">
              <a:off x="12547530" y="6165230"/>
              <a:ext cx="1066203" cy="369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pic>
          <p:nvPicPr>
            <p:cNvPr id="29" name="Graphic 28" descr="Dollar with solid fill">
              <a:extLst>
                <a:ext uri="{FF2B5EF4-FFF2-40B4-BE49-F238E27FC236}">
                  <a16:creationId xmlns:a16="http://schemas.microsoft.com/office/drawing/2014/main" id="{7FCDF66B-5027-16A2-FED7-26DEE29F4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09300" y="6920772"/>
              <a:ext cx="914400" cy="914400"/>
            </a:xfrm>
            <a:prstGeom prst="rect">
              <a:avLst/>
            </a:prstGeom>
          </p:spPr>
        </p:pic>
      </p:grpSp>
      <p:grpSp>
        <p:nvGrpSpPr>
          <p:cNvPr id="30" name="Group 29">
            <a:extLst>
              <a:ext uri="{FF2B5EF4-FFF2-40B4-BE49-F238E27FC236}">
                <a16:creationId xmlns:a16="http://schemas.microsoft.com/office/drawing/2014/main" id="{FDF7DC2E-1255-9CA9-C8FA-C3AED14E760C}"/>
              </a:ext>
            </a:extLst>
          </p:cNvPr>
          <p:cNvGrpSpPr/>
          <p:nvPr/>
        </p:nvGrpSpPr>
        <p:grpSpPr>
          <a:xfrm>
            <a:off x="9614805" y="1021663"/>
            <a:ext cx="1914918" cy="3764946"/>
            <a:chOff x="14422207" y="2187751"/>
            <a:chExt cx="2872377" cy="5647421"/>
          </a:xfrm>
        </p:grpSpPr>
        <p:sp>
          <p:nvSpPr>
            <p:cNvPr id="31" name="TextBox 30">
              <a:extLst>
                <a:ext uri="{FF2B5EF4-FFF2-40B4-BE49-F238E27FC236}">
                  <a16:creationId xmlns:a16="http://schemas.microsoft.com/office/drawing/2014/main" id="{2223445F-02A1-414C-15E0-627CB14E8C77}"/>
                </a:ext>
              </a:extLst>
            </p:cNvPr>
            <p:cNvSpPr txBox="1"/>
            <p:nvPr/>
          </p:nvSpPr>
          <p:spPr>
            <a:xfrm>
              <a:off x="14422207" y="2187751"/>
              <a:ext cx="2872377" cy="507831"/>
            </a:xfrm>
            <a:prstGeom prst="rect">
              <a:avLst/>
            </a:prstGeom>
            <a:noFill/>
          </p:spPr>
          <p:txBody>
            <a:bodyPr wrap="square" rtlCol="0">
              <a:spAutoFit/>
            </a:bodyPr>
            <a:lstStyle/>
            <a:p>
              <a:pPr algn="ctr"/>
              <a:r>
                <a:rPr lang="en-IN" sz="1600" dirty="0"/>
                <a:t>5. Co-investment</a:t>
              </a:r>
            </a:p>
          </p:txBody>
        </p:sp>
        <p:pic>
          <p:nvPicPr>
            <p:cNvPr id="32" name="Graphic 31" descr="Download from cloud with solid fill">
              <a:extLst>
                <a:ext uri="{FF2B5EF4-FFF2-40B4-BE49-F238E27FC236}">
                  <a16:creationId xmlns:a16="http://schemas.microsoft.com/office/drawing/2014/main" id="{6162A612-6398-5556-26DE-259ECB354B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401195" y="2977953"/>
              <a:ext cx="914400" cy="914400"/>
            </a:xfrm>
            <a:prstGeom prst="rect">
              <a:avLst/>
            </a:prstGeom>
          </p:spPr>
        </p:pic>
        <p:sp>
          <p:nvSpPr>
            <p:cNvPr id="33" name="Arrow: Right 32">
              <a:extLst>
                <a:ext uri="{FF2B5EF4-FFF2-40B4-BE49-F238E27FC236}">
                  <a16:creationId xmlns:a16="http://schemas.microsoft.com/office/drawing/2014/main" id="{9DFC1640-8A8A-2E7B-8D3D-AABED64DD0BC}"/>
                </a:ext>
              </a:extLst>
            </p:cNvPr>
            <p:cNvSpPr/>
            <p:nvPr/>
          </p:nvSpPr>
          <p:spPr>
            <a:xfrm rot="5400000">
              <a:off x="15437589" y="6206845"/>
              <a:ext cx="841613" cy="33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pic>
          <p:nvPicPr>
            <p:cNvPr id="34" name="Graphic 33" descr="Dollar with solid fill">
              <a:extLst>
                <a:ext uri="{FF2B5EF4-FFF2-40B4-BE49-F238E27FC236}">
                  <a16:creationId xmlns:a16="http://schemas.microsoft.com/office/drawing/2014/main" id="{87B0A043-DAE1-0B70-7955-FBBF87A5C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01195" y="6920772"/>
              <a:ext cx="914400" cy="914400"/>
            </a:xfrm>
            <a:prstGeom prst="rect">
              <a:avLst/>
            </a:prstGeom>
          </p:spPr>
        </p:pic>
        <p:grpSp>
          <p:nvGrpSpPr>
            <p:cNvPr id="35" name="Group 34">
              <a:extLst>
                <a:ext uri="{FF2B5EF4-FFF2-40B4-BE49-F238E27FC236}">
                  <a16:creationId xmlns:a16="http://schemas.microsoft.com/office/drawing/2014/main" id="{29822F6E-4F42-D7AD-1A91-9CD15103C298}"/>
                </a:ext>
              </a:extLst>
            </p:cNvPr>
            <p:cNvGrpSpPr/>
            <p:nvPr/>
          </p:nvGrpSpPr>
          <p:grpSpPr>
            <a:xfrm>
              <a:off x="14978753" y="4810302"/>
              <a:ext cx="1869230" cy="961798"/>
              <a:chOff x="15014752" y="4810302"/>
              <a:chExt cx="1869230" cy="961798"/>
            </a:xfrm>
          </p:grpSpPr>
          <p:pic>
            <p:nvPicPr>
              <p:cNvPr id="37" name="Graphic 36" descr="Connections with solid fill">
                <a:extLst>
                  <a:ext uri="{FF2B5EF4-FFF2-40B4-BE49-F238E27FC236}">
                    <a16:creationId xmlns:a16="http://schemas.microsoft.com/office/drawing/2014/main" id="{70C1DD58-A5F3-93EC-716C-F1AB5ED4E2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69582" y="4810302"/>
                <a:ext cx="914400" cy="914399"/>
              </a:xfrm>
              <a:prstGeom prst="rect">
                <a:avLst/>
              </a:prstGeom>
            </p:spPr>
          </p:pic>
          <p:pic>
            <p:nvPicPr>
              <p:cNvPr id="38" name="Graphic 37" descr="Download from cloud with solid fill">
                <a:extLst>
                  <a:ext uri="{FF2B5EF4-FFF2-40B4-BE49-F238E27FC236}">
                    <a16:creationId xmlns:a16="http://schemas.microsoft.com/office/drawing/2014/main" id="{41FB924F-4474-F3E3-199A-B0F01D0F45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14752" y="4857701"/>
                <a:ext cx="914400" cy="914399"/>
              </a:xfrm>
              <a:prstGeom prst="rect">
                <a:avLst/>
              </a:prstGeom>
            </p:spPr>
          </p:pic>
        </p:grpSp>
        <p:sp>
          <p:nvSpPr>
            <p:cNvPr id="36" name="Arrow: Right 35">
              <a:extLst>
                <a:ext uri="{FF2B5EF4-FFF2-40B4-BE49-F238E27FC236}">
                  <a16:creationId xmlns:a16="http://schemas.microsoft.com/office/drawing/2014/main" id="{D3FCA833-F5B8-097D-C219-1BCE1E5DCFE6}"/>
                </a:ext>
              </a:extLst>
            </p:cNvPr>
            <p:cNvSpPr/>
            <p:nvPr/>
          </p:nvSpPr>
          <p:spPr>
            <a:xfrm rot="5400000">
              <a:off x="15527100" y="4025200"/>
              <a:ext cx="662591" cy="324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grpSp>
      <p:pic>
        <p:nvPicPr>
          <p:cNvPr id="41" name="Graphic 40" descr="Download from cloud with solid fill">
            <a:extLst>
              <a:ext uri="{FF2B5EF4-FFF2-40B4-BE49-F238E27FC236}">
                <a16:creationId xmlns:a16="http://schemas.microsoft.com/office/drawing/2014/main" id="{529419A0-4E5F-5BE0-7E97-E5D228F0A7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89325" y="1531197"/>
            <a:ext cx="626612" cy="609600"/>
          </a:xfrm>
          <a:prstGeom prst="rect">
            <a:avLst/>
          </a:prstGeom>
        </p:spPr>
      </p:pic>
      <p:pic>
        <p:nvPicPr>
          <p:cNvPr id="42" name="Graphic 41" descr="Dollar with solid fill">
            <a:extLst>
              <a:ext uri="{FF2B5EF4-FFF2-40B4-BE49-F238E27FC236}">
                <a16:creationId xmlns:a16="http://schemas.microsoft.com/office/drawing/2014/main" id="{86C0580E-D65F-F61F-3A94-6E1BDC202E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9325" y="4181913"/>
            <a:ext cx="626612" cy="609600"/>
          </a:xfrm>
          <a:prstGeom prst="rect">
            <a:avLst/>
          </a:prstGeom>
        </p:spPr>
      </p:pic>
      <p:sp>
        <p:nvSpPr>
          <p:cNvPr id="43" name="TextBox 42">
            <a:extLst>
              <a:ext uri="{FF2B5EF4-FFF2-40B4-BE49-F238E27FC236}">
                <a16:creationId xmlns:a16="http://schemas.microsoft.com/office/drawing/2014/main" id="{1CA47C87-7627-FCE4-5757-3FE82095D3A1}"/>
              </a:ext>
            </a:extLst>
          </p:cNvPr>
          <p:cNvSpPr txBox="1"/>
          <p:nvPr/>
        </p:nvSpPr>
        <p:spPr>
          <a:xfrm>
            <a:off x="3093454" y="1021662"/>
            <a:ext cx="1435248" cy="338554"/>
          </a:xfrm>
          <a:prstGeom prst="rect">
            <a:avLst/>
          </a:prstGeom>
          <a:noFill/>
        </p:spPr>
        <p:txBody>
          <a:bodyPr wrap="square" rtlCol="0">
            <a:spAutoFit/>
          </a:bodyPr>
          <a:lstStyle/>
          <a:p>
            <a:pPr algn="ctr"/>
            <a:r>
              <a:rPr lang="en-IN" sz="1600" dirty="0"/>
              <a:t>2. Marketplace</a:t>
            </a:r>
          </a:p>
        </p:txBody>
      </p:sp>
      <p:pic>
        <p:nvPicPr>
          <p:cNvPr id="44" name="Graphic 43" descr="Connections with solid fill">
            <a:extLst>
              <a:ext uri="{FF2B5EF4-FFF2-40B4-BE49-F238E27FC236}">
                <a16:creationId xmlns:a16="http://schemas.microsoft.com/office/drawing/2014/main" id="{BE362E56-168A-8903-5897-2E56A98FE2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9325" y="2835011"/>
            <a:ext cx="626612" cy="609600"/>
          </a:xfrm>
          <a:prstGeom prst="rect">
            <a:avLst/>
          </a:prstGeom>
        </p:spPr>
      </p:pic>
      <p:sp>
        <p:nvSpPr>
          <p:cNvPr id="45" name="TextBox 44">
            <a:extLst>
              <a:ext uri="{FF2B5EF4-FFF2-40B4-BE49-F238E27FC236}">
                <a16:creationId xmlns:a16="http://schemas.microsoft.com/office/drawing/2014/main" id="{61B4D565-8225-B91F-99DE-9D3B6AF0C864}"/>
              </a:ext>
            </a:extLst>
          </p:cNvPr>
          <p:cNvSpPr txBox="1"/>
          <p:nvPr/>
        </p:nvSpPr>
        <p:spPr>
          <a:xfrm>
            <a:off x="3175686" y="3294752"/>
            <a:ext cx="1253890" cy="461665"/>
          </a:xfrm>
          <a:prstGeom prst="rect">
            <a:avLst/>
          </a:prstGeom>
          <a:noFill/>
        </p:spPr>
        <p:txBody>
          <a:bodyPr wrap="square" rtlCol="0">
            <a:spAutoFit/>
          </a:bodyPr>
          <a:lstStyle/>
          <a:p>
            <a:pPr algn="ctr"/>
            <a:r>
              <a:rPr lang="en-IN" sz="1200" dirty="0"/>
              <a:t>Provisioned &amp; billed</a:t>
            </a:r>
          </a:p>
        </p:txBody>
      </p:sp>
      <p:sp>
        <p:nvSpPr>
          <p:cNvPr id="46" name="Arrow: Right 45">
            <a:extLst>
              <a:ext uri="{FF2B5EF4-FFF2-40B4-BE49-F238E27FC236}">
                <a16:creationId xmlns:a16="http://schemas.microsoft.com/office/drawing/2014/main" id="{54D38183-917B-22C6-5318-B99BE92B4807}"/>
              </a:ext>
            </a:extLst>
          </p:cNvPr>
          <p:cNvSpPr/>
          <p:nvPr/>
        </p:nvSpPr>
        <p:spPr>
          <a:xfrm rot="5400000">
            <a:off x="3527848" y="2321662"/>
            <a:ext cx="549566" cy="225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47" name="Arrow: Right 46">
            <a:extLst>
              <a:ext uri="{FF2B5EF4-FFF2-40B4-BE49-F238E27FC236}">
                <a16:creationId xmlns:a16="http://schemas.microsoft.com/office/drawing/2014/main" id="{091D8AE8-8CBD-50BD-A360-8C5B96ACE29E}"/>
              </a:ext>
            </a:extLst>
          </p:cNvPr>
          <p:cNvSpPr/>
          <p:nvPr/>
        </p:nvSpPr>
        <p:spPr>
          <a:xfrm rot="5400000">
            <a:off x="3650368" y="3818472"/>
            <a:ext cx="304525" cy="232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48" name="TextBox 47">
            <a:extLst>
              <a:ext uri="{FF2B5EF4-FFF2-40B4-BE49-F238E27FC236}">
                <a16:creationId xmlns:a16="http://schemas.microsoft.com/office/drawing/2014/main" id="{0A3568F9-84AE-460D-FB61-927F0AB74507}"/>
              </a:ext>
            </a:extLst>
          </p:cNvPr>
          <p:cNvSpPr txBox="1"/>
          <p:nvPr/>
        </p:nvSpPr>
        <p:spPr>
          <a:xfrm rot="16200000">
            <a:off x="110968" y="5697115"/>
            <a:ext cx="1638128" cy="338554"/>
          </a:xfrm>
          <a:prstGeom prst="rect">
            <a:avLst/>
          </a:prstGeom>
          <a:noFill/>
        </p:spPr>
        <p:txBody>
          <a:bodyPr wrap="square" rtlCol="0">
            <a:spAutoFit/>
          </a:bodyPr>
          <a:lstStyle/>
          <a:p>
            <a:pPr algn="ctr"/>
            <a:r>
              <a:rPr lang="en-IN" sz="1600" dirty="0"/>
              <a:t>Use case</a:t>
            </a:r>
          </a:p>
        </p:txBody>
      </p:sp>
      <p:cxnSp>
        <p:nvCxnSpPr>
          <p:cNvPr id="50" name="Straight Connector 49">
            <a:extLst>
              <a:ext uri="{FF2B5EF4-FFF2-40B4-BE49-F238E27FC236}">
                <a16:creationId xmlns:a16="http://schemas.microsoft.com/office/drawing/2014/main" id="{2B298B6F-80B5-45A8-BCA2-E3CA8FFB9C51}"/>
              </a:ext>
            </a:extLst>
          </p:cNvPr>
          <p:cNvCxnSpPr/>
          <p:nvPr/>
        </p:nvCxnSpPr>
        <p:spPr>
          <a:xfrm>
            <a:off x="2824480" y="1372569"/>
            <a:ext cx="0" cy="4977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0E003A6-59F6-431A-83AF-6FF9430B33E6}"/>
              </a:ext>
            </a:extLst>
          </p:cNvPr>
          <p:cNvCxnSpPr/>
          <p:nvPr/>
        </p:nvCxnSpPr>
        <p:spPr>
          <a:xfrm>
            <a:off x="4815840" y="1372569"/>
            <a:ext cx="0" cy="4977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AA1E80-A7EE-4CB0-BD03-092DEA8BA832}"/>
              </a:ext>
            </a:extLst>
          </p:cNvPr>
          <p:cNvCxnSpPr/>
          <p:nvPr/>
        </p:nvCxnSpPr>
        <p:spPr>
          <a:xfrm>
            <a:off x="6908800" y="1372569"/>
            <a:ext cx="0" cy="4977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62C3023-93F0-415C-8D32-E73AB2235E1F}"/>
              </a:ext>
            </a:extLst>
          </p:cNvPr>
          <p:cNvCxnSpPr/>
          <p:nvPr/>
        </p:nvCxnSpPr>
        <p:spPr>
          <a:xfrm>
            <a:off x="9337040" y="1360216"/>
            <a:ext cx="0" cy="4977431"/>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5D656F11-26D1-42F6-80EB-AA2D12735DD5}"/>
              </a:ext>
            </a:extLst>
          </p:cNvPr>
          <p:cNvSpPr/>
          <p:nvPr/>
        </p:nvSpPr>
        <p:spPr>
          <a:xfrm>
            <a:off x="1302144" y="5193042"/>
            <a:ext cx="1256309" cy="927667"/>
          </a:xfrm>
          <a:prstGeom prst="roundRect">
            <a:avLst/>
          </a:prstGeom>
          <a:solidFill>
            <a:schemeClr val="tx2">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Cloudify operations and BSS</a:t>
            </a:r>
          </a:p>
        </p:txBody>
      </p:sp>
      <p:sp>
        <p:nvSpPr>
          <p:cNvPr id="56" name="Rectangle: Rounded Corners 55">
            <a:extLst>
              <a:ext uri="{FF2B5EF4-FFF2-40B4-BE49-F238E27FC236}">
                <a16:creationId xmlns:a16="http://schemas.microsoft.com/office/drawing/2014/main" id="{17314024-8EB3-4BC5-86DE-5FE7090F8F73}"/>
              </a:ext>
            </a:extLst>
          </p:cNvPr>
          <p:cNvSpPr/>
          <p:nvPr/>
        </p:nvSpPr>
        <p:spPr>
          <a:xfrm>
            <a:off x="3192268" y="5193042"/>
            <a:ext cx="1256309" cy="927667"/>
          </a:xfrm>
          <a:prstGeom prst="roundRect">
            <a:avLst/>
          </a:prstGeom>
          <a:solidFill>
            <a:schemeClr val="tx2">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Pair network and apps</a:t>
            </a:r>
          </a:p>
        </p:txBody>
      </p:sp>
      <p:sp>
        <p:nvSpPr>
          <p:cNvPr id="57" name="Rectangle: Rounded Corners 56">
            <a:extLst>
              <a:ext uri="{FF2B5EF4-FFF2-40B4-BE49-F238E27FC236}">
                <a16:creationId xmlns:a16="http://schemas.microsoft.com/office/drawing/2014/main" id="{5FFD3281-2369-422F-8FFE-E63C459E20A1}"/>
              </a:ext>
            </a:extLst>
          </p:cNvPr>
          <p:cNvSpPr/>
          <p:nvPr/>
        </p:nvSpPr>
        <p:spPr>
          <a:xfrm>
            <a:off x="5221866" y="5193042"/>
            <a:ext cx="1256309" cy="927667"/>
          </a:xfrm>
          <a:prstGeom prst="roundRect">
            <a:avLst/>
          </a:prstGeom>
          <a:solidFill>
            <a:schemeClr val="tx2">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Resell with service management</a:t>
            </a:r>
          </a:p>
        </p:txBody>
      </p:sp>
      <p:sp>
        <p:nvSpPr>
          <p:cNvPr id="58" name="Rectangle: Rounded Corners 57">
            <a:extLst>
              <a:ext uri="{FF2B5EF4-FFF2-40B4-BE49-F238E27FC236}">
                <a16:creationId xmlns:a16="http://schemas.microsoft.com/office/drawing/2014/main" id="{ACFA00A4-877D-4A05-9C5E-35C54888F6E9}"/>
              </a:ext>
            </a:extLst>
          </p:cNvPr>
          <p:cNvSpPr/>
          <p:nvPr/>
        </p:nvSpPr>
        <p:spPr>
          <a:xfrm>
            <a:off x="7548838" y="5193042"/>
            <a:ext cx="1256309" cy="927667"/>
          </a:xfrm>
          <a:prstGeom prst="roundRect">
            <a:avLst/>
          </a:prstGeom>
          <a:solidFill>
            <a:schemeClr val="tx2">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B2B: complementary skills and services</a:t>
            </a:r>
          </a:p>
        </p:txBody>
      </p:sp>
      <p:sp>
        <p:nvSpPr>
          <p:cNvPr id="63" name="Rectangle: Rounded Corners 62">
            <a:extLst>
              <a:ext uri="{FF2B5EF4-FFF2-40B4-BE49-F238E27FC236}">
                <a16:creationId xmlns:a16="http://schemas.microsoft.com/office/drawing/2014/main" id="{FEB3106C-97CC-4813-8645-2784C0338C52}"/>
              </a:ext>
            </a:extLst>
          </p:cNvPr>
          <p:cNvSpPr/>
          <p:nvPr/>
        </p:nvSpPr>
        <p:spPr>
          <a:xfrm>
            <a:off x="9985835" y="5193042"/>
            <a:ext cx="1256309" cy="927667"/>
          </a:xfrm>
          <a:prstGeom prst="roundRect">
            <a:avLst/>
          </a:prstGeom>
          <a:solidFill>
            <a:schemeClr val="tx2">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B2B: co-create new service or business model</a:t>
            </a:r>
          </a:p>
        </p:txBody>
      </p:sp>
      <p:sp>
        <p:nvSpPr>
          <p:cNvPr id="39" name="TextBox 38">
            <a:extLst>
              <a:ext uri="{FF2B5EF4-FFF2-40B4-BE49-F238E27FC236}">
                <a16:creationId xmlns:a16="http://schemas.microsoft.com/office/drawing/2014/main" id="{6EAB2A84-79DF-C325-76F8-15DA7A1120B0}"/>
              </a:ext>
            </a:extLst>
          </p:cNvPr>
          <p:cNvSpPr txBox="1"/>
          <p:nvPr/>
        </p:nvSpPr>
        <p:spPr>
          <a:xfrm>
            <a:off x="1508347" y="4978852"/>
            <a:ext cx="798617" cy="230832"/>
          </a:xfrm>
          <a:prstGeom prst="rect">
            <a:avLst/>
          </a:prstGeom>
          <a:noFill/>
        </p:spPr>
        <p:txBody>
          <a:bodyPr wrap="none" rtlCol="0">
            <a:spAutoFit/>
          </a:bodyPr>
          <a:lstStyle/>
          <a:p>
            <a:r>
              <a:rPr lang="en-GB" sz="900" dirty="0"/>
              <a:t>OPEX control</a:t>
            </a:r>
          </a:p>
        </p:txBody>
      </p:sp>
      <p:sp>
        <p:nvSpPr>
          <p:cNvPr id="49" name="TextBox 48">
            <a:extLst>
              <a:ext uri="{FF2B5EF4-FFF2-40B4-BE49-F238E27FC236}">
                <a16:creationId xmlns:a16="http://schemas.microsoft.com/office/drawing/2014/main" id="{4203CC27-4BF1-FB13-02AB-B8F26967798F}"/>
              </a:ext>
            </a:extLst>
          </p:cNvPr>
          <p:cNvSpPr txBox="1"/>
          <p:nvPr/>
        </p:nvSpPr>
        <p:spPr>
          <a:xfrm>
            <a:off x="3336576" y="4978852"/>
            <a:ext cx="957313" cy="230832"/>
          </a:xfrm>
          <a:prstGeom prst="rect">
            <a:avLst/>
          </a:prstGeom>
          <a:noFill/>
        </p:spPr>
        <p:txBody>
          <a:bodyPr wrap="none" rtlCol="0">
            <a:spAutoFit/>
          </a:bodyPr>
          <a:lstStyle/>
          <a:p>
            <a:r>
              <a:rPr lang="en-GB" sz="900" dirty="0"/>
              <a:t>Revenue growth</a:t>
            </a:r>
          </a:p>
        </p:txBody>
      </p:sp>
      <p:sp>
        <p:nvSpPr>
          <p:cNvPr id="54" name="TextBox 53">
            <a:extLst>
              <a:ext uri="{FF2B5EF4-FFF2-40B4-BE49-F238E27FC236}">
                <a16:creationId xmlns:a16="http://schemas.microsoft.com/office/drawing/2014/main" id="{AAD29FF5-63FD-F35A-969E-7DA279C776B4}"/>
              </a:ext>
            </a:extLst>
          </p:cNvPr>
          <p:cNvSpPr txBox="1"/>
          <p:nvPr/>
        </p:nvSpPr>
        <p:spPr>
          <a:xfrm>
            <a:off x="5408168" y="4978852"/>
            <a:ext cx="957313" cy="230832"/>
          </a:xfrm>
          <a:prstGeom prst="rect">
            <a:avLst/>
          </a:prstGeom>
          <a:noFill/>
        </p:spPr>
        <p:txBody>
          <a:bodyPr wrap="none" rtlCol="0">
            <a:spAutoFit/>
          </a:bodyPr>
          <a:lstStyle/>
          <a:p>
            <a:r>
              <a:rPr lang="en-GB" sz="900" dirty="0"/>
              <a:t>Revenue growth</a:t>
            </a:r>
          </a:p>
        </p:txBody>
      </p:sp>
      <p:sp>
        <p:nvSpPr>
          <p:cNvPr id="59" name="TextBox 58">
            <a:extLst>
              <a:ext uri="{FF2B5EF4-FFF2-40B4-BE49-F238E27FC236}">
                <a16:creationId xmlns:a16="http://schemas.microsoft.com/office/drawing/2014/main" id="{F1B2BC70-359C-980C-5FC2-95C083181C53}"/>
              </a:ext>
            </a:extLst>
          </p:cNvPr>
          <p:cNvSpPr txBox="1"/>
          <p:nvPr/>
        </p:nvSpPr>
        <p:spPr>
          <a:xfrm>
            <a:off x="7724551" y="4978852"/>
            <a:ext cx="957313" cy="230832"/>
          </a:xfrm>
          <a:prstGeom prst="rect">
            <a:avLst/>
          </a:prstGeom>
          <a:noFill/>
        </p:spPr>
        <p:txBody>
          <a:bodyPr wrap="none" rtlCol="0">
            <a:spAutoFit/>
          </a:bodyPr>
          <a:lstStyle/>
          <a:p>
            <a:r>
              <a:rPr lang="en-GB" sz="900" dirty="0"/>
              <a:t>Revenue growth</a:t>
            </a:r>
          </a:p>
        </p:txBody>
      </p:sp>
      <p:sp>
        <p:nvSpPr>
          <p:cNvPr id="61" name="TextBox 60">
            <a:extLst>
              <a:ext uri="{FF2B5EF4-FFF2-40B4-BE49-F238E27FC236}">
                <a16:creationId xmlns:a16="http://schemas.microsoft.com/office/drawing/2014/main" id="{3049F1A0-9254-D91B-2829-6D94F52DD2A7}"/>
              </a:ext>
            </a:extLst>
          </p:cNvPr>
          <p:cNvSpPr txBox="1"/>
          <p:nvPr/>
        </p:nvSpPr>
        <p:spPr>
          <a:xfrm>
            <a:off x="9820853" y="4978852"/>
            <a:ext cx="1616148" cy="230832"/>
          </a:xfrm>
          <a:prstGeom prst="rect">
            <a:avLst/>
          </a:prstGeom>
          <a:noFill/>
        </p:spPr>
        <p:txBody>
          <a:bodyPr wrap="none" rtlCol="0">
            <a:spAutoFit/>
          </a:bodyPr>
          <a:lstStyle/>
          <a:p>
            <a:r>
              <a:rPr lang="en-GB" sz="900" dirty="0"/>
              <a:t>OPEX control/Revenue growth</a:t>
            </a:r>
          </a:p>
        </p:txBody>
      </p:sp>
    </p:spTree>
    <p:extLst>
      <p:ext uri="{BB962C8B-B14F-4D97-AF65-F5344CB8AC3E}">
        <p14:creationId xmlns:p14="http://schemas.microsoft.com/office/powerpoint/2010/main" val="2963847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6FCC-AF7B-4B35-8DA1-E320277BE5A6}"/>
              </a:ext>
            </a:extLst>
          </p:cNvPr>
          <p:cNvSpPr>
            <a:spLocks noGrp="1"/>
          </p:cNvSpPr>
          <p:nvPr>
            <p:ph type="title"/>
          </p:nvPr>
        </p:nvSpPr>
        <p:spPr/>
        <p:txBody>
          <a:bodyPr>
            <a:normAutofit fontScale="90000"/>
          </a:bodyPr>
          <a:lstStyle/>
          <a:p>
            <a:r>
              <a:rPr lang="en-US" dirty="0"/>
              <a:t>‘Buy from’ and ‘Marketplace’: deep dives –AWS, China Mobile, Rakuten</a:t>
            </a:r>
          </a:p>
        </p:txBody>
      </p:sp>
      <p:grpSp>
        <p:nvGrpSpPr>
          <p:cNvPr id="13" name="Group 12">
            <a:extLst>
              <a:ext uri="{FF2B5EF4-FFF2-40B4-BE49-F238E27FC236}">
                <a16:creationId xmlns:a16="http://schemas.microsoft.com/office/drawing/2014/main" id="{E557E6AB-7224-47F8-9358-698805D31450}"/>
              </a:ext>
            </a:extLst>
          </p:cNvPr>
          <p:cNvGrpSpPr/>
          <p:nvPr/>
        </p:nvGrpSpPr>
        <p:grpSpPr>
          <a:xfrm>
            <a:off x="837324" y="1351280"/>
            <a:ext cx="3340056" cy="2291082"/>
            <a:chOff x="908444" y="1868397"/>
            <a:chExt cx="3340056" cy="2414808"/>
          </a:xfrm>
        </p:grpSpPr>
        <p:pic>
          <p:nvPicPr>
            <p:cNvPr id="3" name="Picture 2">
              <a:extLst>
                <a:ext uri="{FF2B5EF4-FFF2-40B4-BE49-F238E27FC236}">
                  <a16:creationId xmlns:a16="http://schemas.microsoft.com/office/drawing/2014/main" id="{78C24828-DF6A-4CAC-AF44-119B7DD2C5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6123" y="2796064"/>
              <a:ext cx="3162617" cy="1487141"/>
            </a:xfrm>
            <a:prstGeom prst="rect">
              <a:avLst/>
            </a:prstGeom>
          </p:spPr>
        </p:pic>
        <p:sp>
          <p:nvSpPr>
            <p:cNvPr id="4" name="Rectangle: Rounded Corners 3">
              <a:extLst>
                <a:ext uri="{FF2B5EF4-FFF2-40B4-BE49-F238E27FC236}">
                  <a16:creationId xmlns:a16="http://schemas.microsoft.com/office/drawing/2014/main" id="{64E9DE6B-404B-4CEF-8D04-8DB7F83711AA}"/>
                </a:ext>
              </a:extLst>
            </p:cNvPr>
            <p:cNvSpPr/>
            <p:nvPr/>
          </p:nvSpPr>
          <p:spPr>
            <a:xfrm>
              <a:off x="908444" y="1868397"/>
              <a:ext cx="3340056" cy="7431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Buy from: Cloudify operations and BSS</a:t>
              </a:r>
            </a:p>
          </p:txBody>
        </p:sp>
      </p:grpSp>
      <p:cxnSp>
        <p:nvCxnSpPr>
          <p:cNvPr id="15" name="Straight Connector 14">
            <a:extLst>
              <a:ext uri="{FF2B5EF4-FFF2-40B4-BE49-F238E27FC236}">
                <a16:creationId xmlns:a16="http://schemas.microsoft.com/office/drawing/2014/main" id="{BF4DCB79-E3A7-4516-878B-962BD79F953A}"/>
              </a:ext>
            </a:extLst>
          </p:cNvPr>
          <p:cNvCxnSpPr>
            <a:cxnSpLocks/>
          </p:cNvCxnSpPr>
          <p:nvPr/>
        </p:nvCxnSpPr>
        <p:spPr>
          <a:xfrm>
            <a:off x="895003" y="3759200"/>
            <a:ext cx="10696362"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BCC2483-28AB-466E-AC4E-835FB700B1F6}"/>
              </a:ext>
            </a:extLst>
          </p:cNvPr>
          <p:cNvSpPr/>
          <p:nvPr/>
        </p:nvSpPr>
        <p:spPr>
          <a:xfrm>
            <a:off x="5150258" y="1606876"/>
            <a:ext cx="1924297" cy="11126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More efficient deployment of 5G core</a:t>
            </a:r>
          </a:p>
        </p:txBody>
      </p:sp>
      <p:sp>
        <p:nvSpPr>
          <p:cNvPr id="18" name="Oval 17">
            <a:extLst>
              <a:ext uri="{FF2B5EF4-FFF2-40B4-BE49-F238E27FC236}">
                <a16:creationId xmlns:a16="http://schemas.microsoft.com/office/drawing/2014/main" id="{968EF1FE-BFAC-4A44-90F3-327508369618}"/>
              </a:ext>
            </a:extLst>
          </p:cNvPr>
          <p:cNvSpPr/>
          <p:nvPr/>
        </p:nvSpPr>
        <p:spPr>
          <a:xfrm>
            <a:off x="6647363" y="2485032"/>
            <a:ext cx="1924297" cy="1112689"/>
          </a:xfrm>
          <a:prstGeom prst="ellipse">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Staff productivity – account creation, VMs </a:t>
            </a:r>
          </a:p>
        </p:txBody>
      </p:sp>
      <p:sp>
        <p:nvSpPr>
          <p:cNvPr id="19" name="Oval 18">
            <a:extLst>
              <a:ext uri="{FF2B5EF4-FFF2-40B4-BE49-F238E27FC236}">
                <a16:creationId xmlns:a16="http://schemas.microsoft.com/office/drawing/2014/main" id="{270FD9A3-D23E-4653-BAC7-0D2C744C1443}"/>
              </a:ext>
            </a:extLst>
          </p:cNvPr>
          <p:cNvSpPr/>
          <p:nvPr/>
        </p:nvSpPr>
        <p:spPr>
          <a:xfrm>
            <a:off x="7918985" y="1541677"/>
            <a:ext cx="1924297" cy="1112689"/>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Increase in staff focused on new functional devs</a:t>
            </a:r>
          </a:p>
        </p:txBody>
      </p:sp>
      <p:sp>
        <p:nvSpPr>
          <p:cNvPr id="20" name="Oval 19">
            <a:extLst>
              <a:ext uri="{FF2B5EF4-FFF2-40B4-BE49-F238E27FC236}">
                <a16:creationId xmlns:a16="http://schemas.microsoft.com/office/drawing/2014/main" id="{5B5737AE-1BA6-46A2-A930-90FB212A8786}"/>
              </a:ext>
            </a:extLst>
          </p:cNvPr>
          <p:cNvSpPr/>
          <p:nvPr/>
        </p:nvSpPr>
        <p:spPr>
          <a:xfrm>
            <a:off x="9295066" y="2470205"/>
            <a:ext cx="1924297" cy="111268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Agility – CNFs launched in weeks</a:t>
            </a:r>
          </a:p>
        </p:txBody>
      </p:sp>
      <p:cxnSp>
        <p:nvCxnSpPr>
          <p:cNvPr id="22" name="Straight Connector 21">
            <a:extLst>
              <a:ext uri="{FF2B5EF4-FFF2-40B4-BE49-F238E27FC236}">
                <a16:creationId xmlns:a16="http://schemas.microsoft.com/office/drawing/2014/main" id="{9BA20BCA-4BBE-4118-BF85-A77C19B69674}"/>
              </a:ext>
            </a:extLst>
          </p:cNvPr>
          <p:cNvCxnSpPr>
            <a:cxnSpLocks/>
          </p:cNvCxnSpPr>
          <p:nvPr/>
        </p:nvCxnSpPr>
        <p:spPr>
          <a:xfrm>
            <a:off x="4800600" y="1351280"/>
            <a:ext cx="0" cy="4764776"/>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BF6F050-2F70-47B0-B954-5EE455E3FBA7}"/>
              </a:ext>
            </a:extLst>
          </p:cNvPr>
          <p:cNvGrpSpPr/>
          <p:nvPr/>
        </p:nvGrpSpPr>
        <p:grpSpPr>
          <a:xfrm>
            <a:off x="837625" y="4057807"/>
            <a:ext cx="3248390" cy="2085138"/>
            <a:chOff x="7065145" y="1868395"/>
            <a:chExt cx="3248390" cy="2197742"/>
          </a:xfrm>
        </p:grpSpPr>
        <p:cxnSp>
          <p:nvCxnSpPr>
            <p:cNvPr id="23" name="Straight Connector 22">
              <a:extLst>
                <a:ext uri="{FF2B5EF4-FFF2-40B4-BE49-F238E27FC236}">
                  <a16:creationId xmlns:a16="http://schemas.microsoft.com/office/drawing/2014/main" id="{458553FA-54EA-407C-AA4B-36CD1532E64B}"/>
                </a:ext>
              </a:extLst>
            </p:cNvPr>
            <p:cNvCxnSpPr>
              <a:cxnSpLocks/>
            </p:cNvCxnSpPr>
            <p:nvPr/>
          </p:nvCxnSpPr>
          <p:spPr>
            <a:xfrm>
              <a:off x="8780184" y="2974742"/>
              <a:ext cx="0" cy="1091395"/>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24" name="Rectangle: Rounded Corners 23">
              <a:extLst>
                <a:ext uri="{FF2B5EF4-FFF2-40B4-BE49-F238E27FC236}">
                  <a16:creationId xmlns:a16="http://schemas.microsoft.com/office/drawing/2014/main" id="{DC99CC48-BD0E-4E04-887F-992412662022}"/>
                </a:ext>
              </a:extLst>
            </p:cNvPr>
            <p:cNvSpPr/>
            <p:nvPr/>
          </p:nvSpPr>
          <p:spPr>
            <a:xfrm>
              <a:off x="7065145" y="1868395"/>
              <a:ext cx="3248390" cy="8497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Marketplace: China Mobile mCloud and Rakuten (Symworld)</a:t>
              </a:r>
            </a:p>
          </p:txBody>
        </p:sp>
      </p:grpSp>
      <p:sp>
        <p:nvSpPr>
          <p:cNvPr id="29" name="Oval 28">
            <a:extLst>
              <a:ext uri="{FF2B5EF4-FFF2-40B4-BE49-F238E27FC236}">
                <a16:creationId xmlns:a16="http://schemas.microsoft.com/office/drawing/2014/main" id="{0DD4BFA6-D9AE-4AF2-9BE0-A68D4650E7F8}"/>
              </a:ext>
            </a:extLst>
          </p:cNvPr>
          <p:cNvSpPr/>
          <p:nvPr/>
        </p:nvSpPr>
        <p:spPr>
          <a:xfrm>
            <a:off x="8582594" y="3824939"/>
            <a:ext cx="1924297" cy="1112689"/>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Sym –plan; build; ops; manage; oRAN; cloud</a:t>
            </a:r>
          </a:p>
        </p:txBody>
      </p:sp>
      <p:sp>
        <p:nvSpPr>
          <p:cNvPr id="30" name="Oval 29">
            <a:extLst>
              <a:ext uri="{FF2B5EF4-FFF2-40B4-BE49-F238E27FC236}">
                <a16:creationId xmlns:a16="http://schemas.microsoft.com/office/drawing/2014/main" id="{BD241A76-4E93-436A-91D5-0AF7A3961F28}"/>
              </a:ext>
            </a:extLst>
          </p:cNvPr>
          <p:cNvSpPr/>
          <p:nvPr/>
        </p:nvSpPr>
        <p:spPr>
          <a:xfrm>
            <a:off x="9544742" y="4928883"/>
            <a:ext cx="1924297" cy="111268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Rakuten eCommerce marketplace </a:t>
            </a:r>
          </a:p>
        </p:txBody>
      </p:sp>
      <p:pic>
        <p:nvPicPr>
          <p:cNvPr id="31" name="Picture 30">
            <a:extLst>
              <a:ext uri="{FF2B5EF4-FFF2-40B4-BE49-F238E27FC236}">
                <a16:creationId xmlns:a16="http://schemas.microsoft.com/office/drawing/2014/main" id="{7AFC9A4A-6BBE-4B12-9A82-F6849EDD83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6491" y="4034174"/>
            <a:ext cx="3270763" cy="1709804"/>
          </a:xfrm>
          <a:prstGeom prst="rect">
            <a:avLst/>
          </a:prstGeom>
        </p:spPr>
      </p:pic>
      <p:pic>
        <p:nvPicPr>
          <p:cNvPr id="32" name="Picture 31">
            <a:extLst>
              <a:ext uri="{FF2B5EF4-FFF2-40B4-BE49-F238E27FC236}">
                <a16:creationId xmlns:a16="http://schemas.microsoft.com/office/drawing/2014/main" id="{F7262DF6-8362-403A-812A-7B6CFE19A153}"/>
              </a:ext>
            </a:extLst>
          </p:cNvPr>
          <p:cNvPicPr>
            <a:picLocks noChangeAspect="1"/>
          </p:cNvPicPr>
          <p:nvPr/>
        </p:nvPicPr>
        <p:blipFill>
          <a:blip r:embed="rId5"/>
          <a:stretch>
            <a:fillRect/>
          </a:stretch>
        </p:blipFill>
        <p:spPr>
          <a:xfrm>
            <a:off x="950123" y="5391553"/>
            <a:ext cx="1133475" cy="352425"/>
          </a:xfrm>
          <a:prstGeom prst="rect">
            <a:avLst/>
          </a:prstGeom>
        </p:spPr>
      </p:pic>
      <p:pic>
        <p:nvPicPr>
          <p:cNvPr id="33" name="Picture 32">
            <a:extLst>
              <a:ext uri="{FF2B5EF4-FFF2-40B4-BE49-F238E27FC236}">
                <a16:creationId xmlns:a16="http://schemas.microsoft.com/office/drawing/2014/main" id="{707E2760-753C-411B-8C5C-C6E0AACDCDB2}"/>
              </a:ext>
            </a:extLst>
          </p:cNvPr>
          <p:cNvPicPr>
            <a:picLocks noChangeAspect="1"/>
          </p:cNvPicPr>
          <p:nvPr/>
        </p:nvPicPr>
        <p:blipFill>
          <a:blip r:embed="rId6"/>
          <a:stretch>
            <a:fillRect/>
          </a:stretch>
        </p:blipFill>
        <p:spPr>
          <a:xfrm>
            <a:off x="2839806" y="5141947"/>
            <a:ext cx="1246209" cy="845642"/>
          </a:xfrm>
          <a:prstGeom prst="rect">
            <a:avLst/>
          </a:prstGeom>
        </p:spPr>
      </p:pic>
    </p:spTree>
    <p:extLst>
      <p:ext uri="{BB962C8B-B14F-4D97-AF65-F5344CB8AC3E}">
        <p14:creationId xmlns:p14="http://schemas.microsoft.com/office/powerpoint/2010/main" val="3936434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389F-1783-4835-813D-A0D43AF759CE}"/>
              </a:ext>
            </a:extLst>
          </p:cNvPr>
          <p:cNvSpPr>
            <a:spLocks noGrp="1"/>
          </p:cNvSpPr>
          <p:nvPr>
            <p:ph type="title"/>
          </p:nvPr>
        </p:nvSpPr>
        <p:spPr/>
        <p:txBody>
          <a:bodyPr/>
          <a:lstStyle/>
          <a:p>
            <a:r>
              <a:rPr lang="en-US" dirty="0"/>
              <a:t>‘Sell through’ and ‘Side by side’: Telefónica Tech, Unicom, Huawei</a:t>
            </a:r>
          </a:p>
        </p:txBody>
      </p:sp>
      <p:cxnSp>
        <p:nvCxnSpPr>
          <p:cNvPr id="3" name="Straight Connector 2">
            <a:extLst>
              <a:ext uri="{FF2B5EF4-FFF2-40B4-BE49-F238E27FC236}">
                <a16:creationId xmlns:a16="http://schemas.microsoft.com/office/drawing/2014/main" id="{722ACE97-8164-4722-8B79-32A52AA047C7}"/>
              </a:ext>
            </a:extLst>
          </p:cNvPr>
          <p:cNvCxnSpPr>
            <a:cxnSpLocks/>
          </p:cNvCxnSpPr>
          <p:nvPr/>
        </p:nvCxnSpPr>
        <p:spPr>
          <a:xfrm>
            <a:off x="895003" y="3759200"/>
            <a:ext cx="10696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AC6A01E-B727-4201-BC9C-C634F53CF5CD}"/>
              </a:ext>
            </a:extLst>
          </p:cNvPr>
          <p:cNvCxnSpPr>
            <a:cxnSpLocks/>
          </p:cNvCxnSpPr>
          <p:nvPr/>
        </p:nvCxnSpPr>
        <p:spPr>
          <a:xfrm>
            <a:off x="4800600" y="1351280"/>
            <a:ext cx="0" cy="4764776"/>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970259A-57CB-40B3-A1C5-67580D26093A}"/>
              </a:ext>
            </a:extLst>
          </p:cNvPr>
          <p:cNvGrpSpPr/>
          <p:nvPr/>
        </p:nvGrpSpPr>
        <p:grpSpPr>
          <a:xfrm>
            <a:off x="881289" y="4057449"/>
            <a:ext cx="3454936" cy="2085138"/>
            <a:chOff x="7064844" y="1868395"/>
            <a:chExt cx="3454936" cy="2197742"/>
          </a:xfrm>
        </p:grpSpPr>
        <p:pic>
          <p:nvPicPr>
            <p:cNvPr id="6" name="Picture 5">
              <a:extLst>
                <a:ext uri="{FF2B5EF4-FFF2-40B4-BE49-F238E27FC236}">
                  <a16:creationId xmlns:a16="http://schemas.microsoft.com/office/drawing/2014/main" id="{055E8631-EEFF-4180-AE4E-196A19D395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64844" y="2946401"/>
              <a:ext cx="1506961" cy="904240"/>
            </a:xfrm>
            <a:prstGeom prst="rect">
              <a:avLst/>
            </a:prstGeom>
          </p:spPr>
        </p:pic>
        <p:pic>
          <p:nvPicPr>
            <p:cNvPr id="7" name="Picture 6">
              <a:extLst>
                <a:ext uri="{FF2B5EF4-FFF2-40B4-BE49-F238E27FC236}">
                  <a16:creationId xmlns:a16="http://schemas.microsoft.com/office/drawing/2014/main" id="{F35A14F1-587E-45FF-A218-136335AE43B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80184" y="2796064"/>
              <a:ext cx="1739596" cy="1241732"/>
            </a:xfrm>
            <a:prstGeom prst="rect">
              <a:avLst/>
            </a:prstGeom>
          </p:spPr>
        </p:pic>
        <p:cxnSp>
          <p:nvCxnSpPr>
            <p:cNvPr id="8" name="Straight Connector 7">
              <a:extLst>
                <a:ext uri="{FF2B5EF4-FFF2-40B4-BE49-F238E27FC236}">
                  <a16:creationId xmlns:a16="http://schemas.microsoft.com/office/drawing/2014/main" id="{41DA8A49-7353-47A0-B682-126A8512E0AD}"/>
                </a:ext>
              </a:extLst>
            </p:cNvPr>
            <p:cNvCxnSpPr>
              <a:cxnSpLocks/>
            </p:cNvCxnSpPr>
            <p:nvPr/>
          </p:nvCxnSpPr>
          <p:spPr>
            <a:xfrm>
              <a:off x="8780184" y="2974742"/>
              <a:ext cx="0" cy="1091395"/>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9" name="Rectangle: Rounded Corners 8">
              <a:extLst>
                <a:ext uri="{FF2B5EF4-FFF2-40B4-BE49-F238E27FC236}">
                  <a16:creationId xmlns:a16="http://schemas.microsoft.com/office/drawing/2014/main" id="{A53CECF0-280C-4CCF-A0AC-34EBC50EC7E5}"/>
                </a:ext>
              </a:extLst>
            </p:cNvPr>
            <p:cNvSpPr/>
            <p:nvPr/>
          </p:nvSpPr>
          <p:spPr>
            <a:xfrm>
              <a:off x="7065145" y="1868395"/>
              <a:ext cx="3248390" cy="8497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Side by side: China Unicom and Huawei: One Telco Cloud for 5G PNI-NPN (Public network integrated non-public network</a:t>
              </a:r>
            </a:p>
          </p:txBody>
        </p:sp>
      </p:grpSp>
      <p:sp>
        <p:nvSpPr>
          <p:cNvPr id="10" name="Oval 9">
            <a:extLst>
              <a:ext uri="{FF2B5EF4-FFF2-40B4-BE49-F238E27FC236}">
                <a16:creationId xmlns:a16="http://schemas.microsoft.com/office/drawing/2014/main" id="{B61E04ED-C9B4-4BEC-A0C2-31834A1D9E5D}"/>
              </a:ext>
            </a:extLst>
          </p:cNvPr>
          <p:cNvSpPr/>
          <p:nvPr/>
        </p:nvSpPr>
        <p:spPr>
          <a:xfrm>
            <a:off x="5138246" y="4099372"/>
            <a:ext cx="1924297" cy="11126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One Telco Cloud for 5G - service</a:t>
            </a:r>
          </a:p>
        </p:txBody>
      </p:sp>
      <p:sp>
        <p:nvSpPr>
          <p:cNvPr id="11" name="Oval 10">
            <a:extLst>
              <a:ext uri="{FF2B5EF4-FFF2-40B4-BE49-F238E27FC236}">
                <a16:creationId xmlns:a16="http://schemas.microsoft.com/office/drawing/2014/main" id="{A9C2562D-D9F2-4210-9721-5165648A3C6E}"/>
              </a:ext>
            </a:extLst>
          </p:cNvPr>
          <p:cNvSpPr/>
          <p:nvPr/>
        </p:nvSpPr>
        <p:spPr>
          <a:xfrm>
            <a:off x="6635351" y="4977528"/>
            <a:ext cx="1924297" cy="1112689"/>
          </a:xfrm>
          <a:prstGeom prst="ellipse">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Rapid stand-up in 8 regions across industries</a:t>
            </a:r>
          </a:p>
        </p:txBody>
      </p:sp>
      <p:sp>
        <p:nvSpPr>
          <p:cNvPr id="12" name="Oval 11">
            <a:extLst>
              <a:ext uri="{FF2B5EF4-FFF2-40B4-BE49-F238E27FC236}">
                <a16:creationId xmlns:a16="http://schemas.microsoft.com/office/drawing/2014/main" id="{43F81B77-4894-4628-A2C9-13A6CCA25453}"/>
              </a:ext>
            </a:extLst>
          </p:cNvPr>
          <p:cNvSpPr/>
          <p:nvPr/>
        </p:nvSpPr>
        <p:spPr>
          <a:xfrm>
            <a:off x="7906973" y="4034173"/>
            <a:ext cx="1924297" cy="1112689"/>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Automation, integration with PSTN</a:t>
            </a:r>
          </a:p>
        </p:txBody>
      </p:sp>
      <p:sp>
        <p:nvSpPr>
          <p:cNvPr id="13" name="Oval 12">
            <a:extLst>
              <a:ext uri="{FF2B5EF4-FFF2-40B4-BE49-F238E27FC236}">
                <a16:creationId xmlns:a16="http://schemas.microsoft.com/office/drawing/2014/main" id="{0241AC4B-FC2B-4589-8265-798A051E1A47}"/>
              </a:ext>
            </a:extLst>
          </p:cNvPr>
          <p:cNvSpPr/>
          <p:nvPr/>
        </p:nvSpPr>
        <p:spPr>
          <a:xfrm>
            <a:off x="9283054" y="4962701"/>
            <a:ext cx="1924297" cy="111268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Hundreds of customers – Midea, Ferrotec, etc. </a:t>
            </a:r>
          </a:p>
        </p:txBody>
      </p:sp>
      <p:sp>
        <p:nvSpPr>
          <p:cNvPr id="14" name="Oval 13">
            <a:extLst>
              <a:ext uri="{FF2B5EF4-FFF2-40B4-BE49-F238E27FC236}">
                <a16:creationId xmlns:a16="http://schemas.microsoft.com/office/drawing/2014/main" id="{04BCD930-BA27-478B-99F5-D1D74A6665B5}"/>
              </a:ext>
            </a:extLst>
          </p:cNvPr>
          <p:cNvSpPr/>
          <p:nvPr/>
        </p:nvSpPr>
        <p:spPr>
          <a:xfrm>
            <a:off x="5133851" y="1504756"/>
            <a:ext cx="1924297" cy="11126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Acquisition in attempt to move up B2B value chain</a:t>
            </a:r>
          </a:p>
        </p:txBody>
      </p:sp>
      <p:sp>
        <p:nvSpPr>
          <p:cNvPr id="15" name="Oval 14">
            <a:extLst>
              <a:ext uri="{FF2B5EF4-FFF2-40B4-BE49-F238E27FC236}">
                <a16:creationId xmlns:a16="http://schemas.microsoft.com/office/drawing/2014/main" id="{B6016608-9B7B-4D6F-A5A3-437C4DF773F7}"/>
              </a:ext>
            </a:extLst>
          </p:cNvPr>
          <p:cNvSpPr/>
          <p:nvPr/>
        </p:nvSpPr>
        <p:spPr>
          <a:xfrm>
            <a:off x="6630956" y="2382912"/>
            <a:ext cx="1924297" cy="1112689"/>
          </a:xfrm>
          <a:prstGeom prst="ellipse">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ERP – focus on manufacturing</a:t>
            </a:r>
          </a:p>
        </p:txBody>
      </p:sp>
      <p:sp>
        <p:nvSpPr>
          <p:cNvPr id="16" name="Oval 15">
            <a:extLst>
              <a:ext uri="{FF2B5EF4-FFF2-40B4-BE49-F238E27FC236}">
                <a16:creationId xmlns:a16="http://schemas.microsoft.com/office/drawing/2014/main" id="{F4FDD6ED-787A-46EF-8FD8-8DC913B82901}"/>
              </a:ext>
            </a:extLst>
          </p:cNvPr>
          <p:cNvSpPr/>
          <p:nvPr/>
        </p:nvSpPr>
        <p:spPr>
          <a:xfrm>
            <a:off x="7902578" y="1439557"/>
            <a:ext cx="1924297" cy="1112689"/>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Full-service consult, integration, management</a:t>
            </a:r>
          </a:p>
        </p:txBody>
      </p:sp>
      <p:sp>
        <p:nvSpPr>
          <p:cNvPr id="17" name="Oval 16">
            <a:extLst>
              <a:ext uri="{FF2B5EF4-FFF2-40B4-BE49-F238E27FC236}">
                <a16:creationId xmlns:a16="http://schemas.microsoft.com/office/drawing/2014/main" id="{4E52CDCA-83F5-42A9-BC75-CBCD62742E39}"/>
              </a:ext>
            </a:extLst>
          </p:cNvPr>
          <p:cNvSpPr/>
          <p:nvPr/>
        </p:nvSpPr>
        <p:spPr>
          <a:xfrm>
            <a:off x="9278659" y="2368085"/>
            <a:ext cx="1924297" cy="111268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Future: Increasing emphasis on cross-selling connectivity</a:t>
            </a:r>
          </a:p>
        </p:txBody>
      </p:sp>
      <p:cxnSp>
        <p:nvCxnSpPr>
          <p:cNvPr id="19" name="Straight Connector 18">
            <a:extLst>
              <a:ext uri="{FF2B5EF4-FFF2-40B4-BE49-F238E27FC236}">
                <a16:creationId xmlns:a16="http://schemas.microsoft.com/office/drawing/2014/main" id="{815C571C-6AE2-468A-9C6D-587A8359620D}"/>
              </a:ext>
            </a:extLst>
          </p:cNvPr>
          <p:cNvCxnSpPr>
            <a:cxnSpLocks/>
          </p:cNvCxnSpPr>
          <p:nvPr/>
        </p:nvCxnSpPr>
        <p:spPr>
          <a:xfrm>
            <a:off x="2594862" y="2554418"/>
            <a:ext cx="0" cy="1035476"/>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20" name="Rectangle: Rounded Corners 19">
            <a:extLst>
              <a:ext uri="{FF2B5EF4-FFF2-40B4-BE49-F238E27FC236}">
                <a16:creationId xmlns:a16="http://schemas.microsoft.com/office/drawing/2014/main" id="{0368E4B9-EAB0-4353-975C-037709A749D8}"/>
              </a:ext>
            </a:extLst>
          </p:cNvPr>
          <p:cNvSpPr/>
          <p:nvPr/>
        </p:nvSpPr>
        <p:spPr>
          <a:xfrm>
            <a:off x="881289" y="1504756"/>
            <a:ext cx="3248390" cy="80622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Sell through: Telefónica Tech and BE-terna for MS Dynamics</a:t>
            </a:r>
          </a:p>
        </p:txBody>
      </p:sp>
      <p:pic>
        <p:nvPicPr>
          <p:cNvPr id="21" name="Picture 20">
            <a:extLst>
              <a:ext uri="{FF2B5EF4-FFF2-40B4-BE49-F238E27FC236}">
                <a16:creationId xmlns:a16="http://schemas.microsoft.com/office/drawing/2014/main" id="{9BB0E42B-5453-420E-8C36-7382CBB0BB5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0157" y="2473639"/>
            <a:ext cx="1224361" cy="543876"/>
          </a:xfrm>
          <a:prstGeom prst="rect">
            <a:avLst/>
          </a:prstGeom>
        </p:spPr>
      </p:pic>
      <p:pic>
        <p:nvPicPr>
          <p:cNvPr id="22" name="Picture 21">
            <a:extLst>
              <a:ext uri="{FF2B5EF4-FFF2-40B4-BE49-F238E27FC236}">
                <a16:creationId xmlns:a16="http://schemas.microsoft.com/office/drawing/2014/main" id="{BFA00566-30AD-4029-89DA-51B50DC9290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303394" y="2916383"/>
            <a:ext cx="1179848" cy="543879"/>
          </a:xfrm>
          <a:prstGeom prst="rect">
            <a:avLst/>
          </a:prstGeom>
        </p:spPr>
      </p:pic>
      <p:pic>
        <p:nvPicPr>
          <p:cNvPr id="23" name="Picture 22">
            <a:extLst>
              <a:ext uri="{FF2B5EF4-FFF2-40B4-BE49-F238E27FC236}">
                <a16:creationId xmlns:a16="http://schemas.microsoft.com/office/drawing/2014/main" id="{87E96B19-D552-4C0C-95CB-AC8532A23F8F}"/>
              </a:ext>
            </a:extLst>
          </p:cNvPr>
          <p:cNvPicPr>
            <a:picLocks noChangeAspect="1"/>
          </p:cNvPicPr>
          <p:nvPr/>
        </p:nvPicPr>
        <p:blipFill>
          <a:blip r:embed="rId7"/>
          <a:stretch>
            <a:fillRect/>
          </a:stretch>
        </p:blipFill>
        <p:spPr>
          <a:xfrm>
            <a:off x="2612411" y="2780727"/>
            <a:ext cx="1443090" cy="543878"/>
          </a:xfrm>
          <a:prstGeom prst="rect">
            <a:avLst/>
          </a:prstGeom>
        </p:spPr>
      </p:pic>
    </p:spTree>
    <p:extLst>
      <p:ext uri="{BB962C8B-B14F-4D97-AF65-F5344CB8AC3E}">
        <p14:creationId xmlns:p14="http://schemas.microsoft.com/office/powerpoint/2010/main" val="359639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389F-1783-4835-813D-A0D43AF759CE}"/>
              </a:ext>
            </a:extLst>
          </p:cNvPr>
          <p:cNvSpPr>
            <a:spLocks noGrp="1"/>
          </p:cNvSpPr>
          <p:nvPr>
            <p:ph type="title"/>
          </p:nvPr>
        </p:nvSpPr>
        <p:spPr/>
        <p:txBody>
          <a:bodyPr/>
          <a:lstStyle/>
          <a:p>
            <a:r>
              <a:rPr lang="en-US" dirty="0"/>
              <a:t>Co-investment: Verizon’s multi-pronged approach to 5G Edge</a:t>
            </a:r>
          </a:p>
        </p:txBody>
      </p:sp>
      <p:pic>
        <p:nvPicPr>
          <p:cNvPr id="3" name="Picture 2">
            <a:extLst>
              <a:ext uri="{FF2B5EF4-FFF2-40B4-BE49-F238E27FC236}">
                <a16:creationId xmlns:a16="http://schemas.microsoft.com/office/drawing/2014/main" id="{08F06468-7D5A-49DD-B614-B194A95F45D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43023" y="2071226"/>
            <a:ext cx="3893446" cy="3493311"/>
          </a:xfrm>
          <a:prstGeom prst="rect">
            <a:avLst/>
          </a:prstGeom>
          <a:ln>
            <a:solidFill>
              <a:schemeClr val="accent1"/>
            </a:solidFill>
          </a:ln>
        </p:spPr>
      </p:pic>
      <p:sp>
        <p:nvSpPr>
          <p:cNvPr id="4" name="TextBox 3">
            <a:extLst>
              <a:ext uri="{FF2B5EF4-FFF2-40B4-BE49-F238E27FC236}">
                <a16:creationId xmlns:a16="http://schemas.microsoft.com/office/drawing/2014/main" id="{56C7BC6D-EA71-4C59-826F-43627436A549}"/>
              </a:ext>
            </a:extLst>
          </p:cNvPr>
          <p:cNvSpPr txBox="1"/>
          <p:nvPr/>
        </p:nvSpPr>
        <p:spPr>
          <a:xfrm>
            <a:off x="6734057" y="1763449"/>
            <a:ext cx="3902411" cy="307777"/>
          </a:xfrm>
          <a:prstGeom prst="rect">
            <a:avLst/>
          </a:prstGeom>
          <a:solidFill>
            <a:schemeClr val="accent2">
              <a:lumMod val="40000"/>
              <a:lumOff val="60000"/>
            </a:schemeClr>
          </a:solidFill>
          <a:ln>
            <a:solidFill>
              <a:schemeClr val="accent1"/>
            </a:solidFill>
          </a:ln>
        </p:spPr>
        <p:txBody>
          <a:bodyPr wrap="square">
            <a:spAutoFit/>
          </a:bodyPr>
          <a:lstStyle/>
          <a:p>
            <a:pPr algn="ctr"/>
            <a:r>
              <a:rPr lang="en-US" sz="1400" dirty="0"/>
              <a:t>Verizon’s 5G Edge Partners </a:t>
            </a:r>
          </a:p>
        </p:txBody>
      </p:sp>
      <p:pic>
        <p:nvPicPr>
          <p:cNvPr id="5" name="Picture 4">
            <a:extLst>
              <a:ext uri="{FF2B5EF4-FFF2-40B4-BE49-F238E27FC236}">
                <a16:creationId xmlns:a16="http://schemas.microsoft.com/office/drawing/2014/main" id="{1DF557F5-6CB5-40DE-9D20-9056AF051679}"/>
              </a:ext>
            </a:extLst>
          </p:cNvPr>
          <p:cNvPicPr>
            <a:picLocks noChangeAspect="1"/>
          </p:cNvPicPr>
          <p:nvPr/>
        </p:nvPicPr>
        <p:blipFill>
          <a:blip r:embed="rId4"/>
          <a:stretch>
            <a:fillRect/>
          </a:stretch>
        </p:blipFill>
        <p:spPr>
          <a:xfrm>
            <a:off x="908671" y="1763449"/>
            <a:ext cx="1905000" cy="542925"/>
          </a:xfrm>
          <a:prstGeom prst="rect">
            <a:avLst/>
          </a:prstGeom>
        </p:spPr>
      </p:pic>
      <p:pic>
        <p:nvPicPr>
          <p:cNvPr id="6" name="Picture 5">
            <a:extLst>
              <a:ext uri="{FF2B5EF4-FFF2-40B4-BE49-F238E27FC236}">
                <a16:creationId xmlns:a16="http://schemas.microsoft.com/office/drawing/2014/main" id="{0FC05D39-AB09-48F0-8511-B999428DAFE3}"/>
              </a:ext>
            </a:extLst>
          </p:cNvPr>
          <p:cNvPicPr>
            <a:picLocks noChangeAspect="1"/>
          </p:cNvPicPr>
          <p:nvPr/>
        </p:nvPicPr>
        <p:blipFill>
          <a:blip r:embed="rId5"/>
          <a:stretch>
            <a:fillRect/>
          </a:stretch>
        </p:blipFill>
        <p:spPr>
          <a:xfrm>
            <a:off x="1191899" y="2856939"/>
            <a:ext cx="1338543" cy="1338543"/>
          </a:xfrm>
          <a:prstGeom prst="rect">
            <a:avLst/>
          </a:prstGeom>
        </p:spPr>
      </p:pic>
      <p:pic>
        <p:nvPicPr>
          <p:cNvPr id="7" name="Picture 6">
            <a:extLst>
              <a:ext uri="{FF2B5EF4-FFF2-40B4-BE49-F238E27FC236}">
                <a16:creationId xmlns:a16="http://schemas.microsoft.com/office/drawing/2014/main" id="{67ADD2B5-25F7-40CD-8E0D-AE01EBC3A58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1899" y="4863863"/>
            <a:ext cx="1167790" cy="700674"/>
          </a:xfrm>
          <a:prstGeom prst="rect">
            <a:avLst/>
          </a:prstGeom>
        </p:spPr>
      </p:pic>
      <p:sp>
        <p:nvSpPr>
          <p:cNvPr id="9" name="TextBox 8">
            <a:extLst>
              <a:ext uri="{FF2B5EF4-FFF2-40B4-BE49-F238E27FC236}">
                <a16:creationId xmlns:a16="http://schemas.microsoft.com/office/drawing/2014/main" id="{E6078CD9-E374-4256-83B3-FEF9FA8C5CBD}"/>
              </a:ext>
            </a:extLst>
          </p:cNvPr>
          <p:cNvSpPr txBox="1"/>
          <p:nvPr/>
        </p:nvSpPr>
        <p:spPr>
          <a:xfrm>
            <a:off x="2927083" y="1517228"/>
            <a:ext cx="3703986" cy="1107996"/>
          </a:xfrm>
          <a:prstGeom prst="rect">
            <a:avLst/>
          </a:prstGeom>
          <a:noFill/>
        </p:spPr>
        <p:txBody>
          <a:bodyPr wrap="square">
            <a:spAutoFit/>
          </a:bodyPr>
          <a:lstStyle/>
          <a:p>
            <a:r>
              <a:rPr lang="en-US" sz="1100" dirty="0"/>
              <a:t>In this collaboration, which is focused on </a:t>
            </a:r>
            <a:r>
              <a:rPr lang="en-US" sz="1100" u="sng" dirty="0"/>
              <a:t>warehouses and other distribution centers, the two providers integrated Verizon’s private network platform with Azure Stack Edge</a:t>
            </a:r>
            <a:r>
              <a:rPr lang="en-US" sz="1100" dirty="0"/>
              <a:t>, enabling low-latency data access, processing and analytics. </a:t>
            </a:r>
          </a:p>
          <a:p>
            <a:r>
              <a:rPr lang="en-US" sz="1100" dirty="0"/>
              <a:t>The aim of the service is to enable AI vision to guide stock picking and product packing. </a:t>
            </a:r>
          </a:p>
        </p:txBody>
      </p:sp>
      <p:sp>
        <p:nvSpPr>
          <p:cNvPr id="11" name="TextBox 10">
            <a:extLst>
              <a:ext uri="{FF2B5EF4-FFF2-40B4-BE49-F238E27FC236}">
                <a16:creationId xmlns:a16="http://schemas.microsoft.com/office/drawing/2014/main" id="{4103BCEA-8D82-49AC-AC42-CE947B540578}"/>
              </a:ext>
            </a:extLst>
          </p:cNvPr>
          <p:cNvSpPr txBox="1"/>
          <p:nvPr/>
        </p:nvSpPr>
        <p:spPr>
          <a:xfrm>
            <a:off x="2927083" y="2633658"/>
            <a:ext cx="3545435" cy="1785104"/>
          </a:xfrm>
          <a:prstGeom prst="rect">
            <a:avLst/>
          </a:prstGeom>
          <a:noFill/>
        </p:spPr>
        <p:txBody>
          <a:bodyPr wrap="square">
            <a:spAutoFit/>
          </a:bodyPr>
          <a:lstStyle>
            <a:defPPr>
              <a:defRPr lang="en-US"/>
            </a:defPPr>
            <a:lvl1pPr>
              <a:defRPr sz="1100"/>
            </a:lvl1pPr>
          </a:lstStyle>
          <a:p>
            <a:r>
              <a:rPr lang="en-US" dirty="0"/>
              <a:t>Verizon’s partnership with Google is newer, but it announced plans late last year to work with Google to launch services </a:t>
            </a:r>
            <a:r>
              <a:rPr lang="en-US" u="sng" dirty="0"/>
              <a:t>based on Google’s Distributed Cloud Edge. A cross-industry initiative, the initial focus is on the smart factory, with Ericsson joining in to co-develop a proof of concept for its own 5G Smart Factory located in the Dallas metro area</a:t>
            </a:r>
            <a:r>
              <a:rPr lang="en-US" dirty="0"/>
              <a:t>. In combination with Verizon’s Sensor Intelligence service, a video-enabled autonomous robot will scan packages and maintain inventory in the factory’s warehouse.</a:t>
            </a:r>
          </a:p>
        </p:txBody>
      </p:sp>
      <p:sp>
        <p:nvSpPr>
          <p:cNvPr id="13" name="TextBox 12">
            <a:extLst>
              <a:ext uri="{FF2B5EF4-FFF2-40B4-BE49-F238E27FC236}">
                <a16:creationId xmlns:a16="http://schemas.microsoft.com/office/drawing/2014/main" id="{E023945B-DC17-42D0-8358-404386A6D8CF}"/>
              </a:ext>
            </a:extLst>
          </p:cNvPr>
          <p:cNvSpPr txBox="1"/>
          <p:nvPr/>
        </p:nvSpPr>
        <p:spPr>
          <a:xfrm>
            <a:off x="2927083" y="4502708"/>
            <a:ext cx="3545435" cy="1954381"/>
          </a:xfrm>
          <a:prstGeom prst="rect">
            <a:avLst/>
          </a:prstGeom>
          <a:noFill/>
        </p:spPr>
        <p:txBody>
          <a:bodyPr wrap="square">
            <a:spAutoFit/>
          </a:bodyPr>
          <a:lstStyle>
            <a:defPPr>
              <a:defRPr lang="en-US"/>
            </a:defPPr>
            <a:lvl1pPr>
              <a:defRPr sz="1100"/>
            </a:lvl1pPr>
          </a:lstStyle>
          <a:p>
            <a:r>
              <a:rPr lang="en-US" u="sng" dirty="0"/>
              <a:t>Verizon and AWS offer both private (AWS Outposts) and public (AWS Wavelength) edge compute and network options. </a:t>
            </a:r>
            <a:r>
              <a:rPr lang="en-US" dirty="0"/>
              <a:t>While cross-industry, there is a particular focus on the vehicle-to-everything (V2X) opportunity. V2X includes vehicle to vehicle communication, but also communications with other infrastructure such as poles, smart lanes, traffic lights and even pedestrians with cellular devices. </a:t>
            </a:r>
            <a:r>
              <a:rPr lang="en-US" u="sng" dirty="0"/>
              <a:t>Verizon has announced that LG Electronics is developing its V2X services, which it will sell onward into the auto sector. Another automotive industry player co-developing with Verizon and AWS is Nissan</a:t>
            </a:r>
            <a:r>
              <a:rPr lang="en-US" dirty="0"/>
              <a:t>. </a:t>
            </a:r>
          </a:p>
        </p:txBody>
      </p:sp>
      <p:cxnSp>
        <p:nvCxnSpPr>
          <p:cNvPr id="10" name="Straight Connector 9">
            <a:extLst>
              <a:ext uri="{FF2B5EF4-FFF2-40B4-BE49-F238E27FC236}">
                <a16:creationId xmlns:a16="http://schemas.microsoft.com/office/drawing/2014/main" id="{0A48F02C-702D-431B-A307-9FF1B03F8D77}"/>
              </a:ext>
            </a:extLst>
          </p:cNvPr>
          <p:cNvCxnSpPr>
            <a:cxnSpLocks/>
          </p:cNvCxnSpPr>
          <p:nvPr/>
        </p:nvCxnSpPr>
        <p:spPr>
          <a:xfrm>
            <a:off x="908671" y="2625224"/>
            <a:ext cx="5563847" cy="8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93AED0C-78C8-4092-A214-D9B3C26B31E2}"/>
              </a:ext>
            </a:extLst>
          </p:cNvPr>
          <p:cNvCxnSpPr>
            <a:cxnSpLocks/>
          </p:cNvCxnSpPr>
          <p:nvPr/>
        </p:nvCxnSpPr>
        <p:spPr>
          <a:xfrm>
            <a:off x="908671" y="4494274"/>
            <a:ext cx="5563847" cy="8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28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792C-E49B-4C88-9F0C-C35996857811}"/>
              </a:ext>
            </a:extLst>
          </p:cNvPr>
          <p:cNvSpPr>
            <a:spLocks noGrp="1"/>
          </p:cNvSpPr>
          <p:nvPr>
            <p:ph type="title"/>
          </p:nvPr>
        </p:nvSpPr>
        <p:spPr>
          <a:xfrm>
            <a:off x="457200" y="2584144"/>
            <a:ext cx="11277600" cy="936821"/>
          </a:xfrm>
        </p:spPr>
        <p:txBody>
          <a:bodyPr/>
          <a:lstStyle/>
          <a:p>
            <a:r>
              <a:rPr lang="en-US" dirty="0"/>
              <a:t>Conclusions</a:t>
            </a:r>
          </a:p>
        </p:txBody>
      </p:sp>
    </p:spTree>
    <p:extLst>
      <p:ext uri="{BB962C8B-B14F-4D97-AF65-F5344CB8AC3E}">
        <p14:creationId xmlns:p14="http://schemas.microsoft.com/office/powerpoint/2010/main" val="8811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F690-FC83-416C-AA25-C9CD1350E74C}"/>
              </a:ext>
            </a:extLst>
          </p:cNvPr>
          <p:cNvSpPr>
            <a:spLocks noGrp="1"/>
          </p:cNvSpPr>
          <p:nvPr>
            <p:ph type="title"/>
          </p:nvPr>
        </p:nvSpPr>
        <p:spPr/>
        <p:txBody>
          <a:bodyPr/>
          <a:lstStyle/>
          <a:p>
            <a:r>
              <a:rPr lang="en-US" dirty="0"/>
              <a:t>Conclusion 1: The current course is a lean, utility industry. </a:t>
            </a:r>
          </a:p>
        </p:txBody>
      </p:sp>
      <p:sp>
        <p:nvSpPr>
          <p:cNvPr id="17" name="Content Placeholder 7">
            <a:extLst>
              <a:ext uri="{FF2B5EF4-FFF2-40B4-BE49-F238E27FC236}">
                <a16:creationId xmlns:a16="http://schemas.microsoft.com/office/drawing/2014/main" id="{096BB2DB-9A74-4C96-9359-1343E7F8F4F9}"/>
              </a:ext>
            </a:extLst>
          </p:cNvPr>
          <p:cNvSpPr txBox="1">
            <a:spLocks/>
          </p:cNvSpPr>
          <p:nvPr/>
        </p:nvSpPr>
        <p:spPr>
          <a:xfrm>
            <a:off x="661200" y="2403892"/>
            <a:ext cx="5647525" cy="706494"/>
          </a:xfrm>
          <a:prstGeom prst="rect">
            <a:avLst/>
          </a:prstGeom>
        </p:spPr>
        <p:txBody>
          <a:bodyPr vert="horz" lIns="0" tIns="0" rIns="0" bIns="0" rtlCol="0" anchor="t" anchorCtr="0">
            <a:noAutofit/>
          </a:bodyPr>
          <a:lstStyle>
            <a:defPPr>
              <a:defRPr lang="en-US"/>
            </a:defPPr>
            <a:lvl1pPr marL="216000" indent="-216000">
              <a:lnSpc>
                <a:spcPct val="100000"/>
              </a:lnSpc>
              <a:spcBef>
                <a:spcPts val="600"/>
              </a:spcBef>
              <a:spcAft>
                <a:spcPts val="400"/>
              </a:spcAft>
              <a:buClr>
                <a:schemeClr val="accent1"/>
              </a:buClr>
              <a:buFont typeface="Calibri" panose="020F0502020204030204" pitchFamily="34" charset="0"/>
              <a:buChar char="•"/>
              <a:defRPr sz="1400"/>
            </a:lvl1pPr>
            <a:lvl2pPr marL="360000" indent="-144000">
              <a:lnSpc>
                <a:spcPct val="100000"/>
              </a:lnSpc>
              <a:spcBef>
                <a:spcPts val="0"/>
              </a:spcBef>
              <a:spcAft>
                <a:spcPts val="600"/>
              </a:spcAft>
              <a:buClr>
                <a:schemeClr val="accent1"/>
              </a:buClr>
              <a:buFont typeface="Calibri" panose="020F0502020204030204" pitchFamily="34" charset="0"/>
              <a:buChar char="–"/>
              <a:defRPr sz="1400"/>
            </a:lvl2pPr>
            <a:lvl3pPr marL="504000" indent="-144000">
              <a:lnSpc>
                <a:spcPct val="100000"/>
              </a:lnSpc>
              <a:spcBef>
                <a:spcPts val="0"/>
              </a:spcBef>
              <a:spcAft>
                <a:spcPts val="600"/>
              </a:spcAft>
              <a:buClr>
                <a:schemeClr val="accent1"/>
              </a:buClr>
              <a:buFont typeface="Calibri" panose="020F0502020204030204" pitchFamily="34" charset="0"/>
              <a:buChar char="–"/>
              <a:defRPr sz="1400"/>
            </a:lvl3pPr>
            <a:lvl4pPr marL="648000" indent="-144000">
              <a:lnSpc>
                <a:spcPct val="100000"/>
              </a:lnSpc>
              <a:spcBef>
                <a:spcPts val="0"/>
              </a:spcBef>
              <a:spcAft>
                <a:spcPts val="600"/>
              </a:spcAft>
              <a:buClr>
                <a:schemeClr val="accent1"/>
              </a:buClr>
              <a:buFont typeface="Calibri" panose="020F0502020204030204" pitchFamily="34" charset="0"/>
              <a:buChar char="–"/>
              <a:defRPr sz="1400"/>
            </a:lvl4pPr>
            <a:lvl5pPr marL="792000" indent="-144000">
              <a:lnSpc>
                <a:spcPct val="100000"/>
              </a:lnSpc>
              <a:spcBef>
                <a:spcPts val="0"/>
              </a:spcBef>
              <a:spcAft>
                <a:spcPts val="600"/>
              </a:spcAft>
              <a:buClr>
                <a:schemeClr val="accent1"/>
              </a:buClr>
              <a:buFont typeface="Calibri" panose="020F050202020403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800" dirty="0"/>
              <a:t>The next G will deliver growth</a:t>
            </a:r>
          </a:p>
          <a:p>
            <a:endParaRPr lang="en-GB" sz="1800" dirty="0"/>
          </a:p>
        </p:txBody>
      </p:sp>
      <p:sp>
        <p:nvSpPr>
          <p:cNvPr id="18" name="Content Placeholder 9">
            <a:extLst>
              <a:ext uri="{FF2B5EF4-FFF2-40B4-BE49-F238E27FC236}">
                <a16:creationId xmlns:a16="http://schemas.microsoft.com/office/drawing/2014/main" id="{088A138A-5276-4ED5-9546-2389E37EC612}"/>
              </a:ext>
            </a:extLst>
          </p:cNvPr>
          <p:cNvSpPr txBox="1">
            <a:spLocks/>
          </p:cNvSpPr>
          <p:nvPr/>
        </p:nvSpPr>
        <p:spPr>
          <a:xfrm>
            <a:off x="6143100" y="2413148"/>
            <a:ext cx="5152762" cy="622725"/>
          </a:xfrm>
          <a:prstGeom prst="rect">
            <a:avLst/>
          </a:prstGeom>
        </p:spPr>
        <p:txBody>
          <a:bodyPr vert="horz" lIns="0" tIns="0" rIns="0" bIns="0" rtlCol="0" anchor="t" anchorCtr="0">
            <a:noAutofit/>
          </a:bodyPr>
          <a:lstStyle>
            <a:defPPr>
              <a:defRPr lang="en-US"/>
            </a:defPPr>
            <a:lvl1pPr marL="216000" indent="-216000">
              <a:lnSpc>
                <a:spcPct val="100000"/>
              </a:lnSpc>
              <a:spcBef>
                <a:spcPts val="600"/>
              </a:spcBef>
              <a:spcAft>
                <a:spcPts val="400"/>
              </a:spcAft>
              <a:buClr>
                <a:schemeClr val="accent1"/>
              </a:buClr>
              <a:buFont typeface="Calibri" panose="020F0502020204030204" pitchFamily="34" charset="0"/>
              <a:buChar char="•"/>
              <a:defRPr sz="1400"/>
            </a:lvl1pPr>
            <a:lvl2pPr marL="360000" indent="-144000">
              <a:lnSpc>
                <a:spcPct val="100000"/>
              </a:lnSpc>
              <a:spcBef>
                <a:spcPts val="0"/>
              </a:spcBef>
              <a:spcAft>
                <a:spcPts val="600"/>
              </a:spcAft>
              <a:buClr>
                <a:schemeClr val="accent1"/>
              </a:buClr>
              <a:buFont typeface="Calibri" panose="020F0502020204030204" pitchFamily="34" charset="0"/>
              <a:buChar char="–"/>
              <a:defRPr sz="1400"/>
            </a:lvl2pPr>
            <a:lvl3pPr marL="504000" indent="-144000">
              <a:lnSpc>
                <a:spcPct val="100000"/>
              </a:lnSpc>
              <a:spcBef>
                <a:spcPts val="0"/>
              </a:spcBef>
              <a:spcAft>
                <a:spcPts val="600"/>
              </a:spcAft>
              <a:buClr>
                <a:schemeClr val="accent1"/>
              </a:buClr>
              <a:buFont typeface="Calibri" panose="020F0502020204030204" pitchFamily="34" charset="0"/>
              <a:buChar char="–"/>
              <a:defRPr sz="1400"/>
            </a:lvl3pPr>
            <a:lvl4pPr marL="648000" indent="-144000">
              <a:lnSpc>
                <a:spcPct val="100000"/>
              </a:lnSpc>
              <a:spcBef>
                <a:spcPts val="0"/>
              </a:spcBef>
              <a:spcAft>
                <a:spcPts val="600"/>
              </a:spcAft>
              <a:buClr>
                <a:schemeClr val="accent1"/>
              </a:buClr>
              <a:buFont typeface="Calibri" panose="020F0502020204030204" pitchFamily="34" charset="0"/>
              <a:buChar char="–"/>
              <a:defRPr sz="1400"/>
            </a:lvl4pPr>
            <a:lvl5pPr marL="792000" indent="-144000">
              <a:lnSpc>
                <a:spcPct val="100000"/>
              </a:lnSpc>
              <a:spcBef>
                <a:spcPts val="0"/>
              </a:spcBef>
              <a:spcAft>
                <a:spcPts val="600"/>
              </a:spcAft>
              <a:buClr>
                <a:schemeClr val="accent1"/>
              </a:buClr>
              <a:buFont typeface="Calibri" panose="020F050202020403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800" dirty="0"/>
              <a:t>5G isn’t. 6G definitely won’t. </a:t>
            </a:r>
            <a:r>
              <a:rPr lang="en-GB" sz="1800" dirty="0">
                <a:solidFill>
                  <a:schemeClr val="accent3"/>
                </a:solidFill>
              </a:rPr>
              <a:t>What models and partnerships are you exploring to grow?</a:t>
            </a:r>
          </a:p>
          <a:p>
            <a:endParaRPr lang="en-GB" sz="1800" dirty="0"/>
          </a:p>
        </p:txBody>
      </p:sp>
      <p:sp>
        <p:nvSpPr>
          <p:cNvPr id="19" name="Content Placeholder 7">
            <a:extLst>
              <a:ext uri="{FF2B5EF4-FFF2-40B4-BE49-F238E27FC236}">
                <a16:creationId xmlns:a16="http://schemas.microsoft.com/office/drawing/2014/main" id="{610B0CEA-3F5B-420C-8D70-F84B036BC84F}"/>
              </a:ext>
            </a:extLst>
          </p:cNvPr>
          <p:cNvSpPr txBox="1">
            <a:spLocks/>
          </p:cNvSpPr>
          <p:nvPr/>
        </p:nvSpPr>
        <p:spPr>
          <a:xfrm>
            <a:off x="661200" y="3298474"/>
            <a:ext cx="5647525" cy="288975"/>
          </a:xfrm>
          <a:prstGeom prst="rect">
            <a:avLst/>
          </a:prstGeom>
        </p:spPr>
        <p:txBody>
          <a:bodyPr vert="horz" lIns="0" tIns="0" rIns="0" bIns="0" rtlCol="0" anchor="t" anchorCtr="0">
            <a:noAutofit/>
          </a:bodyPr>
          <a:lstStyle>
            <a:lvl1pPr marL="216000" indent="-216000" algn="l" defTabSz="914400" rtl="0" eaLnBrk="1" latinLnBrk="0" hangingPunct="1">
              <a:lnSpc>
                <a:spcPct val="100000"/>
              </a:lnSpc>
              <a:spcBef>
                <a:spcPts val="600"/>
              </a:spcBef>
              <a:spcAft>
                <a:spcPts val="400"/>
              </a:spcAft>
              <a:buClr>
                <a:schemeClr val="accent1"/>
              </a:buClr>
              <a:buFont typeface="Calibri" panose="020F0502020204030204" pitchFamily="34" charset="0"/>
              <a:buChar char="•"/>
              <a:defRPr sz="1400" kern="1200">
                <a:solidFill>
                  <a:schemeClr val="tx1"/>
                </a:solidFill>
                <a:latin typeface="+mn-lt"/>
                <a:ea typeface="+mn-ea"/>
                <a:cs typeface="+mn-cs"/>
              </a:defRPr>
            </a:lvl1pPr>
            <a:lvl2pPr marL="360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2pPr>
            <a:lvl3pPr marL="504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648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792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a:p>
            <a:pPr marL="0" indent="0">
              <a:buFont typeface="Calibri" panose="020F0502020204030204" pitchFamily="34" charset="0"/>
              <a:buNone/>
            </a:pPr>
            <a:endParaRPr lang="en-GB" dirty="0"/>
          </a:p>
        </p:txBody>
      </p:sp>
      <p:sp>
        <p:nvSpPr>
          <p:cNvPr id="20" name="Content Placeholder 9">
            <a:extLst>
              <a:ext uri="{FF2B5EF4-FFF2-40B4-BE49-F238E27FC236}">
                <a16:creationId xmlns:a16="http://schemas.microsoft.com/office/drawing/2014/main" id="{983608E2-E50F-487A-87B0-269365DB6E13}"/>
              </a:ext>
            </a:extLst>
          </p:cNvPr>
          <p:cNvSpPr txBox="1">
            <a:spLocks/>
          </p:cNvSpPr>
          <p:nvPr/>
        </p:nvSpPr>
        <p:spPr>
          <a:xfrm>
            <a:off x="6143100" y="3265134"/>
            <a:ext cx="5152762" cy="597445"/>
          </a:xfrm>
          <a:prstGeom prst="rect">
            <a:avLst/>
          </a:prstGeom>
        </p:spPr>
        <p:txBody>
          <a:bodyPr vert="horz" lIns="0" tIns="0" rIns="0" bIns="0" rtlCol="0" anchor="t" anchorCtr="0">
            <a:noAutofit/>
          </a:bodyPr>
          <a:lstStyle>
            <a:lvl1pPr marL="216000" indent="-216000" algn="l" defTabSz="914400" rtl="0" eaLnBrk="1" latinLnBrk="0" hangingPunct="1">
              <a:lnSpc>
                <a:spcPct val="100000"/>
              </a:lnSpc>
              <a:spcBef>
                <a:spcPts val="600"/>
              </a:spcBef>
              <a:spcAft>
                <a:spcPts val="400"/>
              </a:spcAft>
              <a:buClr>
                <a:schemeClr val="accent1"/>
              </a:buClr>
              <a:buFont typeface="Calibri" panose="020F0502020204030204" pitchFamily="34" charset="0"/>
              <a:buChar char="•"/>
              <a:defRPr sz="1400" kern="1200">
                <a:solidFill>
                  <a:schemeClr val="tx1"/>
                </a:solidFill>
                <a:latin typeface="+mn-lt"/>
                <a:ea typeface="+mn-ea"/>
                <a:cs typeface="+mn-cs"/>
              </a:defRPr>
            </a:lvl1pPr>
            <a:lvl2pPr marL="360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2pPr>
            <a:lvl3pPr marL="504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648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792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Only small gains have been realised. </a:t>
            </a:r>
            <a:r>
              <a:rPr lang="en-GB" sz="1800" dirty="0">
                <a:solidFill>
                  <a:schemeClr val="accent3"/>
                </a:solidFill>
              </a:rPr>
              <a:t>How will you </a:t>
            </a:r>
            <a:r>
              <a:rPr lang="en-GB" sz="1800" i="1" dirty="0">
                <a:solidFill>
                  <a:schemeClr val="accent3"/>
                </a:solidFill>
              </a:rPr>
              <a:t>profit from</a:t>
            </a:r>
            <a:r>
              <a:rPr lang="en-GB" sz="1800" dirty="0">
                <a:solidFill>
                  <a:schemeClr val="accent3"/>
                </a:solidFill>
              </a:rPr>
              <a:t> compelling B2C and B2B </a:t>
            </a:r>
            <a:r>
              <a:rPr lang="en-GB" sz="1800" i="1" dirty="0">
                <a:solidFill>
                  <a:schemeClr val="accent3"/>
                </a:solidFill>
              </a:rPr>
              <a:t>digital services?</a:t>
            </a:r>
          </a:p>
          <a:p>
            <a:pPr marL="0" indent="0">
              <a:buNone/>
            </a:pPr>
            <a:r>
              <a:rPr lang="en-GB" sz="1800" dirty="0"/>
              <a:t> </a:t>
            </a:r>
          </a:p>
          <a:p>
            <a:endParaRPr lang="en-GB" sz="1800" dirty="0"/>
          </a:p>
        </p:txBody>
      </p:sp>
      <p:sp>
        <p:nvSpPr>
          <p:cNvPr id="21" name="Content Placeholder 7">
            <a:extLst>
              <a:ext uri="{FF2B5EF4-FFF2-40B4-BE49-F238E27FC236}">
                <a16:creationId xmlns:a16="http://schemas.microsoft.com/office/drawing/2014/main" id="{98917396-7753-400D-A822-90E68ED2F9B6}"/>
              </a:ext>
            </a:extLst>
          </p:cNvPr>
          <p:cNvSpPr txBox="1">
            <a:spLocks/>
          </p:cNvSpPr>
          <p:nvPr/>
        </p:nvSpPr>
        <p:spPr>
          <a:xfrm>
            <a:off x="661201" y="4054203"/>
            <a:ext cx="4888262" cy="288975"/>
          </a:xfrm>
          <a:prstGeom prst="rect">
            <a:avLst/>
          </a:prstGeom>
        </p:spPr>
        <p:txBody>
          <a:bodyPr vert="horz" lIns="0" tIns="0" rIns="0" bIns="0" rtlCol="0" anchor="t" anchorCtr="0">
            <a:noAutofit/>
          </a:bodyPr>
          <a:lstStyle>
            <a:defPPr>
              <a:defRPr lang="en-US"/>
            </a:defPPr>
            <a:lvl1pPr marL="216000" indent="-216000">
              <a:lnSpc>
                <a:spcPct val="100000"/>
              </a:lnSpc>
              <a:spcBef>
                <a:spcPts val="600"/>
              </a:spcBef>
              <a:spcAft>
                <a:spcPts val="400"/>
              </a:spcAft>
              <a:buClr>
                <a:schemeClr val="accent1"/>
              </a:buClr>
              <a:buFont typeface="Calibri" panose="020F0502020204030204" pitchFamily="34" charset="0"/>
              <a:buChar char="•"/>
            </a:lvl1pPr>
            <a:lvl2pPr marL="360000" indent="-144000">
              <a:lnSpc>
                <a:spcPct val="100000"/>
              </a:lnSpc>
              <a:spcBef>
                <a:spcPts val="0"/>
              </a:spcBef>
              <a:spcAft>
                <a:spcPts val="600"/>
              </a:spcAft>
              <a:buClr>
                <a:schemeClr val="accent1"/>
              </a:buClr>
              <a:buFont typeface="Calibri" panose="020F0502020204030204" pitchFamily="34" charset="0"/>
              <a:buChar char="–"/>
              <a:defRPr sz="1400"/>
            </a:lvl2pPr>
            <a:lvl3pPr marL="504000" indent="-144000">
              <a:lnSpc>
                <a:spcPct val="100000"/>
              </a:lnSpc>
              <a:spcBef>
                <a:spcPts val="0"/>
              </a:spcBef>
              <a:spcAft>
                <a:spcPts val="600"/>
              </a:spcAft>
              <a:buClr>
                <a:schemeClr val="accent1"/>
              </a:buClr>
              <a:buFont typeface="Calibri" panose="020F0502020204030204" pitchFamily="34" charset="0"/>
              <a:buChar char="–"/>
              <a:defRPr sz="1400"/>
            </a:lvl3pPr>
            <a:lvl4pPr marL="648000" indent="-144000">
              <a:lnSpc>
                <a:spcPct val="100000"/>
              </a:lnSpc>
              <a:spcBef>
                <a:spcPts val="0"/>
              </a:spcBef>
              <a:spcAft>
                <a:spcPts val="600"/>
              </a:spcAft>
              <a:buClr>
                <a:schemeClr val="accent1"/>
              </a:buClr>
              <a:buFont typeface="Calibri" panose="020F0502020204030204" pitchFamily="34" charset="0"/>
              <a:buChar char="–"/>
              <a:defRPr sz="1400"/>
            </a:lvl4pPr>
            <a:lvl5pPr marL="792000" indent="-144000">
              <a:lnSpc>
                <a:spcPct val="100000"/>
              </a:lnSpc>
              <a:spcBef>
                <a:spcPts val="0"/>
              </a:spcBef>
              <a:spcAft>
                <a:spcPts val="600"/>
              </a:spcAft>
              <a:buClr>
                <a:schemeClr val="accent1"/>
              </a:buClr>
              <a:buFont typeface="Calibri" panose="020F050202020403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I can grow as a B2B provider</a:t>
            </a:r>
          </a:p>
          <a:p>
            <a:endParaRPr lang="en-GB" dirty="0"/>
          </a:p>
        </p:txBody>
      </p:sp>
      <p:sp>
        <p:nvSpPr>
          <p:cNvPr id="22" name="Content Placeholder 9">
            <a:extLst>
              <a:ext uri="{FF2B5EF4-FFF2-40B4-BE49-F238E27FC236}">
                <a16:creationId xmlns:a16="http://schemas.microsoft.com/office/drawing/2014/main" id="{9590892C-E059-4008-A18F-DC363C378353}"/>
              </a:ext>
            </a:extLst>
          </p:cNvPr>
          <p:cNvSpPr txBox="1">
            <a:spLocks/>
          </p:cNvSpPr>
          <p:nvPr/>
        </p:nvSpPr>
        <p:spPr>
          <a:xfrm>
            <a:off x="6143100" y="3950723"/>
            <a:ext cx="5152762" cy="626903"/>
          </a:xfrm>
          <a:prstGeom prst="rect">
            <a:avLst/>
          </a:prstGeom>
        </p:spPr>
        <p:txBody>
          <a:bodyPr vert="horz" lIns="0" tIns="0" rIns="0" bIns="0" rtlCol="0" anchor="t" anchorCtr="0">
            <a:noAutofit/>
          </a:bodyPr>
          <a:lstStyle>
            <a:lvl1pPr marL="216000" indent="-216000" algn="l" defTabSz="914400" rtl="0" eaLnBrk="1" latinLnBrk="0" hangingPunct="1">
              <a:lnSpc>
                <a:spcPct val="100000"/>
              </a:lnSpc>
              <a:spcBef>
                <a:spcPts val="600"/>
              </a:spcBef>
              <a:spcAft>
                <a:spcPts val="400"/>
              </a:spcAft>
              <a:buClr>
                <a:schemeClr val="accent1"/>
              </a:buClr>
              <a:buFont typeface="Calibri" panose="020F0502020204030204" pitchFamily="34" charset="0"/>
              <a:buChar char="•"/>
              <a:defRPr sz="1400" kern="1200">
                <a:solidFill>
                  <a:schemeClr val="tx1"/>
                </a:solidFill>
                <a:latin typeface="+mn-lt"/>
                <a:ea typeface="+mn-ea"/>
                <a:cs typeface="+mn-cs"/>
              </a:defRPr>
            </a:lvl1pPr>
            <a:lvl2pPr marL="360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2pPr>
            <a:lvl3pPr marL="504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648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792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Telco B2B is flat. </a:t>
            </a:r>
            <a:r>
              <a:rPr lang="en-GB" sz="1800" dirty="0">
                <a:solidFill>
                  <a:schemeClr val="accent3"/>
                </a:solidFill>
              </a:rPr>
              <a:t>Are you taking an ecosystem approach? Are managed services in your sights?</a:t>
            </a:r>
          </a:p>
          <a:p>
            <a:endParaRPr lang="en-GB" sz="1800" dirty="0"/>
          </a:p>
        </p:txBody>
      </p:sp>
      <p:sp>
        <p:nvSpPr>
          <p:cNvPr id="23" name="Content Placeholder 7">
            <a:extLst>
              <a:ext uri="{FF2B5EF4-FFF2-40B4-BE49-F238E27FC236}">
                <a16:creationId xmlns:a16="http://schemas.microsoft.com/office/drawing/2014/main" id="{13206DC7-740E-45C2-8414-2929622918F5}"/>
              </a:ext>
            </a:extLst>
          </p:cNvPr>
          <p:cNvSpPr txBox="1">
            <a:spLocks/>
          </p:cNvSpPr>
          <p:nvPr/>
        </p:nvSpPr>
        <p:spPr>
          <a:xfrm>
            <a:off x="661200" y="4809932"/>
            <a:ext cx="5647525" cy="288975"/>
          </a:xfrm>
          <a:prstGeom prst="rect">
            <a:avLst/>
          </a:prstGeom>
        </p:spPr>
        <p:txBody>
          <a:bodyPr vert="horz" lIns="0" tIns="0" rIns="0" bIns="0" rtlCol="0" anchor="t" anchorCtr="0">
            <a:noAutofit/>
          </a:bodyPr>
          <a:lstStyle>
            <a:lvl1pPr marL="216000" indent="-216000" algn="l" defTabSz="914400" rtl="0" eaLnBrk="1" latinLnBrk="0" hangingPunct="1">
              <a:lnSpc>
                <a:spcPct val="100000"/>
              </a:lnSpc>
              <a:spcBef>
                <a:spcPts val="600"/>
              </a:spcBef>
              <a:spcAft>
                <a:spcPts val="400"/>
              </a:spcAft>
              <a:buClr>
                <a:schemeClr val="accent1"/>
              </a:buClr>
              <a:buFont typeface="Calibri" panose="020F0502020204030204" pitchFamily="34" charset="0"/>
              <a:buChar char="•"/>
              <a:defRPr sz="1400" kern="1200">
                <a:solidFill>
                  <a:schemeClr val="tx1"/>
                </a:solidFill>
                <a:latin typeface="+mn-lt"/>
                <a:ea typeface="+mn-ea"/>
                <a:cs typeface="+mn-cs"/>
              </a:defRPr>
            </a:lvl1pPr>
            <a:lvl2pPr marL="360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2pPr>
            <a:lvl3pPr marL="504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648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792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a:p>
            <a:pPr marL="0" indent="0">
              <a:buFont typeface="Calibri" panose="020F0502020204030204" pitchFamily="34" charset="0"/>
              <a:buNone/>
            </a:pPr>
            <a:endParaRPr lang="en-GB" dirty="0"/>
          </a:p>
        </p:txBody>
      </p:sp>
      <p:sp>
        <p:nvSpPr>
          <p:cNvPr id="24" name="Content Placeholder 9">
            <a:extLst>
              <a:ext uri="{FF2B5EF4-FFF2-40B4-BE49-F238E27FC236}">
                <a16:creationId xmlns:a16="http://schemas.microsoft.com/office/drawing/2014/main" id="{D157B709-FE32-41EA-B1AF-F7F1A1580267}"/>
              </a:ext>
            </a:extLst>
          </p:cNvPr>
          <p:cNvSpPr txBox="1">
            <a:spLocks/>
          </p:cNvSpPr>
          <p:nvPr/>
        </p:nvSpPr>
        <p:spPr>
          <a:xfrm>
            <a:off x="6143100" y="4809930"/>
            <a:ext cx="5152762" cy="626901"/>
          </a:xfrm>
          <a:prstGeom prst="rect">
            <a:avLst/>
          </a:prstGeom>
        </p:spPr>
        <p:txBody>
          <a:bodyPr vert="horz" lIns="0" tIns="0" rIns="0" bIns="0" rtlCol="0" anchor="t" anchorCtr="0">
            <a:noAutofit/>
          </a:bodyPr>
          <a:lstStyle>
            <a:lvl1pPr marL="216000" indent="-216000" algn="l" defTabSz="914400" rtl="0" eaLnBrk="1" latinLnBrk="0" hangingPunct="1">
              <a:lnSpc>
                <a:spcPct val="100000"/>
              </a:lnSpc>
              <a:spcBef>
                <a:spcPts val="600"/>
              </a:spcBef>
              <a:spcAft>
                <a:spcPts val="400"/>
              </a:spcAft>
              <a:buClr>
                <a:schemeClr val="accent1"/>
              </a:buClr>
              <a:buFont typeface="Calibri" panose="020F0502020204030204" pitchFamily="34" charset="0"/>
              <a:buChar char="•"/>
              <a:defRPr sz="1400" kern="1200">
                <a:solidFill>
                  <a:schemeClr val="tx1"/>
                </a:solidFill>
                <a:latin typeface="+mn-lt"/>
                <a:ea typeface="+mn-ea"/>
                <a:cs typeface="+mn-cs"/>
              </a:defRPr>
            </a:lvl1pPr>
            <a:lvl2pPr marL="360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2pPr>
            <a:lvl3pPr marL="504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648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792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They might. </a:t>
            </a:r>
            <a:r>
              <a:rPr lang="en-GB" sz="1800" dirty="0">
                <a:solidFill>
                  <a:schemeClr val="accent3"/>
                </a:solidFill>
              </a:rPr>
              <a:t>Will hyperscalers eat your network next? </a:t>
            </a:r>
          </a:p>
          <a:p>
            <a:endParaRPr lang="en-GB" sz="1800" dirty="0"/>
          </a:p>
        </p:txBody>
      </p:sp>
      <p:cxnSp>
        <p:nvCxnSpPr>
          <p:cNvPr id="25" name="Straight Connector 24">
            <a:extLst>
              <a:ext uri="{FF2B5EF4-FFF2-40B4-BE49-F238E27FC236}">
                <a16:creationId xmlns:a16="http://schemas.microsoft.com/office/drawing/2014/main" id="{0C4DD283-5D03-4F30-B130-81B030C7A4CE}"/>
              </a:ext>
            </a:extLst>
          </p:cNvPr>
          <p:cNvCxnSpPr>
            <a:cxnSpLocks/>
          </p:cNvCxnSpPr>
          <p:nvPr/>
        </p:nvCxnSpPr>
        <p:spPr>
          <a:xfrm>
            <a:off x="699300" y="3124015"/>
            <a:ext cx="10511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6ECEDB-1FE2-42FD-8E95-9E2A46EB1B50}"/>
              </a:ext>
            </a:extLst>
          </p:cNvPr>
          <p:cNvCxnSpPr>
            <a:cxnSpLocks/>
          </p:cNvCxnSpPr>
          <p:nvPr/>
        </p:nvCxnSpPr>
        <p:spPr>
          <a:xfrm>
            <a:off x="699300" y="3850050"/>
            <a:ext cx="10511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FD624BD-BCFE-4720-BC10-68EB1ECF93C3}"/>
              </a:ext>
            </a:extLst>
          </p:cNvPr>
          <p:cNvCxnSpPr>
            <a:cxnSpLocks/>
          </p:cNvCxnSpPr>
          <p:nvPr/>
        </p:nvCxnSpPr>
        <p:spPr>
          <a:xfrm>
            <a:off x="710012" y="4631100"/>
            <a:ext cx="10511625"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3887921-B06E-4ED4-A4CF-7FA281B33990}"/>
              </a:ext>
            </a:extLst>
          </p:cNvPr>
          <p:cNvSpPr txBox="1"/>
          <p:nvPr/>
        </p:nvSpPr>
        <p:spPr>
          <a:xfrm>
            <a:off x="593960" y="1364590"/>
            <a:ext cx="1331647" cy="461665"/>
          </a:xfrm>
          <a:prstGeom prst="rect">
            <a:avLst/>
          </a:prstGeom>
          <a:noFill/>
        </p:spPr>
        <p:txBody>
          <a:bodyPr wrap="none" rtlCol="0">
            <a:spAutoFit/>
          </a:bodyPr>
          <a:lstStyle/>
          <a:p>
            <a:r>
              <a:rPr lang="en-GB" sz="2400" b="1" dirty="0"/>
              <a:t>Before….</a:t>
            </a:r>
          </a:p>
        </p:txBody>
      </p:sp>
      <p:sp>
        <p:nvSpPr>
          <p:cNvPr id="29" name="TextBox 28">
            <a:extLst>
              <a:ext uri="{FF2B5EF4-FFF2-40B4-BE49-F238E27FC236}">
                <a16:creationId xmlns:a16="http://schemas.microsoft.com/office/drawing/2014/main" id="{A6A35E12-0D7C-4AA6-9ECC-EC84F603191B}"/>
              </a:ext>
            </a:extLst>
          </p:cNvPr>
          <p:cNvSpPr txBox="1"/>
          <p:nvPr/>
        </p:nvSpPr>
        <p:spPr>
          <a:xfrm>
            <a:off x="6096000" y="1414467"/>
            <a:ext cx="2683940" cy="461665"/>
          </a:xfrm>
          <a:prstGeom prst="rect">
            <a:avLst/>
          </a:prstGeom>
          <a:noFill/>
        </p:spPr>
        <p:txBody>
          <a:bodyPr wrap="none" rtlCol="0">
            <a:spAutoFit/>
          </a:bodyPr>
          <a:lstStyle/>
          <a:p>
            <a:r>
              <a:rPr lang="en-GB" sz="2400" b="1" dirty="0"/>
              <a:t>2023 and beyond….</a:t>
            </a:r>
          </a:p>
        </p:txBody>
      </p:sp>
      <p:cxnSp>
        <p:nvCxnSpPr>
          <p:cNvPr id="30" name="Straight Connector 29">
            <a:extLst>
              <a:ext uri="{FF2B5EF4-FFF2-40B4-BE49-F238E27FC236}">
                <a16:creationId xmlns:a16="http://schemas.microsoft.com/office/drawing/2014/main" id="{3A282AC0-3F34-4D4B-A14D-5B0AEDE5F287}"/>
              </a:ext>
            </a:extLst>
          </p:cNvPr>
          <p:cNvCxnSpPr>
            <a:cxnSpLocks/>
          </p:cNvCxnSpPr>
          <p:nvPr/>
        </p:nvCxnSpPr>
        <p:spPr>
          <a:xfrm>
            <a:off x="699299" y="2318702"/>
            <a:ext cx="10511625"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Content Placeholder 7">
            <a:extLst>
              <a:ext uri="{FF2B5EF4-FFF2-40B4-BE49-F238E27FC236}">
                <a16:creationId xmlns:a16="http://schemas.microsoft.com/office/drawing/2014/main" id="{51B08110-CD95-4945-BD8C-FD648A0C8B5F}"/>
              </a:ext>
            </a:extLst>
          </p:cNvPr>
          <p:cNvSpPr txBox="1">
            <a:spLocks/>
          </p:cNvSpPr>
          <p:nvPr/>
        </p:nvSpPr>
        <p:spPr>
          <a:xfrm>
            <a:off x="661199" y="3244228"/>
            <a:ext cx="5647525" cy="706494"/>
          </a:xfrm>
          <a:prstGeom prst="rect">
            <a:avLst/>
          </a:prstGeom>
        </p:spPr>
        <p:txBody>
          <a:bodyPr vert="horz" lIns="0" tIns="0" rIns="0" bIns="0" rtlCol="0" anchor="t" anchorCtr="0">
            <a:noAutofit/>
          </a:bodyPr>
          <a:lstStyle>
            <a:defPPr>
              <a:defRPr lang="en-US"/>
            </a:defPPr>
            <a:lvl1pPr marL="216000" indent="-216000">
              <a:lnSpc>
                <a:spcPct val="100000"/>
              </a:lnSpc>
              <a:spcBef>
                <a:spcPts val="600"/>
              </a:spcBef>
              <a:spcAft>
                <a:spcPts val="400"/>
              </a:spcAft>
              <a:buClr>
                <a:schemeClr val="accent1"/>
              </a:buClr>
              <a:buFont typeface="Calibri" panose="020F0502020204030204" pitchFamily="34" charset="0"/>
              <a:buChar char="•"/>
              <a:defRPr sz="1400"/>
            </a:lvl1pPr>
            <a:lvl2pPr marL="360000" indent="-144000">
              <a:lnSpc>
                <a:spcPct val="100000"/>
              </a:lnSpc>
              <a:spcBef>
                <a:spcPts val="0"/>
              </a:spcBef>
              <a:spcAft>
                <a:spcPts val="600"/>
              </a:spcAft>
              <a:buClr>
                <a:schemeClr val="accent1"/>
              </a:buClr>
              <a:buFont typeface="Calibri" panose="020F0502020204030204" pitchFamily="34" charset="0"/>
              <a:buChar char="–"/>
              <a:defRPr sz="1400"/>
            </a:lvl2pPr>
            <a:lvl3pPr marL="504000" indent="-144000">
              <a:lnSpc>
                <a:spcPct val="100000"/>
              </a:lnSpc>
              <a:spcBef>
                <a:spcPts val="0"/>
              </a:spcBef>
              <a:spcAft>
                <a:spcPts val="600"/>
              </a:spcAft>
              <a:buClr>
                <a:schemeClr val="accent1"/>
              </a:buClr>
              <a:buFont typeface="Calibri" panose="020F0502020204030204" pitchFamily="34" charset="0"/>
              <a:buChar char="–"/>
              <a:defRPr sz="1400"/>
            </a:lvl3pPr>
            <a:lvl4pPr marL="648000" indent="-144000">
              <a:lnSpc>
                <a:spcPct val="100000"/>
              </a:lnSpc>
              <a:spcBef>
                <a:spcPts val="0"/>
              </a:spcBef>
              <a:spcAft>
                <a:spcPts val="600"/>
              </a:spcAft>
              <a:buClr>
                <a:schemeClr val="accent1"/>
              </a:buClr>
              <a:buFont typeface="Calibri" panose="020F0502020204030204" pitchFamily="34" charset="0"/>
              <a:buChar char="–"/>
              <a:defRPr sz="1400"/>
            </a:lvl4pPr>
            <a:lvl5pPr marL="792000" indent="-144000">
              <a:lnSpc>
                <a:spcPct val="100000"/>
              </a:lnSpc>
              <a:spcBef>
                <a:spcPts val="0"/>
              </a:spcBef>
              <a:spcAft>
                <a:spcPts val="600"/>
              </a:spcAft>
              <a:buClr>
                <a:schemeClr val="accent1"/>
              </a:buClr>
              <a:buFont typeface="Calibri" panose="020F050202020403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800" dirty="0"/>
              <a:t>Consumers will pay more for more</a:t>
            </a:r>
          </a:p>
          <a:p>
            <a:endParaRPr lang="en-GB" sz="1800" dirty="0"/>
          </a:p>
        </p:txBody>
      </p:sp>
      <p:sp>
        <p:nvSpPr>
          <p:cNvPr id="33" name="Content Placeholder 7">
            <a:extLst>
              <a:ext uri="{FF2B5EF4-FFF2-40B4-BE49-F238E27FC236}">
                <a16:creationId xmlns:a16="http://schemas.microsoft.com/office/drawing/2014/main" id="{B512D98B-E5CD-4EE1-A4A9-F77B1367699A}"/>
              </a:ext>
            </a:extLst>
          </p:cNvPr>
          <p:cNvSpPr txBox="1">
            <a:spLocks/>
          </p:cNvSpPr>
          <p:nvPr/>
        </p:nvSpPr>
        <p:spPr>
          <a:xfrm>
            <a:off x="661199" y="4853267"/>
            <a:ext cx="4888262" cy="288975"/>
          </a:xfrm>
          <a:prstGeom prst="rect">
            <a:avLst/>
          </a:prstGeom>
        </p:spPr>
        <p:txBody>
          <a:bodyPr vert="horz" lIns="0" tIns="0" rIns="0" bIns="0" rtlCol="0" anchor="t" anchorCtr="0">
            <a:noAutofit/>
          </a:bodyPr>
          <a:lstStyle>
            <a:defPPr>
              <a:defRPr lang="en-US"/>
            </a:defPPr>
            <a:lvl1pPr marL="216000" indent="-216000">
              <a:lnSpc>
                <a:spcPct val="100000"/>
              </a:lnSpc>
              <a:spcBef>
                <a:spcPts val="600"/>
              </a:spcBef>
              <a:spcAft>
                <a:spcPts val="400"/>
              </a:spcAft>
              <a:buClr>
                <a:schemeClr val="accent1"/>
              </a:buClr>
              <a:buFont typeface="Calibri" panose="020F0502020204030204" pitchFamily="34" charset="0"/>
              <a:buChar char="•"/>
            </a:lvl1pPr>
            <a:lvl2pPr marL="360000" indent="-144000">
              <a:lnSpc>
                <a:spcPct val="100000"/>
              </a:lnSpc>
              <a:spcBef>
                <a:spcPts val="0"/>
              </a:spcBef>
              <a:spcAft>
                <a:spcPts val="600"/>
              </a:spcAft>
              <a:buClr>
                <a:schemeClr val="accent1"/>
              </a:buClr>
              <a:buFont typeface="Calibri" panose="020F0502020204030204" pitchFamily="34" charset="0"/>
              <a:buChar char="–"/>
              <a:defRPr sz="1400"/>
            </a:lvl2pPr>
            <a:lvl3pPr marL="504000" indent="-144000">
              <a:lnSpc>
                <a:spcPct val="100000"/>
              </a:lnSpc>
              <a:spcBef>
                <a:spcPts val="0"/>
              </a:spcBef>
              <a:spcAft>
                <a:spcPts val="600"/>
              </a:spcAft>
              <a:buClr>
                <a:schemeClr val="accent1"/>
              </a:buClr>
              <a:buFont typeface="Calibri" panose="020F0502020204030204" pitchFamily="34" charset="0"/>
              <a:buChar char="–"/>
              <a:defRPr sz="1400"/>
            </a:lvl3pPr>
            <a:lvl4pPr marL="648000" indent="-144000">
              <a:lnSpc>
                <a:spcPct val="100000"/>
              </a:lnSpc>
              <a:spcBef>
                <a:spcPts val="0"/>
              </a:spcBef>
              <a:spcAft>
                <a:spcPts val="600"/>
              </a:spcAft>
              <a:buClr>
                <a:schemeClr val="accent1"/>
              </a:buClr>
              <a:buFont typeface="Calibri" panose="020F0502020204030204" pitchFamily="34" charset="0"/>
              <a:buChar char="–"/>
              <a:defRPr sz="1400"/>
            </a:lvl4pPr>
            <a:lvl5pPr marL="792000" indent="-144000">
              <a:lnSpc>
                <a:spcPct val="100000"/>
              </a:lnSpc>
              <a:spcBef>
                <a:spcPts val="0"/>
              </a:spcBef>
              <a:spcAft>
                <a:spcPts val="600"/>
              </a:spcAft>
              <a:buClr>
                <a:schemeClr val="accent1"/>
              </a:buClr>
              <a:buFont typeface="Calibri" panose="020F050202020403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Regulators will save my business model</a:t>
            </a:r>
          </a:p>
          <a:p>
            <a:endParaRPr lang="en-GB" dirty="0"/>
          </a:p>
        </p:txBody>
      </p:sp>
      <p:pic>
        <p:nvPicPr>
          <p:cNvPr id="4" name="Picture 3">
            <a:extLst>
              <a:ext uri="{FF2B5EF4-FFF2-40B4-BE49-F238E27FC236}">
                <a16:creationId xmlns:a16="http://schemas.microsoft.com/office/drawing/2014/main" id="{A71CDD4B-D0AC-F078-D31C-BA65FEB25D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26715" y="171425"/>
            <a:ext cx="1208085" cy="2035167"/>
          </a:xfrm>
          <a:prstGeom prst="rect">
            <a:avLst/>
          </a:prstGeom>
          <a:ln>
            <a:solidFill>
              <a:schemeClr val="tx1"/>
            </a:solidFill>
          </a:ln>
        </p:spPr>
      </p:pic>
      <p:sp>
        <p:nvSpPr>
          <p:cNvPr id="5" name="Content Placeholder 7">
            <a:extLst>
              <a:ext uri="{FF2B5EF4-FFF2-40B4-BE49-F238E27FC236}">
                <a16:creationId xmlns:a16="http://schemas.microsoft.com/office/drawing/2014/main" id="{E8B25B5B-DC84-4E0D-4E94-C3CC6BC0D5A7}"/>
              </a:ext>
            </a:extLst>
          </p:cNvPr>
          <p:cNvSpPr txBox="1">
            <a:spLocks/>
          </p:cNvSpPr>
          <p:nvPr/>
        </p:nvSpPr>
        <p:spPr>
          <a:xfrm>
            <a:off x="661200" y="5522326"/>
            <a:ext cx="5647525" cy="288975"/>
          </a:xfrm>
          <a:prstGeom prst="rect">
            <a:avLst/>
          </a:prstGeom>
        </p:spPr>
        <p:txBody>
          <a:bodyPr vert="horz" lIns="0" tIns="0" rIns="0" bIns="0" rtlCol="0" anchor="t" anchorCtr="0">
            <a:noAutofit/>
          </a:bodyPr>
          <a:lstStyle>
            <a:lvl1pPr marL="216000" indent="-216000" algn="l" defTabSz="914400" rtl="0" eaLnBrk="1" latinLnBrk="0" hangingPunct="1">
              <a:lnSpc>
                <a:spcPct val="100000"/>
              </a:lnSpc>
              <a:spcBef>
                <a:spcPts val="600"/>
              </a:spcBef>
              <a:spcAft>
                <a:spcPts val="400"/>
              </a:spcAft>
              <a:buClr>
                <a:schemeClr val="accent1"/>
              </a:buClr>
              <a:buFont typeface="Calibri" panose="020F0502020204030204" pitchFamily="34" charset="0"/>
              <a:buChar char="•"/>
              <a:defRPr sz="1400" kern="1200">
                <a:solidFill>
                  <a:schemeClr val="tx1"/>
                </a:solidFill>
                <a:latin typeface="+mn-lt"/>
                <a:ea typeface="+mn-ea"/>
                <a:cs typeface="+mn-cs"/>
              </a:defRPr>
            </a:lvl1pPr>
            <a:lvl2pPr marL="360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2pPr>
            <a:lvl3pPr marL="504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648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792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a:p>
            <a:pPr marL="0" indent="0">
              <a:buFont typeface="Calibri" panose="020F0502020204030204" pitchFamily="34" charset="0"/>
              <a:buNone/>
            </a:pPr>
            <a:endParaRPr lang="en-GB" dirty="0"/>
          </a:p>
        </p:txBody>
      </p:sp>
      <p:sp>
        <p:nvSpPr>
          <p:cNvPr id="6" name="Content Placeholder 9">
            <a:extLst>
              <a:ext uri="{FF2B5EF4-FFF2-40B4-BE49-F238E27FC236}">
                <a16:creationId xmlns:a16="http://schemas.microsoft.com/office/drawing/2014/main" id="{4220F428-66F8-7E1A-E39E-7ACD8AB9B3F2}"/>
              </a:ext>
            </a:extLst>
          </p:cNvPr>
          <p:cNvSpPr txBox="1">
            <a:spLocks/>
          </p:cNvSpPr>
          <p:nvPr/>
        </p:nvSpPr>
        <p:spPr>
          <a:xfrm>
            <a:off x="6143100" y="5569950"/>
            <a:ext cx="5152762" cy="288976"/>
          </a:xfrm>
          <a:prstGeom prst="rect">
            <a:avLst/>
          </a:prstGeom>
          <a:solidFill>
            <a:schemeClr val="accent2">
              <a:lumMod val="40000"/>
              <a:lumOff val="60000"/>
            </a:schemeClr>
          </a:solidFill>
        </p:spPr>
        <p:txBody>
          <a:bodyPr vert="horz" lIns="0" tIns="0" rIns="0" bIns="0" rtlCol="0" anchor="t" anchorCtr="0">
            <a:noAutofit/>
          </a:bodyPr>
          <a:lstStyle>
            <a:lvl1pPr marL="216000" indent="-216000" algn="l" defTabSz="914400" rtl="0" eaLnBrk="1" latinLnBrk="0" hangingPunct="1">
              <a:lnSpc>
                <a:spcPct val="100000"/>
              </a:lnSpc>
              <a:spcBef>
                <a:spcPts val="600"/>
              </a:spcBef>
              <a:spcAft>
                <a:spcPts val="400"/>
              </a:spcAft>
              <a:buClr>
                <a:schemeClr val="accent1"/>
              </a:buClr>
              <a:buFont typeface="Calibri" panose="020F0502020204030204" pitchFamily="34" charset="0"/>
              <a:buChar char="•"/>
              <a:defRPr sz="1400" kern="1200">
                <a:solidFill>
                  <a:schemeClr val="tx1"/>
                </a:solidFill>
                <a:latin typeface="+mn-lt"/>
                <a:ea typeface="+mn-ea"/>
                <a:cs typeface="+mn-cs"/>
              </a:defRPr>
            </a:lvl1pPr>
            <a:lvl2pPr marL="360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2pPr>
            <a:lvl3pPr marL="504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648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792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dirty="0"/>
              <a:t>Simplified lower cost networking</a:t>
            </a:r>
            <a:endParaRPr lang="en-GB" sz="1800" dirty="0">
              <a:solidFill>
                <a:schemeClr val="accent3"/>
              </a:solidFill>
            </a:endParaRPr>
          </a:p>
          <a:p>
            <a:pPr marL="0" indent="0" algn="ctr">
              <a:buNone/>
            </a:pPr>
            <a:endParaRPr lang="en-GB" sz="1800" dirty="0"/>
          </a:p>
        </p:txBody>
      </p:sp>
      <p:cxnSp>
        <p:nvCxnSpPr>
          <p:cNvPr id="7" name="Straight Connector 6">
            <a:extLst>
              <a:ext uri="{FF2B5EF4-FFF2-40B4-BE49-F238E27FC236}">
                <a16:creationId xmlns:a16="http://schemas.microsoft.com/office/drawing/2014/main" id="{9666F5D3-A1DF-6F4E-2284-0C449956C4B5}"/>
              </a:ext>
            </a:extLst>
          </p:cNvPr>
          <p:cNvCxnSpPr>
            <a:cxnSpLocks/>
          </p:cNvCxnSpPr>
          <p:nvPr/>
        </p:nvCxnSpPr>
        <p:spPr>
          <a:xfrm>
            <a:off x="710012" y="5343494"/>
            <a:ext cx="10511625"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EDC52AA-1680-E358-0A9F-5F28DB7D3B88}"/>
              </a:ext>
            </a:extLst>
          </p:cNvPr>
          <p:cNvSpPr txBox="1">
            <a:spLocks/>
          </p:cNvSpPr>
          <p:nvPr/>
        </p:nvSpPr>
        <p:spPr>
          <a:xfrm>
            <a:off x="661199" y="5565661"/>
            <a:ext cx="4888262" cy="288975"/>
          </a:xfrm>
          <a:prstGeom prst="rect">
            <a:avLst/>
          </a:prstGeom>
          <a:solidFill>
            <a:schemeClr val="accent2">
              <a:lumMod val="40000"/>
              <a:lumOff val="60000"/>
            </a:schemeClr>
          </a:solidFill>
        </p:spPr>
        <p:txBody>
          <a:bodyPr vert="horz" lIns="0" tIns="0" rIns="0" bIns="0" rtlCol="0" anchor="t" anchorCtr="0">
            <a:noAutofit/>
          </a:bodyPr>
          <a:lstStyle>
            <a:defPPr>
              <a:defRPr lang="en-US"/>
            </a:defPPr>
            <a:lvl1pPr marL="216000" indent="-216000">
              <a:lnSpc>
                <a:spcPct val="100000"/>
              </a:lnSpc>
              <a:spcBef>
                <a:spcPts val="600"/>
              </a:spcBef>
              <a:spcAft>
                <a:spcPts val="400"/>
              </a:spcAft>
              <a:buClr>
                <a:schemeClr val="accent1"/>
              </a:buClr>
              <a:buFont typeface="Calibri" panose="020F0502020204030204" pitchFamily="34" charset="0"/>
              <a:buChar char="•"/>
            </a:lvl1pPr>
            <a:lvl2pPr marL="360000" indent="-144000">
              <a:lnSpc>
                <a:spcPct val="100000"/>
              </a:lnSpc>
              <a:spcBef>
                <a:spcPts val="0"/>
              </a:spcBef>
              <a:spcAft>
                <a:spcPts val="600"/>
              </a:spcAft>
              <a:buClr>
                <a:schemeClr val="accent1"/>
              </a:buClr>
              <a:buFont typeface="Calibri" panose="020F0502020204030204" pitchFamily="34" charset="0"/>
              <a:buChar char="–"/>
              <a:defRPr sz="1400"/>
            </a:lvl2pPr>
            <a:lvl3pPr marL="504000" indent="-144000">
              <a:lnSpc>
                <a:spcPct val="100000"/>
              </a:lnSpc>
              <a:spcBef>
                <a:spcPts val="0"/>
              </a:spcBef>
              <a:spcAft>
                <a:spcPts val="600"/>
              </a:spcAft>
              <a:buClr>
                <a:schemeClr val="accent1"/>
              </a:buClr>
              <a:buFont typeface="Calibri" panose="020F0502020204030204" pitchFamily="34" charset="0"/>
              <a:buChar char="–"/>
              <a:defRPr sz="1400"/>
            </a:lvl3pPr>
            <a:lvl4pPr marL="648000" indent="-144000">
              <a:lnSpc>
                <a:spcPct val="100000"/>
              </a:lnSpc>
              <a:spcBef>
                <a:spcPts val="0"/>
              </a:spcBef>
              <a:spcAft>
                <a:spcPts val="600"/>
              </a:spcAft>
              <a:buClr>
                <a:schemeClr val="accent1"/>
              </a:buClr>
              <a:buFont typeface="Calibri" panose="020F0502020204030204" pitchFamily="34" charset="0"/>
              <a:buChar char="–"/>
              <a:defRPr sz="1400"/>
            </a:lvl4pPr>
            <a:lvl5pPr marL="792000" indent="-144000">
              <a:lnSpc>
                <a:spcPct val="100000"/>
              </a:lnSpc>
              <a:spcBef>
                <a:spcPts val="0"/>
              </a:spcBef>
              <a:spcAft>
                <a:spcPts val="600"/>
              </a:spcAft>
              <a:buClr>
                <a:schemeClr val="accent1"/>
              </a:buClr>
              <a:buFont typeface="Calibri" panose="020F050202020403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GB" dirty="0"/>
              <a:t>Costly and complex muti-generational networks </a:t>
            </a:r>
          </a:p>
          <a:p>
            <a:pPr marL="0" indent="0" algn="ctr">
              <a:buNone/>
            </a:pPr>
            <a:endParaRPr lang="en-GB" dirty="0"/>
          </a:p>
        </p:txBody>
      </p:sp>
    </p:spTree>
    <p:extLst>
      <p:ext uri="{BB962C8B-B14F-4D97-AF65-F5344CB8AC3E}">
        <p14:creationId xmlns:p14="http://schemas.microsoft.com/office/powerpoint/2010/main" val="3642122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46A77D-D785-8845-9D7C-A77ED3BA3064}"/>
              </a:ext>
            </a:extLst>
          </p:cNvPr>
          <p:cNvSpPr>
            <a:spLocks noGrp="1"/>
          </p:cNvSpPr>
          <p:nvPr>
            <p:ph type="body" sz="quarter" idx="10"/>
          </p:nvPr>
        </p:nvSpPr>
        <p:spPr>
          <a:xfrm>
            <a:off x="376054" y="236702"/>
            <a:ext cx="10956689" cy="835234"/>
          </a:xfrm>
        </p:spPr>
        <p:txBody>
          <a:bodyPr>
            <a:normAutofit fontScale="92500" lnSpcReduction="10000"/>
          </a:bodyPr>
          <a:lstStyle/>
          <a:p>
            <a:pPr>
              <a:lnSpc>
                <a:spcPct val="85000"/>
              </a:lnSpc>
              <a:spcBef>
                <a:spcPct val="0"/>
              </a:spcBef>
            </a:pPr>
            <a:r>
              <a:rPr lang="en-GB" sz="3200" b="1" dirty="0">
                <a:solidFill>
                  <a:srgbClr val="6D2CA7"/>
                </a:solidFill>
                <a:latin typeface="+mj-lt"/>
                <a:ea typeface="+mj-ea"/>
                <a:cs typeface="+mj-cs"/>
              </a:rPr>
              <a:t>But another conclusion is possible: New paths to cheaper networks with new network  functions and services </a:t>
            </a:r>
            <a:endParaRPr lang="en-US" sz="3200" b="1" dirty="0">
              <a:solidFill>
                <a:srgbClr val="6D2CA7"/>
              </a:solidFill>
              <a:latin typeface="+mj-lt"/>
              <a:ea typeface="+mj-ea"/>
              <a:cs typeface="+mj-cs"/>
            </a:endParaRPr>
          </a:p>
        </p:txBody>
      </p:sp>
      <p:sp>
        <p:nvSpPr>
          <p:cNvPr id="3" name="Text Placeholder 6">
            <a:extLst>
              <a:ext uri="{FF2B5EF4-FFF2-40B4-BE49-F238E27FC236}">
                <a16:creationId xmlns:a16="http://schemas.microsoft.com/office/drawing/2014/main" id="{857D090D-D44A-AB43-95CA-D80E38CB6A69}"/>
              </a:ext>
            </a:extLst>
          </p:cNvPr>
          <p:cNvSpPr txBox="1">
            <a:spLocks/>
          </p:cNvSpPr>
          <p:nvPr/>
        </p:nvSpPr>
        <p:spPr>
          <a:xfrm>
            <a:off x="376055" y="1416430"/>
            <a:ext cx="5706683" cy="258274"/>
          </a:xfrm>
          <a:prstGeom prst="rect">
            <a:avLst/>
          </a:prstGeom>
          <a:noFill/>
        </p:spPr>
        <p:txBody>
          <a:bodyPr anchor="ctr"/>
          <a:lstStyle>
            <a:lvl1pPr indent="0" algn="ctr" defTabSz="553007">
              <a:lnSpc>
                <a:spcPct val="90000"/>
              </a:lnSpc>
              <a:spcBef>
                <a:spcPts val="605"/>
              </a:spcBef>
              <a:buFont typeface="Arial"/>
              <a:buNone/>
              <a:defRPr sz="1800" b="1"/>
            </a:lvl1pPr>
            <a:lvl2pPr marL="414756" indent="-138252" defTabSz="553007">
              <a:lnSpc>
                <a:spcPct val="90000"/>
              </a:lnSpc>
              <a:spcBef>
                <a:spcPts val="302"/>
              </a:spcBef>
              <a:buFont typeface="Arial"/>
              <a:buChar char="•"/>
              <a:defRPr sz="1451"/>
            </a:lvl2pPr>
            <a:lvl3pPr marL="691259" indent="-138252" defTabSz="553007">
              <a:lnSpc>
                <a:spcPct val="90000"/>
              </a:lnSpc>
              <a:spcBef>
                <a:spcPts val="302"/>
              </a:spcBef>
              <a:buFont typeface="Arial"/>
              <a:buChar char="•"/>
              <a:defRPr sz="1210"/>
            </a:lvl3pPr>
            <a:lvl4pPr marL="967763" indent="-138252" defTabSz="553007">
              <a:lnSpc>
                <a:spcPct val="90000"/>
              </a:lnSpc>
              <a:spcBef>
                <a:spcPts val="302"/>
              </a:spcBef>
              <a:buFont typeface="Arial"/>
              <a:buChar char="•"/>
              <a:defRPr sz="1088"/>
            </a:lvl4pPr>
            <a:lvl5pPr marL="1244266" indent="-138252" defTabSz="553007">
              <a:lnSpc>
                <a:spcPct val="90000"/>
              </a:lnSpc>
              <a:spcBef>
                <a:spcPts val="302"/>
              </a:spcBef>
              <a:buFont typeface="Arial"/>
              <a:buChar char="•"/>
              <a:defRPr sz="1088"/>
            </a:lvl5pPr>
            <a:lvl6pPr marL="1520770" indent="-138252" defTabSz="553007">
              <a:lnSpc>
                <a:spcPct val="90000"/>
              </a:lnSpc>
              <a:spcBef>
                <a:spcPts val="302"/>
              </a:spcBef>
              <a:buFont typeface="Arial"/>
              <a:buChar char="•"/>
              <a:defRPr sz="1088"/>
            </a:lvl6pPr>
            <a:lvl7pPr marL="1797273" indent="-138252" defTabSz="553007">
              <a:lnSpc>
                <a:spcPct val="90000"/>
              </a:lnSpc>
              <a:spcBef>
                <a:spcPts val="302"/>
              </a:spcBef>
              <a:buFont typeface="Arial"/>
              <a:buChar char="•"/>
              <a:defRPr sz="1088"/>
            </a:lvl7pPr>
            <a:lvl8pPr marL="2073777" indent="-138252" defTabSz="553007">
              <a:lnSpc>
                <a:spcPct val="90000"/>
              </a:lnSpc>
              <a:spcBef>
                <a:spcPts val="302"/>
              </a:spcBef>
              <a:buFont typeface="Arial"/>
              <a:buChar char="•"/>
              <a:defRPr sz="1088"/>
            </a:lvl8pPr>
            <a:lvl9pPr marL="2350281" indent="-138252" defTabSz="553007">
              <a:lnSpc>
                <a:spcPct val="90000"/>
              </a:lnSpc>
              <a:spcBef>
                <a:spcPts val="302"/>
              </a:spcBef>
              <a:buFont typeface="Arial"/>
              <a:buChar char="•"/>
              <a:defRPr sz="1088"/>
            </a:lvl9pPr>
          </a:lstStyle>
          <a:p>
            <a:pPr algn="l"/>
            <a:r>
              <a:rPr lang="en-US" sz="2000" b="0" dirty="0"/>
              <a:t>Opportunities to drive new revenues </a:t>
            </a:r>
          </a:p>
        </p:txBody>
      </p:sp>
      <p:sp>
        <p:nvSpPr>
          <p:cNvPr id="9" name="TextBox 8">
            <a:extLst>
              <a:ext uri="{FF2B5EF4-FFF2-40B4-BE49-F238E27FC236}">
                <a16:creationId xmlns:a16="http://schemas.microsoft.com/office/drawing/2014/main" id="{13E69D92-852D-2341-BE29-DC37ACD0563B}"/>
              </a:ext>
            </a:extLst>
          </p:cNvPr>
          <p:cNvSpPr txBox="1"/>
          <p:nvPr/>
        </p:nvSpPr>
        <p:spPr>
          <a:xfrm>
            <a:off x="956402" y="2226002"/>
            <a:ext cx="2903860" cy="1497782"/>
          </a:xfrm>
          <a:prstGeom prst="rect">
            <a:avLst/>
          </a:prstGeom>
          <a:noFill/>
        </p:spPr>
        <p:txBody>
          <a:bodyPr wrap="square" rtlCol="0">
            <a:spAutoFit/>
          </a:bodyPr>
          <a:lstStyle/>
          <a:p>
            <a:r>
              <a:rPr lang="en-US" sz="2000" b="1" dirty="0">
                <a:solidFill>
                  <a:schemeClr val="tx1">
                    <a:lumMod val="75000"/>
                    <a:lumOff val="25000"/>
                  </a:schemeClr>
                </a:solidFill>
              </a:rPr>
              <a:t>50 x bandwidth intensity </a:t>
            </a:r>
          </a:p>
          <a:p>
            <a:pPr marL="285764" indent="-285764">
              <a:lnSpc>
                <a:spcPct val="130000"/>
              </a:lnSpc>
              <a:buFont typeface="Arial"/>
              <a:buChar char="•"/>
            </a:pPr>
            <a:r>
              <a:rPr lang="en-US" sz="1400" dirty="0">
                <a:solidFill>
                  <a:schemeClr val="tx1">
                    <a:lumMod val="50000"/>
                    <a:lumOff val="50000"/>
                  </a:schemeClr>
                </a:solidFill>
              </a:rPr>
              <a:t>50 x bandwidth</a:t>
            </a:r>
          </a:p>
          <a:p>
            <a:pPr marL="285764" indent="-285764">
              <a:lnSpc>
                <a:spcPct val="130000"/>
              </a:lnSpc>
              <a:buFont typeface="Arial"/>
              <a:buChar char="•"/>
            </a:pPr>
            <a:r>
              <a:rPr lang="en-US" sz="1400" dirty="0">
                <a:solidFill>
                  <a:schemeClr val="tx1">
                    <a:lumMod val="50000"/>
                    <a:lumOff val="50000"/>
                  </a:schemeClr>
                </a:solidFill>
              </a:rPr>
              <a:t>50/100G PON (G/XGS PON)</a:t>
            </a:r>
          </a:p>
          <a:p>
            <a:pPr marL="285764" indent="-285764">
              <a:lnSpc>
                <a:spcPct val="130000"/>
              </a:lnSpc>
              <a:buFont typeface="Arial"/>
              <a:buChar char="•"/>
            </a:pPr>
            <a:r>
              <a:rPr lang="en-US" sz="1400" dirty="0">
                <a:solidFill>
                  <a:schemeClr val="tx1">
                    <a:lumMod val="50000"/>
                    <a:lumOff val="50000"/>
                  </a:schemeClr>
                </a:solidFill>
              </a:rPr>
              <a:t>Wi-Fi 7/ 5G Release 18/6G</a:t>
            </a:r>
          </a:p>
          <a:p>
            <a:pPr marL="285764" indent="-285764">
              <a:lnSpc>
                <a:spcPct val="130000"/>
              </a:lnSpc>
              <a:buFont typeface="Arial"/>
              <a:buChar char="•"/>
            </a:pPr>
            <a:r>
              <a:rPr lang="en-US" sz="1400" dirty="0">
                <a:solidFill>
                  <a:schemeClr val="tx1">
                    <a:lumMod val="50000"/>
                    <a:lumOff val="50000"/>
                  </a:schemeClr>
                </a:solidFill>
              </a:rPr>
              <a:t>Massive IOT</a:t>
            </a:r>
          </a:p>
        </p:txBody>
      </p:sp>
      <p:sp>
        <p:nvSpPr>
          <p:cNvPr id="13" name="TextBox 12">
            <a:extLst>
              <a:ext uri="{FF2B5EF4-FFF2-40B4-BE49-F238E27FC236}">
                <a16:creationId xmlns:a16="http://schemas.microsoft.com/office/drawing/2014/main" id="{40F77594-5F1B-0B46-A5E4-8EC29E81ABD7}"/>
              </a:ext>
            </a:extLst>
          </p:cNvPr>
          <p:cNvSpPr txBox="1"/>
          <p:nvPr/>
        </p:nvSpPr>
        <p:spPr>
          <a:xfrm>
            <a:off x="4670834" y="2221735"/>
            <a:ext cx="2995661" cy="1771895"/>
          </a:xfrm>
          <a:prstGeom prst="rect">
            <a:avLst/>
          </a:prstGeom>
          <a:noFill/>
        </p:spPr>
        <p:txBody>
          <a:bodyPr wrap="square" rtlCol="0">
            <a:spAutoFit/>
          </a:bodyPr>
          <a:lstStyle/>
          <a:p>
            <a:r>
              <a:rPr lang="en-US" b="1" dirty="0">
                <a:solidFill>
                  <a:schemeClr val="tx1">
                    <a:lumMod val="75000"/>
                    <a:lumOff val="25000"/>
                  </a:schemeClr>
                </a:solidFill>
              </a:rPr>
              <a:t>Mixed reality, highly responsive</a:t>
            </a:r>
          </a:p>
          <a:p>
            <a:pPr marL="285764" indent="-285764">
              <a:buFont typeface="Arial"/>
              <a:buChar char="•"/>
            </a:pPr>
            <a:r>
              <a:rPr lang="en-US" sz="1200" dirty="0">
                <a:solidFill>
                  <a:schemeClr val="tx1">
                    <a:lumMod val="50000"/>
                    <a:lumOff val="50000"/>
                  </a:schemeClr>
                </a:solidFill>
              </a:rPr>
              <a:t>More, smaller screens in the home. </a:t>
            </a:r>
          </a:p>
          <a:p>
            <a:pPr marL="285764" indent="-285764">
              <a:lnSpc>
                <a:spcPct val="130000"/>
              </a:lnSpc>
              <a:buFont typeface="Arial"/>
              <a:buChar char="•"/>
            </a:pPr>
            <a:r>
              <a:rPr lang="en-US" sz="1200" dirty="0">
                <a:solidFill>
                  <a:schemeClr val="tx1">
                    <a:lumMod val="50000"/>
                    <a:lumOff val="50000"/>
                  </a:schemeClr>
                </a:solidFill>
              </a:rPr>
              <a:t>Mixed reality </a:t>
            </a:r>
          </a:p>
          <a:p>
            <a:pPr marL="285764" indent="-285764">
              <a:lnSpc>
                <a:spcPct val="130000"/>
              </a:lnSpc>
              <a:buFont typeface="Arial"/>
              <a:buChar char="•"/>
            </a:pPr>
            <a:r>
              <a:rPr lang="en-US" sz="1200" dirty="0">
                <a:solidFill>
                  <a:schemeClr val="tx1">
                    <a:lumMod val="50000"/>
                    <a:lumOff val="50000"/>
                  </a:schemeClr>
                </a:solidFill>
              </a:rPr>
              <a:t>Low latency networks (-1ms) </a:t>
            </a:r>
          </a:p>
          <a:p>
            <a:pPr marL="285764" indent="-285764">
              <a:lnSpc>
                <a:spcPct val="130000"/>
              </a:lnSpc>
              <a:buFont typeface="Arial"/>
              <a:buChar char="•"/>
            </a:pPr>
            <a:r>
              <a:rPr lang="en-US" sz="1200" dirty="0">
                <a:solidFill>
                  <a:schemeClr val="tx1">
                    <a:lumMod val="50000"/>
                    <a:lumOff val="50000"/>
                  </a:schemeClr>
                </a:solidFill>
              </a:rPr>
              <a:t>But will customers pay more for high performing networks? </a:t>
            </a:r>
          </a:p>
        </p:txBody>
      </p:sp>
      <p:sp>
        <p:nvSpPr>
          <p:cNvPr id="15" name="TextBox 14">
            <a:extLst>
              <a:ext uri="{FF2B5EF4-FFF2-40B4-BE49-F238E27FC236}">
                <a16:creationId xmlns:a16="http://schemas.microsoft.com/office/drawing/2014/main" id="{58DF46D3-CCC9-EE47-9F2B-1E86761519F0}"/>
              </a:ext>
            </a:extLst>
          </p:cNvPr>
          <p:cNvSpPr txBox="1"/>
          <p:nvPr/>
        </p:nvSpPr>
        <p:spPr>
          <a:xfrm>
            <a:off x="956402" y="4413124"/>
            <a:ext cx="2903860" cy="1525482"/>
          </a:xfrm>
          <a:prstGeom prst="rect">
            <a:avLst/>
          </a:prstGeom>
          <a:noFill/>
        </p:spPr>
        <p:txBody>
          <a:bodyPr wrap="square" rtlCol="0">
            <a:spAutoFit/>
          </a:bodyPr>
          <a:lstStyle/>
          <a:p>
            <a:r>
              <a:rPr lang="en-US" sz="2000" b="1" dirty="0">
                <a:solidFill>
                  <a:schemeClr val="tx1">
                    <a:lumMod val="75000"/>
                    <a:lumOff val="25000"/>
                  </a:schemeClr>
                </a:solidFill>
              </a:rPr>
              <a:t>Multi-domain networked AI</a:t>
            </a:r>
          </a:p>
          <a:p>
            <a:pPr marL="285764" indent="-285764">
              <a:lnSpc>
                <a:spcPct val="130000"/>
              </a:lnSpc>
              <a:buFont typeface="Arial"/>
              <a:buChar char="•"/>
            </a:pPr>
            <a:r>
              <a:rPr lang="en-US" sz="1400" dirty="0">
                <a:solidFill>
                  <a:schemeClr val="tx1">
                    <a:lumMod val="50000"/>
                    <a:lumOff val="50000"/>
                  </a:schemeClr>
                </a:solidFill>
              </a:rPr>
              <a:t>Personalise services </a:t>
            </a:r>
          </a:p>
          <a:p>
            <a:pPr marL="285764" indent="-285764">
              <a:lnSpc>
                <a:spcPct val="130000"/>
              </a:lnSpc>
              <a:buFont typeface="Arial"/>
              <a:buChar char="•"/>
            </a:pPr>
            <a:r>
              <a:rPr lang="en-US" sz="1400" dirty="0">
                <a:solidFill>
                  <a:schemeClr val="tx1">
                    <a:lumMod val="50000"/>
                    <a:lumOff val="50000"/>
                  </a:schemeClr>
                </a:solidFill>
              </a:rPr>
              <a:t>Sensing status, location and consumption of endpoints </a:t>
            </a:r>
          </a:p>
        </p:txBody>
      </p:sp>
      <p:sp>
        <p:nvSpPr>
          <p:cNvPr id="17" name="TextBox 16">
            <a:extLst>
              <a:ext uri="{FF2B5EF4-FFF2-40B4-BE49-F238E27FC236}">
                <a16:creationId xmlns:a16="http://schemas.microsoft.com/office/drawing/2014/main" id="{DC7EAA81-8FB7-4A40-9306-5062FDFD7134}"/>
              </a:ext>
            </a:extLst>
          </p:cNvPr>
          <p:cNvSpPr txBox="1"/>
          <p:nvPr/>
        </p:nvSpPr>
        <p:spPr>
          <a:xfrm>
            <a:off x="8114220" y="4413124"/>
            <a:ext cx="3385706" cy="1217706"/>
          </a:xfrm>
          <a:prstGeom prst="rect">
            <a:avLst/>
          </a:prstGeom>
          <a:noFill/>
        </p:spPr>
        <p:txBody>
          <a:bodyPr wrap="square" rtlCol="0">
            <a:spAutoFit/>
          </a:bodyPr>
          <a:lstStyle/>
          <a:p>
            <a:r>
              <a:rPr lang="en-US" sz="2000" b="1" dirty="0">
                <a:solidFill>
                  <a:schemeClr val="tx1">
                    <a:lumMod val="75000"/>
                    <a:lumOff val="25000"/>
                  </a:schemeClr>
                </a:solidFill>
              </a:rPr>
              <a:t>A local reality </a:t>
            </a:r>
          </a:p>
          <a:p>
            <a:pPr marL="285764" indent="-285764">
              <a:lnSpc>
                <a:spcPct val="130000"/>
              </a:lnSpc>
              <a:buFont typeface="Arial"/>
              <a:buChar char="•"/>
            </a:pPr>
            <a:r>
              <a:rPr lang="en-US" sz="1400" dirty="0">
                <a:solidFill>
                  <a:schemeClr val="tx1">
                    <a:lumMod val="50000"/>
                    <a:lumOff val="50000"/>
                  </a:schemeClr>
                </a:solidFill>
              </a:rPr>
              <a:t>Invest local infrastructure </a:t>
            </a:r>
          </a:p>
          <a:p>
            <a:pPr marL="285764" indent="-285764">
              <a:lnSpc>
                <a:spcPct val="130000"/>
              </a:lnSpc>
              <a:buFont typeface="Arial"/>
              <a:buChar char="•"/>
            </a:pPr>
            <a:r>
              <a:rPr lang="en-US" sz="1400" dirty="0">
                <a:solidFill>
                  <a:schemeClr val="tx1">
                    <a:lumMod val="50000"/>
                    <a:lumOff val="50000"/>
                  </a:schemeClr>
                </a:solidFill>
              </a:rPr>
              <a:t>Invest in local compute </a:t>
            </a:r>
          </a:p>
          <a:p>
            <a:pPr marL="285764" indent="-285764">
              <a:lnSpc>
                <a:spcPct val="130000"/>
              </a:lnSpc>
              <a:buFont typeface="Arial"/>
              <a:buChar char="•"/>
            </a:pPr>
            <a:r>
              <a:rPr lang="en-US" sz="1400" dirty="0">
                <a:solidFill>
                  <a:schemeClr val="tx1">
                    <a:lumMod val="50000"/>
                    <a:lumOff val="50000"/>
                  </a:schemeClr>
                </a:solidFill>
              </a:rPr>
              <a:t>Invest in local session control/5G core </a:t>
            </a:r>
          </a:p>
        </p:txBody>
      </p:sp>
      <p:pic>
        <p:nvPicPr>
          <p:cNvPr id="41" name="Picture 40">
            <a:extLst>
              <a:ext uri="{FF2B5EF4-FFF2-40B4-BE49-F238E27FC236}">
                <a16:creationId xmlns:a16="http://schemas.microsoft.com/office/drawing/2014/main" id="{882619C7-4AC1-CE47-8A27-9D2F32806513}"/>
              </a:ext>
            </a:extLst>
          </p:cNvPr>
          <p:cNvPicPr>
            <a:picLocks noChangeAspect="1"/>
          </p:cNvPicPr>
          <p:nvPr/>
        </p:nvPicPr>
        <p:blipFill>
          <a:blip r:embed="rId3"/>
          <a:stretch>
            <a:fillRect/>
          </a:stretch>
        </p:blipFill>
        <p:spPr>
          <a:xfrm>
            <a:off x="446502" y="2289792"/>
            <a:ext cx="422928" cy="422928"/>
          </a:xfrm>
          <a:prstGeom prst="rect">
            <a:avLst/>
          </a:prstGeom>
        </p:spPr>
      </p:pic>
      <p:pic>
        <p:nvPicPr>
          <p:cNvPr id="43" name="Picture 42">
            <a:extLst>
              <a:ext uri="{FF2B5EF4-FFF2-40B4-BE49-F238E27FC236}">
                <a16:creationId xmlns:a16="http://schemas.microsoft.com/office/drawing/2014/main" id="{691BC9EC-C8D8-A54D-813D-48CC63104B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3400" y="2214243"/>
            <a:ext cx="473913" cy="565370"/>
          </a:xfrm>
          <a:prstGeom prst="rect">
            <a:avLst/>
          </a:prstGeom>
        </p:spPr>
      </p:pic>
      <p:pic>
        <p:nvPicPr>
          <p:cNvPr id="44" name="Picture 43">
            <a:extLst>
              <a:ext uri="{FF2B5EF4-FFF2-40B4-BE49-F238E27FC236}">
                <a16:creationId xmlns:a16="http://schemas.microsoft.com/office/drawing/2014/main" id="{E4971C4E-FBE1-744E-A52C-D9CBA9E92D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6502" y="4461992"/>
            <a:ext cx="461508" cy="417025"/>
          </a:xfrm>
          <a:prstGeom prst="rect">
            <a:avLst/>
          </a:prstGeom>
        </p:spPr>
      </p:pic>
      <p:pic>
        <p:nvPicPr>
          <p:cNvPr id="45" name="Picture 44">
            <a:extLst>
              <a:ext uri="{FF2B5EF4-FFF2-40B4-BE49-F238E27FC236}">
                <a16:creationId xmlns:a16="http://schemas.microsoft.com/office/drawing/2014/main" id="{C87B428F-A746-CE4A-B525-9634E6FD84C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99798" y="4477709"/>
            <a:ext cx="424149" cy="385590"/>
          </a:xfrm>
          <a:prstGeom prst="rect">
            <a:avLst/>
          </a:prstGeom>
        </p:spPr>
      </p:pic>
      <p:sp>
        <p:nvSpPr>
          <p:cNvPr id="5" name="TextBox 4">
            <a:extLst>
              <a:ext uri="{FF2B5EF4-FFF2-40B4-BE49-F238E27FC236}">
                <a16:creationId xmlns:a16="http://schemas.microsoft.com/office/drawing/2014/main" id="{91FB0BC4-C353-2174-30F1-38917717712E}"/>
              </a:ext>
            </a:extLst>
          </p:cNvPr>
          <p:cNvSpPr txBox="1"/>
          <p:nvPr/>
        </p:nvSpPr>
        <p:spPr>
          <a:xfrm>
            <a:off x="4625799" y="4413124"/>
            <a:ext cx="2815021" cy="2057936"/>
          </a:xfrm>
          <a:prstGeom prst="rect">
            <a:avLst/>
          </a:prstGeom>
          <a:noFill/>
        </p:spPr>
        <p:txBody>
          <a:bodyPr wrap="square" rtlCol="0">
            <a:spAutoFit/>
          </a:bodyPr>
          <a:lstStyle/>
          <a:p>
            <a:r>
              <a:rPr lang="en-US" sz="2000" b="1" dirty="0">
                <a:solidFill>
                  <a:schemeClr val="tx1">
                    <a:lumMod val="75000"/>
                    <a:lumOff val="25000"/>
                  </a:schemeClr>
                </a:solidFill>
              </a:rPr>
              <a:t>The telco marketplace</a:t>
            </a:r>
          </a:p>
          <a:p>
            <a:pPr marL="285764" indent="-285764">
              <a:lnSpc>
                <a:spcPct val="130000"/>
              </a:lnSpc>
              <a:buFont typeface="Arial"/>
              <a:buChar char="•"/>
            </a:pPr>
            <a:r>
              <a:rPr lang="en-US" sz="1400" dirty="0">
                <a:solidFill>
                  <a:schemeClr val="tx1">
                    <a:lumMod val="50000"/>
                    <a:lumOff val="50000"/>
                  </a:schemeClr>
                </a:solidFill>
              </a:rPr>
              <a:t>Sell through telco models </a:t>
            </a:r>
          </a:p>
          <a:p>
            <a:pPr marL="285764" indent="-285764">
              <a:lnSpc>
                <a:spcPct val="130000"/>
              </a:lnSpc>
              <a:buFont typeface="Arial"/>
              <a:buChar char="•"/>
            </a:pPr>
            <a:r>
              <a:rPr lang="en-US" sz="1400" dirty="0">
                <a:solidFill>
                  <a:schemeClr val="tx1">
                    <a:lumMod val="50000"/>
                    <a:lumOff val="50000"/>
                  </a:schemeClr>
                </a:solidFill>
              </a:rPr>
              <a:t>Side by side solutions </a:t>
            </a:r>
          </a:p>
          <a:p>
            <a:pPr marL="285764" indent="-285764">
              <a:lnSpc>
                <a:spcPct val="130000"/>
              </a:lnSpc>
              <a:buFont typeface="Arial"/>
              <a:buChar char="•"/>
            </a:pPr>
            <a:r>
              <a:rPr lang="en-US" sz="1400" dirty="0">
                <a:solidFill>
                  <a:schemeClr val="tx1">
                    <a:lumMod val="50000"/>
                    <a:lumOff val="50000"/>
                  </a:schemeClr>
                </a:solidFill>
              </a:rPr>
              <a:t>And of course APIs (the talk of MWC!)</a:t>
            </a:r>
          </a:p>
          <a:p>
            <a:pPr marL="285764" indent="-285764">
              <a:lnSpc>
                <a:spcPct val="130000"/>
              </a:lnSpc>
              <a:buFont typeface="Arial"/>
              <a:buChar char="•"/>
            </a:pPr>
            <a:endParaRPr lang="en-US" sz="1400" dirty="0">
              <a:solidFill>
                <a:schemeClr val="tx1">
                  <a:lumMod val="50000"/>
                  <a:lumOff val="50000"/>
                </a:schemeClr>
              </a:solidFill>
            </a:endParaRPr>
          </a:p>
          <a:p>
            <a:pPr>
              <a:lnSpc>
                <a:spcPct val="130000"/>
              </a:lnSpc>
            </a:pPr>
            <a:endParaRPr lang="en-US" sz="1400" dirty="0">
              <a:solidFill>
                <a:schemeClr val="tx1">
                  <a:lumMod val="50000"/>
                  <a:lumOff val="50000"/>
                </a:schemeClr>
              </a:solidFill>
            </a:endParaRPr>
          </a:p>
        </p:txBody>
      </p:sp>
      <p:pic>
        <p:nvPicPr>
          <p:cNvPr id="7" name="Picture 6">
            <a:extLst>
              <a:ext uri="{FF2B5EF4-FFF2-40B4-BE49-F238E27FC236}">
                <a16:creationId xmlns:a16="http://schemas.microsoft.com/office/drawing/2014/main" id="{EBD596D7-0388-3CFE-B672-BAEE78D74D1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19240" y="4413518"/>
            <a:ext cx="462576" cy="513973"/>
          </a:xfrm>
          <a:prstGeom prst="rect">
            <a:avLst/>
          </a:prstGeom>
        </p:spPr>
      </p:pic>
      <p:pic>
        <p:nvPicPr>
          <p:cNvPr id="8" name="Picture 7">
            <a:extLst>
              <a:ext uri="{FF2B5EF4-FFF2-40B4-BE49-F238E27FC236}">
                <a16:creationId xmlns:a16="http://schemas.microsoft.com/office/drawing/2014/main" id="{FD6B7862-BCE3-CB63-C375-1A982800520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09805" y="1149897"/>
            <a:ext cx="2622938" cy="2128691"/>
          </a:xfrm>
          <a:prstGeom prst="rect">
            <a:avLst/>
          </a:prstGeom>
          <a:ln>
            <a:solidFill>
              <a:schemeClr val="tx1"/>
            </a:solidFill>
          </a:ln>
        </p:spPr>
      </p:pic>
      <p:sp>
        <p:nvSpPr>
          <p:cNvPr id="10" name="Arrow: Down 9">
            <a:extLst>
              <a:ext uri="{FF2B5EF4-FFF2-40B4-BE49-F238E27FC236}">
                <a16:creationId xmlns:a16="http://schemas.microsoft.com/office/drawing/2014/main" id="{10EA9183-0676-2443-7E11-B43CE0711E69}"/>
              </a:ext>
            </a:extLst>
          </p:cNvPr>
          <p:cNvSpPr/>
          <p:nvPr/>
        </p:nvSpPr>
        <p:spPr>
          <a:xfrm rot="3705726">
            <a:off x="7821931" y="1706189"/>
            <a:ext cx="604032" cy="712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Down 10">
            <a:extLst>
              <a:ext uri="{FF2B5EF4-FFF2-40B4-BE49-F238E27FC236}">
                <a16:creationId xmlns:a16="http://schemas.microsoft.com/office/drawing/2014/main" id="{469E56AB-1DB4-5F79-85DA-5CC7C1A7FFB3}"/>
              </a:ext>
            </a:extLst>
          </p:cNvPr>
          <p:cNvSpPr/>
          <p:nvPr/>
        </p:nvSpPr>
        <p:spPr>
          <a:xfrm rot="3705726">
            <a:off x="10117399" y="3357016"/>
            <a:ext cx="604032" cy="712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EA6969D2-D309-8616-D8D7-AD22CEB52200}"/>
              </a:ext>
            </a:extLst>
          </p:cNvPr>
          <p:cNvSpPr txBox="1"/>
          <p:nvPr/>
        </p:nvSpPr>
        <p:spPr>
          <a:xfrm>
            <a:off x="1014415" y="4043792"/>
            <a:ext cx="6652081" cy="369332"/>
          </a:xfrm>
          <a:prstGeom prst="rect">
            <a:avLst/>
          </a:prstGeom>
          <a:solidFill>
            <a:schemeClr val="bg2">
              <a:lumMod val="65000"/>
            </a:schemeClr>
          </a:solidFill>
        </p:spPr>
        <p:txBody>
          <a:bodyPr wrap="square" rtlCol="0">
            <a:spAutoFit/>
          </a:bodyPr>
          <a:lstStyle/>
          <a:p>
            <a:pPr algn="ctr"/>
            <a:r>
              <a:rPr lang="en-GB" b="1" dirty="0"/>
              <a:t>Telcos may be here with hyperscalers </a:t>
            </a:r>
          </a:p>
        </p:txBody>
      </p:sp>
      <p:sp>
        <p:nvSpPr>
          <p:cNvPr id="14" name="TextBox 13">
            <a:extLst>
              <a:ext uri="{FF2B5EF4-FFF2-40B4-BE49-F238E27FC236}">
                <a16:creationId xmlns:a16="http://schemas.microsoft.com/office/drawing/2014/main" id="{620F2C2F-5C19-F564-50E4-E10BE2548FB9}"/>
              </a:ext>
            </a:extLst>
          </p:cNvPr>
          <p:cNvSpPr txBox="1"/>
          <p:nvPr/>
        </p:nvSpPr>
        <p:spPr>
          <a:xfrm>
            <a:off x="8082505" y="4057328"/>
            <a:ext cx="3417420" cy="369332"/>
          </a:xfrm>
          <a:prstGeom prst="rect">
            <a:avLst/>
          </a:prstGeom>
          <a:solidFill>
            <a:schemeClr val="bg2">
              <a:lumMod val="65000"/>
            </a:schemeClr>
          </a:solidFill>
        </p:spPr>
        <p:txBody>
          <a:bodyPr wrap="square" rtlCol="0">
            <a:spAutoFit/>
          </a:bodyPr>
          <a:lstStyle/>
          <a:p>
            <a:pPr algn="ctr"/>
            <a:r>
              <a:rPr lang="en-GB" b="1" dirty="0"/>
              <a:t>Telcos will definitely be here </a:t>
            </a:r>
          </a:p>
        </p:txBody>
      </p:sp>
      <p:sp>
        <p:nvSpPr>
          <p:cNvPr id="16" name="TextBox 15">
            <a:extLst>
              <a:ext uri="{FF2B5EF4-FFF2-40B4-BE49-F238E27FC236}">
                <a16:creationId xmlns:a16="http://schemas.microsoft.com/office/drawing/2014/main" id="{496106DA-DE27-8E61-AE59-3A6A85A27F97}"/>
              </a:ext>
            </a:extLst>
          </p:cNvPr>
          <p:cNvSpPr txBox="1"/>
          <p:nvPr/>
        </p:nvSpPr>
        <p:spPr>
          <a:xfrm>
            <a:off x="998622" y="1847918"/>
            <a:ext cx="6667873" cy="369332"/>
          </a:xfrm>
          <a:prstGeom prst="rect">
            <a:avLst/>
          </a:prstGeom>
          <a:solidFill>
            <a:schemeClr val="bg2">
              <a:lumMod val="65000"/>
            </a:schemeClr>
          </a:solidFill>
        </p:spPr>
        <p:txBody>
          <a:bodyPr wrap="square" rtlCol="0">
            <a:spAutoFit/>
          </a:bodyPr>
          <a:lstStyle/>
          <a:p>
            <a:pPr algn="ctr"/>
            <a:r>
              <a:rPr lang="en-GB" b="1" dirty="0"/>
              <a:t>Be the best you can here (with or without hyperscalers) </a:t>
            </a:r>
          </a:p>
        </p:txBody>
      </p:sp>
    </p:spTree>
    <p:extLst>
      <p:ext uri="{BB962C8B-B14F-4D97-AF65-F5344CB8AC3E}">
        <p14:creationId xmlns:p14="http://schemas.microsoft.com/office/powerpoint/2010/main" val="3698832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268B1-E885-9F1C-1034-507FFC864650}"/>
              </a:ext>
            </a:extLst>
          </p:cNvPr>
          <p:cNvSpPr>
            <a:spLocks noGrp="1"/>
          </p:cNvSpPr>
          <p:nvPr>
            <p:ph type="sldNum" sz="quarter" idx="4"/>
          </p:nvPr>
        </p:nvSpPr>
        <p:spPr/>
        <p:txBody>
          <a:bodyPr/>
          <a:lstStyle/>
          <a:p>
            <a:r>
              <a:rPr lang="en-GB" dirty="0"/>
              <a:t>Page </a:t>
            </a:r>
            <a:fld id="{A30585B2-4AE5-4E24-B2F9-21CF896AC489}" type="slidenum">
              <a:rPr lang="en-GB" smtClean="0"/>
              <a:pPr/>
              <a:t>37</a:t>
            </a:fld>
            <a:endParaRPr lang="en-GB" dirty="0"/>
          </a:p>
        </p:txBody>
      </p:sp>
      <p:sp>
        <p:nvSpPr>
          <p:cNvPr id="7" name="Title 6">
            <a:extLst>
              <a:ext uri="{FF2B5EF4-FFF2-40B4-BE49-F238E27FC236}">
                <a16:creationId xmlns:a16="http://schemas.microsoft.com/office/drawing/2014/main" id="{090C4469-9DDD-E922-D42E-21597D7A69F3}"/>
              </a:ext>
            </a:extLst>
          </p:cNvPr>
          <p:cNvSpPr>
            <a:spLocks noGrp="1"/>
          </p:cNvSpPr>
          <p:nvPr>
            <p:ph type="title"/>
          </p:nvPr>
        </p:nvSpPr>
        <p:spPr/>
        <p:txBody>
          <a:bodyPr/>
          <a:lstStyle/>
          <a:p>
            <a:r>
              <a:rPr lang="en-US" dirty="0"/>
              <a:t>Your Presenter</a:t>
            </a:r>
          </a:p>
        </p:txBody>
      </p:sp>
      <p:sp>
        <p:nvSpPr>
          <p:cNvPr id="8" name="Text Placeholder 7">
            <a:extLst>
              <a:ext uri="{FF2B5EF4-FFF2-40B4-BE49-F238E27FC236}">
                <a16:creationId xmlns:a16="http://schemas.microsoft.com/office/drawing/2014/main" id="{A324D032-79E6-5E2D-8FCF-36AA58E67B01}"/>
              </a:ext>
            </a:extLst>
          </p:cNvPr>
          <p:cNvSpPr>
            <a:spLocks noGrp="1"/>
          </p:cNvSpPr>
          <p:nvPr>
            <p:ph type="body" sz="quarter" idx="90"/>
          </p:nvPr>
        </p:nvSpPr>
        <p:spPr>
          <a:xfrm>
            <a:off x="2622334" y="2528986"/>
            <a:ext cx="2567949" cy="273978"/>
          </a:xfrm>
        </p:spPr>
        <p:txBody>
          <a:bodyPr/>
          <a:lstStyle/>
          <a:p>
            <a:r>
              <a:rPr lang="en-US" dirty="0"/>
              <a:t>Evan Kirchheimer</a:t>
            </a:r>
          </a:p>
        </p:txBody>
      </p:sp>
      <p:sp>
        <p:nvSpPr>
          <p:cNvPr id="9" name="Text Placeholder 8">
            <a:extLst>
              <a:ext uri="{FF2B5EF4-FFF2-40B4-BE49-F238E27FC236}">
                <a16:creationId xmlns:a16="http://schemas.microsoft.com/office/drawing/2014/main" id="{2D2F97C4-20DA-E6E0-09BE-618EBF289362}"/>
              </a:ext>
            </a:extLst>
          </p:cNvPr>
          <p:cNvSpPr>
            <a:spLocks noGrp="1"/>
          </p:cNvSpPr>
          <p:nvPr>
            <p:ph type="body" sz="quarter" idx="91"/>
          </p:nvPr>
        </p:nvSpPr>
        <p:spPr>
          <a:xfrm>
            <a:off x="2622334" y="2827028"/>
            <a:ext cx="2567949" cy="238426"/>
          </a:xfrm>
        </p:spPr>
        <p:txBody>
          <a:bodyPr/>
          <a:lstStyle/>
          <a:p>
            <a:r>
              <a:rPr lang="en-US" dirty="0"/>
              <a:t>Vice President, SP Research</a:t>
            </a:r>
          </a:p>
        </p:txBody>
      </p:sp>
      <p:sp>
        <p:nvSpPr>
          <p:cNvPr id="10" name="Text Placeholder 9">
            <a:extLst>
              <a:ext uri="{FF2B5EF4-FFF2-40B4-BE49-F238E27FC236}">
                <a16:creationId xmlns:a16="http://schemas.microsoft.com/office/drawing/2014/main" id="{59AD62B5-0637-A670-8157-D0DF943E21F8}"/>
              </a:ext>
            </a:extLst>
          </p:cNvPr>
          <p:cNvSpPr>
            <a:spLocks noGrp="1"/>
          </p:cNvSpPr>
          <p:nvPr>
            <p:ph type="body" sz="quarter" idx="92"/>
          </p:nvPr>
        </p:nvSpPr>
        <p:spPr>
          <a:xfrm>
            <a:off x="2622334" y="3095598"/>
            <a:ext cx="2567949" cy="168152"/>
          </a:xfrm>
        </p:spPr>
        <p:txBody>
          <a:bodyPr/>
          <a:lstStyle/>
          <a:p>
            <a:r>
              <a:rPr lang="en-US" dirty="0"/>
              <a:t>Omdia</a:t>
            </a:r>
          </a:p>
        </p:txBody>
      </p:sp>
      <p:pic>
        <p:nvPicPr>
          <p:cNvPr id="17" name="Picture Placeholder 16" descr="A person in a suit smiling&#10;&#10;Description automatically generated with low confidence">
            <a:extLst>
              <a:ext uri="{FF2B5EF4-FFF2-40B4-BE49-F238E27FC236}">
                <a16:creationId xmlns:a16="http://schemas.microsoft.com/office/drawing/2014/main" id="{AB2C4614-751A-473B-9F4C-B6AC1B8E1E71}"/>
              </a:ext>
            </a:extLst>
          </p:cNvPr>
          <p:cNvPicPr>
            <a:picLocks noGrp="1" noChangeAspect="1"/>
          </p:cNvPicPr>
          <p:nvPr>
            <p:ph type="pic" sz="quarter" idx="93"/>
          </p:nvPr>
        </p:nvPicPr>
        <p:blipFill>
          <a:blip r:embed="rId3" cstate="screen">
            <a:extLst>
              <a:ext uri="{28A0092B-C50C-407E-A947-70E740481C1C}">
                <a14:useLocalDpi xmlns:a14="http://schemas.microsoft.com/office/drawing/2010/main"/>
              </a:ext>
            </a:extLst>
          </a:blip>
          <a:srcRect/>
          <a:stretch>
            <a:fillRect/>
          </a:stretch>
        </p:blipFill>
        <p:spPr>
          <a:xfrm>
            <a:off x="650189" y="2042773"/>
            <a:ext cx="1721249" cy="1696189"/>
          </a:xfrm>
        </p:spPr>
      </p:pic>
      <p:sp>
        <p:nvSpPr>
          <p:cNvPr id="12" name="Text Placeholder 11">
            <a:extLst>
              <a:ext uri="{FF2B5EF4-FFF2-40B4-BE49-F238E27FC236}">
                <a16:creationId xmlns:a16="http://schemas.microsoft.com/office/drawing/2014/main" id="{2827C2E7-9F67-9097-5C14-5A232417C7F6}"/>
              </a:ext>
            </a:extLst>
          </p:cNvPr>
          <p:cNvSpPr>
            <a:spLocks noGrp="1"/>
          </p:cNvSpPr>
          <p:nvPr>
            <p:ph type="body" idx="1"/>
          </p:nvPr>
        </p:nvSpPr>
        <p:spPr>
          <a:xfrm>
            <a:off x="2479668" y="3349943"/>
            <a:ext cx="4540094" cy="273978"/>
          </a:xfrm>
        </p:spPr>
        <p:txBody>
          <a:bodyPr>
            <a:normAutofit fontScale="92500" lnSpcReduction="20000"/>
          </a:bodyPr>
          <a:lstStyle/>
          <a:p>
            <a:pPr lvl="0"/>
            <a:r>
              <a:rPr lang="en-US" dirty="0"/>
              <a:t>evan.kirchheimer@omdia.com</a:t>
            </a:r>
          </a:p>
          <a:p>
            <a:endParaRPr lang="en-US" dirty="0"/>
          </a:p>
        </p:txBody>
      </p:sp>
    </p:spTree>
    <p:extLst>
      <p:ext uri="{BB962C8B-B14F-4D97-AF65-F5344CB8AC3E}">
        <p14:creationId xmlns:p14="http://schemas.microsoft.com/office/powerpoint/2010/main" val="2457498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792C-E49B-4C88-9F0C-C35996857811}"/>
              </a:ext>
            </a:extLst>
          </p:cNvPr>
          <p:cNvSpPr>
            <a:spLocks noGrp="1"/>
          </p:cNvSpPr>
          <p:nvPr>
            <p:ph type="title"/>
          </p:nvPr>
        </p:nvSpPr>
        <p:spPr>
          <a:xfrm>
            <a:off x="457200" y="2584144"/>
            <a:ext cx="11277600" cy="936821"/>
          </a:xfrm>
        </p:spPr>
        <p:txBody>
          <a:bodyPr/>
          <a:lstStyle/>
          <a:p>
            <a:r>
              <a:rPr lang="en-US" dirty="0"/>
              <a:t>2024 Preview – DRAFT TBC!</a:t>
            </a:r>
          </a:p>
        </p:txBody>
      </p:sp>
    </p:spTree>
    <p:extLst>
      <p:ext uri="{BB962C8B-B14F-4D97-AF65-F5344CB8AC3E}">
        <p14:creationId xmlns:p14="http://schemas.microsoft.com/office/powerpoint/2010/main" val="2706099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97AB55-CED7-7E45-BA44-FA4C71339455}"/>
              </a:ext>
            </a:extLst>
          </p:cNvPr>
          <p:cNvSpPr>
            <a:spLocks noGrp="1"/>
          </p:cNvSpPr>
          <p:nvPr>
            <p:ph type="sldNum" sz="quarter" idx="4"/>
          </p:nvPr>
        </p:nvSpPr>
        <p:spPr/>
        <p:txBody>
          <a:bodyPr/>
          <a:lstStyle/>
          <a:p>
            <a:r>
              <a:rPr lang="en-GB"/>
              <a:t>Page </a:t>
            </a:r>
            <a:fld id="{A30585B2-4AE5-4E24-B2F9-21CF896AC489}" type="slidenum">
              <a:rPr lang="en-GB" smtClean="0"/>
              <a:pPr/>
              <a:t>39</a:t>
            </a:fld>
            <a:endParaRPr lang="en-GB"/>
          </a:p>
        </p:txBody>
      </p:sp>
      <p:sp>
        <p:nvSpPr>
          <p:cNvPr id="3" name="Title 2">
            <a:extLst>
              <a:ext uri="{FF2B5EF4-FFF2-40B4-BE49-F238E27FC236}">
                <a16:creationId xmlns:a16="http://schemas.microsoft.com/office/drawing/2014/main" id="{60B122B5-A4EA-8EE9-23A2-B903E5046539}"/>
              </a:ext>
            </a:extLst>
          </p:cNvPr>
          <p:cNvSpPr>
            <a:spLocks noGrp="1"/>
          </p:cNvSpPr>
          <p:nvPr>
            <p:ph type="title"/>
          </p:nvPr>
        </p:nvSpPr>
        <p:spPr>
          <a:xfrm>
            <a:off x="457200" y="461054"/>
            <a:ext cx="11277600" cy="543879"/>
          </a:xfrm>
          <a:prstGeom prst="rect">
            <a:avLst/>
          </a:prstGeom>
        </p:spPr>
        <p:txBody>
          <a:bodyPr>
            <a:normAutofit/>
          </a:bodyPr>
          <a:lstStyle/>
          <a:p>
            <a:r>
              <a:rPr lang="en-US" dirty="0"/>
              <a:t>Service Provider Strategy &amp; Regulation: 2024 Themes</a:t>
            </a:r>
          </a:p>
        </p:txBody>
      </p:sp>
      <p:graphicFrame>
        <p:nvGraphicFramePr>
          <p:cNvPr id="6" name="Table 9">
            <a:extLst>
              <a:ext uri="{FF2B5EF4-FFF2-40B4-BE49-F238E27FC236}">
                <a16:creationId xmlns:a16="http://schemas.microsoft.com/office/drawing/2014/main" id="{76A3466C-B938-1746-7AA6-A8F534BB57BB}"/>
              </a:ext>
            </a:extLst>
          </p:cNvPr>
          <p:cNvGraphicFramePr>
            <a:graphicFrameLocks noGrp="1"/>
          </p:cNvGraphicFramePr>
          <p:nvPr/>
        </p:nvGraphicFramePr>
        <p:xfrm>
          <a:off x="606161" y="1142931"/>
          <a:ext cx="11277599" cy="4674902"/>
        </p:xfrm>
        <a:graphic>
          <a:graphicData uri="http://schemas.openxmlformats.org/drawingml/2006/table">
            <a:tbl>
              <a:tblPr firstRow="1" bandRow="1"/>
              <a:tblGrid>
                <a:gridCol w="2467965">
                  <a:extLst>
                    <a:ext uri="{9D8B030D-6E8A-4147-A177-3AD203B41FA5}">
                      <a16:colId xmlns:a16="http://schemas.microsoft.com/office/drawing/2014/main" val="2843827089"/>
                    </a:ext>
                  </a:extLst>
                </a:gridCol>
                <a:gridCol w="8809634">
                  <a:extLst>
                    <a:ext uri="{9D8B030D-6E8A-4147-A177-3AD203B41FA5}">
                      <a16:colId xmlns:a16="http://schemas.microsoft.com/office/drawing/2014/main" val="1095417602"/>
                    </a:ext>
                  </a:extLst>
                </a:gridCol>
              </a:tblGrid>
              <a:tr h="32460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1600"/>
                        <a:t>Theme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D2C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1600" dirty="0"/>
                        <a:t>Description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D2CA7"/>
                    </a:solidFill>
                  </a:tcPr>
                </a:tc>
                <a:extLst>
                  <a:ext uri="{0D108BD9-81ED-4DB2-BD59-A6C34878D82A}">
                    <a16:rowId xmlns:a16="http://schemas.microsoft.com/office/drawing/2014/main" val="373247539"/>
                  </a:ext>
                </a:extLst>
              </a:tr>
              <a:tr h="11508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nSpc>
                          <a:spcPct val="90000"/>
                        </a:lnSpc>
                        <a:buClr>
                          <a:prstClr val="black"/>
                        </a:buClr>
                        <a:buSzPts val="1300"/>
                        <a:defRPr/>
                      </a:pPr>
                      <a:endParaRPr lang="en-US" sz="1200" b="1" dirty="0">
                        <a:ea typeface="Calibri"/>
                        <a:cs typeface="Calibri"/>
                        <a:sym typeface="Calibri"/>
                      </a:endParaRPr>
                    </a:p>
                    <a:p>
                      <a:pPr lvl="0">
                        <a:lnSpc>
                          <a:spcPct val="90000"/>
                        </a:lnSpc>
                        <a:buClr>
                          <a:prstClr val="black"/>
                        </a:buClr>
                        <a:buSzPts val="1300"/>
                        <a:defRPr/>
                      </a:pPr>
                      <a:r>
                        <a:rPr lang="en-US" sz="1200" b="1" dirty="0">
                          <a:ea typeface="Calibri"/>
                          <a:cs typeface="Calibri"/>
                          <a:sym typeface="Calibri"/>
                        </a:rPr>
                        <a:t>Hyperscale and global telecoms operators: competitors, collaborators and partners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r>
                        <a:rPr lang="en-GB" sz="1200" kern="1200" dirty="0">
                          <a:solidFill>
                            <a:schemeClr val="dk1"/>
                          </a:solidFill>
                          <a:effectLst/>
                          <a:latin typeface="Calibri" panose="020F0502020204030204"/>
                          <a:ea typeface="+mn-ea"/>
                          <a:cs typeface="+mn-cs"/>
                        </a:rPr>
                        <a:t>Telecom groups and hyperscale operators have become more collaborative and interdependent, but more areas of possible competition are emerging. As the two sectors converge, a crucial question arises: who are the future CSPs and will hyperscale operators become telecom service providers? What elements of the market environment will facilitate the transition? We monitor partnerships, CAPEX, Revenue, M&amp;As, telecom structural separation and key strategies of the sectors and speculate on possible outcomes.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125830160"/>
                  </a:ext>
                </a:extLst>
              </a:tr>
              <a:tr h="79674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nSpc>
                          <a:spcPct val="90000"/>
                        </a:lnSpc>
                        <a:buClr>
                          <a:prstClr val="black"/>
                        </a:buClr>
                        <a:buSzPts val="1300"/>
                        <a:defRPr/>
                      </a:pPr>
                      <a:endParaRPr lang="en-US" sz="1200" b="1" dirty="0">
                        <a:ea typeface="Calibri"/>
                        <a:cs typeface="Calibri"/>
                        <a:sym typeface="Calibri"/>
                      </a:endParaRPr>
                    </a:p>
                    <a:p>
                      <a:pPr lvl="0">
                        <a:lnSpc>
                          <a:spcPct val="90000"/>
                        </a:lnSpc>
                        <a:buClr>
                          <a:prstClr val="black"/>
                        </a:buClr>
                        <a:buSzPts val="1300"/>
                        <a:defRPr/>
                      </a:pPr>
                      <a:endParaRPr lang="en-US" sz="1200" b="1" dirty="0">
                        <a:ea typeface="Calibri"/>
                        <a:cs typeface="Calibri"/>
                        <a:sym typeface="Calibri"/>
                      </a:endParaRPr>
                    </a:p>
                    <a:p>
                      <a:pPr lvl="0">
                        <a:lnSpc>
                          <a:spcPct val="90000"/>
                        </a:lnSpc>
                        <a:buClr>
                          <a:prstClr val="black"/>
                        </a:buClr>
                        <a:buSzPts val="1300"/>
                        <a:defRPr/>
                      </a:pPr>
                      <a:r>
                        <a:rPr lang="en-US" sz="1200" b="1" dirty="0">
                          <a:ea typeface="Calibri"/>
                          <a:cs typeface="Calibri"/>
                          <a:sym typeface="Calibri"/>
                        </a:rPr>
                        <a:t>Purposeful operators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1200" kern="1200" dirty="0">
                          <a:solidFill>
                            <a:schemeClr val="dk1"/>
                          </a:solidFill>
                          <a:effectLst/>
                          <a:latin typeface="Calibri" panose="020F0502020204030204"/>
                          <a:ea typeface="+mn-ea"/>
                          <a:cs typeface="+mn-cs"/>
                        </a:rPr>
                        <a:t>ESG initiatives are now integral to CSP corporate and operational strategy. Sustainability is one of the essential items as there is also an imminent need to reduce the cost of energy consumption. Still, service providers need to sharpen their social contracts with customers, partners, employees, and governments. Omdia assesses and tracks CSPs' main initiatives aiming to answer a fundamental question: will CSPs manage to improve their corporate reputation and brands?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extLst>
                  <a:ext uri="{0D108BD9-81ED-4DB2-BD59-A6C34878D82A}">
                    <a16:rowId xmlns:a16="http://schemas.microsoft.com/office/drawing/2014/main" val="3048582144"/>
                  </a:ext>
                </a:extLst>
              </a:tr>
              <a:tr h="71379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nSpc>
                          <a:spcPct val="90000"/>
                        </a:lnSpc>
                        <a:buClr>
                          <a:prstClr val="black"/>
                        </a:buClr>
                        <a:buSzPts val="1300"/>
                        <a:defRPr/>
                      </a:pPr>
                      <a:endParaRPr lang="en-US" sz="1200" b="1" dirty="0">
                        <a:ea typeface="Calibri"/>
                        <a:cs typeface="Calibri"/>
                        <a:sym typeface="Calibri"/>
                      </a:endParaRPr>
                    </a:p>
                    <a:p>
                      <a:pPr lvl="0">
                        <a:lnSpc>
                          <a:spcPct val="90000"/>
                        </a:lnSpc>
                        <a:buClr>
                          <a:prstClr val="black"/>
                        </a:buClr>
                        <a:buSzPts val="1300"/>
                        <a:defRPr/>
                      </a:pPr>
                      <a:r>
                        <a:rPr kumimoji="0" lang="en-US" sz="1200" b="1" i="0" u="none" strike="noStrike" kern="1200" cap="none" spc="0" normalizeH="0" baseline="0" dirty="0">
                          <a:ln>
                            <a:noFill/>
                          </a:ln>
                          <a:effectLst/>
                          <a:uLnTx/>
                          <a:uFillTx/>
                          <a:latin typeface="Calibri"/>
                          <a:ea typeface="Calibri"/>
                          <a:cs typeface="Calibri"/>
                          <a:sym typeface="Calibri"/>
                        </a:rPr>
                        <a:t>Regulating telecom and the digital world </a:t>
                      </a:r>
                      <a:endParaRPr kumimoji="0" lang="en-US" sz="1200" b="0" i="0" u="none" strike="noStrike" kern="1200" cap="none" spc="0" normalizeH="0" baseline="0" dirty="0">
                        <a:ln>
                          <a:noFill/>
                        </a:ln>
                        <a:effectLst/>
                        <a:uLnTx/>
                        <a:uFillTx/>
                        <a:latin typeface="Calibri"/>
                        <a:ea typeface="Calibri"/>
                        <a:cs typeface="Calibri"/>
                        <a:sym typeface="Calibri"/>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Emerging global and regional digital regulatory trends (e.g., AI, Big Tech regulation) overlap a detailed country-by-country regulation of traditional telecom services. Two main questions are emerging: will the economics of the internet see a fundamental change? Are telecom operators going to benefit from policymakers' focus on hyperscale regulation?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538782164"/>
                  </a:ext>
                </a:extLst>
              </a:tr>
              <a:tr h="8290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nSpc>
                          <a:spcPct val="90000"/>
                        </a:lnSpc>
                        <a:buClr>
                          <a:prstClr val="black"/>
                        </a:buClr>
                        <a:buSzPts val="1300"/>
                        <a:defRPr/>
                      </a:pPr>
                      <a:endParaRPr lang="en-US" sz="1200" b="1" dirty="0">
                        <a:ea typeface="Calibri"/>
                        <a:cs typeface="Calibri"/>
                        <a:sym typeface="Calibri"/>
                      </a:endParaRPr>
                    </a:p>
                    <a:p>
                      <a:pPr lvl="0">
                        <a:lnSpc>
                          <a:spcPct val="90000"/>
                        </a:lnSpc>
                        <a:buClr>
                          <a:prstClr val="black"/>
                        </a:buClr>
                        <a:buSzPts val="1300"/>
                        <a:defRPr/>
                      </a:pPr>
                      <a:r>
                        <a:rPr lang="en-US" sz="1200" b="1" dirty="0">
                          <a:ea typeface="Calibri"/>
                          <a:cs typeface="Calibri"/>
                          <a:sym typeface="Calibri"/>
                        </a:rPr>
                        <a:t>Digital differentiation, innovation and growth opportunities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How do CSP innovate and what are the growth opportunities for telecom operators? New and old technologies and initiatives promise to change how CSP produce, sell and run their businesses. We produce quarterly innovation trackers, a CSP retail strategy report and a B2B opportunity summary report. Some new areas are emerging: eSIM, AI and network APIs; how are these development going to increase CSP relevance in global markets?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extLst>
                  <a:ext uri="{0D108BD9-81ED-4DB2-BD59-A6C34878D82A}">
                    <a16:rowId xmlns:a16="http://schemas.microsoft.com/office/drawing/2014/main" val="2046030263"/>
                  </a:ext>
                </a:extLst>
              </a:tr>
              <a:tr h="7779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nSpc>
                          <a:spcPct val="90000"/>
                        </a:lnSpc>
                        <a:buClr>
                          <a:prstClr val="black"/>
                        </a:buClr>
                        <a:buSzPts val="1300"/>
                        <a:defRPr/>
                      </a:pPr>
                      <a:endParaRPr lang="en-US" sz="1200" b="1" dirty="0">
                        <a:ea typeface="Calibri"/>
                        <a:cs typeface="Calibri"/>
                        <a:sym typeface="Calibri"/>
                      </a:endParaRPr>
                    </a:p>
                    <a:p>
                      <a:pPr lvl="0">
                        <a:lnSpc>
                          <a:spcPct val="90000"/>
                        </a:lnSpc>
                        <a:buClr>
                          <a:prstClr val="black"/>
                        </a:buClr>
                        <a:buSzPts val="1300"/>
                        <a:defRPr/>
                      </a:pPr>
                      <a:r>
                        <a:rPr lang="en-US" sz="1200" b="1" dirty="0">
                          <a:ea typeface="Calibri"/>
                          <a:cs typeface="Calibri"/>
                          <a:sym typeface="Calibri"/>
                        </a:rPr>
                        <a:t>The road to 6G</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As commercial deployments of 5G and 5GSA expand in mature and emerging economies, the standardization of 5G-advanced promises additional revenue opportunities and starts shaping the standardization of 6G. We continue to review policy and regulations shaping 6G and CSP and vendor activities. Meanwhile, direct to device (D2D) connectivity services will be launched in collaboration with LEO operators at the end of 2023; we will monitor their development and CSP approached to D2D.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3544161731"/>
                  </a:ext>
                </a:extLst>
              </a:tr>
            </a:tbl>
          </a:graphicData>
        </a:graphic>
      </p:graphicFrame>
    </p:spTree>
    <p:extLst>
      <p:ext uri="{BB962C8B-B14F-4D97-AF65-F5344CB8AC3E}">
        <p14:creationId xmlns:p14="http://schemas.microsoft.com/office/powerpoint/2010/main" val="628819891"/>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675DA4-6B63-3E59-1853-8553ECB4699E}"/>
              </a:ext>
            </a:extLst>
          </p:cNvPr>
          <p:cNvSpPr>
            <a:spLocks noGrp="1"/>
          </p:cNvSpPr>
          <p:nvPr>
            <p:ph type="sldNum" sz="quarter" idx="4"/>
          </p:nvPr>
        </p:nvSpPr>
        <p:spPr/>
        <p:txBody>
          <a:bodyPr/>
          <a:lstStyle/>
          <a:p>
            <a:r>
              <a:rPr lang="en-GB"/>
              <a:t>Page </a:t>
            </a:r>
            <a:fld id="{A30585B2-4AE5-4E24-B2F9-21CF896AC489}" type="slidenum">
              <a:rPr lang="en-GB" smtClean="0"/>
              <a:pPr/>
              <a:t>4</a:t>
            </a:fld>
            <a:endParaRPr lang="en-GB"/>
          </a:p>
        </p:txBody>
      </p:sp>
      <p:sp>
        <p:nvSpPr>
          <p:cNvPr id="4" name="Title 3">
            <a:extLst>
              <a:ext uri="{FF2B5EF4-FFF2-40B4-BE49-F238E27FC236}">
                <a16:creationId xmlns:a16="http://schemas.microsoft.com/office/drawing/2014/main" id="{DFA366AD-A06E-32EB-89CD-8860DEE63FD3}"/>
              </a:ext>
            </a:extLst>
          </p:cNvPr>
          <p:cNvSpPr>
            <a:spLocks noGrp="1"/>
          </p:cNvSpPr>
          <p:nvPr>
            <p:ph type="title"/>
          </p:nvPr>
        </p:nvSpPr>
        <p:spPr/>
        <p:txBody>
          <a:bodyPr>
            <a:normAutofit fontScale="90000"/>
          </a:bodyPr>
          <a:lstStyle/>
          <a:p>
            <a:r>
              <a:rPr lang="en-GB" dirty="0"/>
              <a:t>5G is only 10% of connections but &gt;50% population penetration in leading markets like South Korea</a:t>
            </a:r>
          </a:p>
        </p:txBody>
      </p:sp>
      <p:sp>
        <p:nvSpPr>
          <p:cNvPr id="5" name="TextBox 4">
            <a:extLst>
              <a:ext uri="{FF2B5EF4-FFF2-40B4-BE49-F238E27FC236}">
                <a16:creationId xmlns:a16="http://schemas.microsoft.com/office/drawing/2014/main" id="{4D894578-8BBF-3321-7CA8-54718DB8FBED}"/>
              </a:ext>
            </a:extLst>
          </p:cNvPr>
          <p:cNvSpPr txBox="1"/>
          <p:nvPr/>
        </p:nvSpPr>
        <p:spPr>
          <a:xfrm>
            <a:off x="772854" y="1478605"/>
            <a:ext cx="2785827" cy="307777"/>
          </a:xfrm>
          <a:prstGeom prst="rect">
            <a:avLst/>
          </a:prstGeom>
          <a:noFill/>
        </p:spPr>
        <p:txBody>
          <a:bodyPr wrap="none" rtlCol="0">
            <a:spAutoFit/>
          </a:bodyPr>
          <a:lstStyle/>
          <a:p>
            <a:r>
              <a:rPr lang="en-GB" sz="1400" b="1" dirty="0">
                <a:solidFill>
                  <a:schemeClr val="tx2"/>
                </a:solidFill>
              </a:rPr>
              <a:t>5G population penetration 1Q2023</a:t>
            </a:r>
          </a:p>
        </p:txBody>
      </p:sp>
      <p:pic>
        <p:nvPicPr>
          <p:cNvPr id="15" name="Picture 14">
            <a:extLst>
              <a:ext uri="{FF2B5EF4-FFF2-40B4-BE49-F238E27FC236}">
                <a16:creationId xmlns:a16="http://schemas.microsoft.com/office/drawing/2014/main" id="{FA3E077D-A0B0-F7B2-3012-CBF15871FC72}"/>
              </a:ext>
            </a:extLst>
          </p:cNvPr>
          <p:cNvPicPr>
            <a:picLocks noChangeAspect="1"/>
          </p:cNvPicPr>
          <p:nvPr/>
        </p:nvPicPr>
        <p:blipFill>
          <a:blip r:embed="rId3"/>
          <a:stretch>
            <a:fillRect/>
          </a:stretch>
        </p:blipFill>
        <p:spPr>
          <a:xfrm>
            <a:off x="772854" y="1869373"/>
            <a:ext cx="7183643" cy="4052311"/>
          </a:xfrm>
          <a:prstGeom prst="rect">
            <a:avLst/>
          </a:prstGeom>
        </p:spPr>
      </p:pic>
      <p:pic>
        <p:nvPicPr>
          <p:cNvPr id="17" name="Picture 16">
            <a:extLst>
              <a:ext uri="{FF2B5EF4-FFF2-40B4-BE49-F238E27FC236}">
                <a16:creationId xmlns:a16="http://schemas.microsoft.com/office/drawing/2014/main" id="{B727BCAA-2791-05C6-2AD2-D42B33D4CB11}"/>
              </a:ext>
            </a:extLst>
          </p:cNvPr>
          <p:cNvPicPr>
            <a:picLocks noChangeAspect="1"/>
          </p:cNvPicPr>
          <p:nvPr/>
        </p:nvPicPr>
        <p:blipFill>
          <a:blip r:embed="rId4"/>
          <a:stretch>
            <a:fillRect/>
          </a:stretch>
        </p:blipFill>
        <p:spPr>
          <a:xfrm>
            <a:off x="8226961" y="1478605"/>
            <a:ext cx="3763877" cy="2910874"/>
          </a:xfrm>
          <a:prstGeom prst="rect">
            <a:avLst/>
          </a:prstGeom>
          <a:ln>
            <a:solidFill>
              <a:srgbClr val="FF0000"/>
            </a:solidFill>
          </a:ln>
        </p:spPr>
      </p:pic>
      <p:cxnSp>
        <p:nvCxnSpPr>
          <p:cNvPr id="19" name="Straight Connector 18">
            <a:extLst>
              <a:ext uri="{FF2B5EF4-FFF2-40B4-BE49-F238E27FC236}">
                <a16:creationId xmlns:a16="http://schemas.microsoft.com/office/drawing/2014/main" id="{560E865F-7BEA-E645-BC2A-755DD87907AB}"/>
              </a:ext>
            </a:extLst>
          </p:cNvPr>
          <p:cNvCxnSpPr>
            <a:cxnSpLocks/>
          </p:cNvCxnSpPr>
          <p:nvPr/>
        </p:nvCxnSpPr>
        <p:spPr>
          <a:xfrm flipV="1">
            <a:off x="7752101" y="1478605"/>
            <a:ext cx="474860" cy="14492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5FE92D-CF37-0D89-9405-820B5238D50F}"/>
              </a:ext>
            </a:extLst>
          </p:cNvPr>
          <p:cNvCxnSpPr>
            <a:cxnSpLocks/>
          </p:cNvCxnSpPr>
          <p:nvPr/>
        </p:nvCxnSpPr>
        <p:spPr>
          <a:xfrm>
            <a:off x="7752101" y="4149762"/>
            <a:ext cx="474860" cy="239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308393E-7A27-299A-7959-17041D9AF1AE}"/>
              </a:ext>
            </a:extLst>
          </p:cNvPr>
          <p:cNvSpPr/>
          <p:nvPr/>
        </p:nvSpPr>
        <p:spPr>
          <a:xfrm>
            <a:off x="6207162" y="2927897"/>
            <a:ext cx="1544939" cy="12218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FE3F38F9-F032-F840-990C-919B7E69386E}"/>
              </a:ext>
            </a:extLst>
          </p:cNvPr>
          <p:cNvSpPr txBox="1"/>
          <p:nvPr/>
        </p:nvSpPr>
        <p:spPr>
          <a:xfrm>
            <a:off x="5225078" y="5644685"/>
            <a:ext cx="6194068" cy="276999"/>
          </a:xfrm>
          <a:prstGeom prst="rect">
            <a:avLst/>
          </a:prstGeom>
          <a:noFill/>
        </p:spPr>
        <p:txBody>
          <a:bodyPr wrap="none" rtlCol="0">
            <a:spAutoFit/>
          </a:bodyPr>
          <a:lstStyle/>
          <a:p>
            <a:r>
              <a:rPr lang="en-GB" sz="1200" dirty="0"/>
              <a:t>Source: </a:t>
            </a:r>
            <a:r>
              <a:rPr lang="en-GB" sz="1200" i="1" dirty="0"/>
              <a:t>World Information Service – Service Provider (WIS-SP), WCIS Mobile Market Visualisations</a:t>
            </a:r>
          </a:p>
        </p:txBody>
      </p:sp>
    </p:spTree>
    <p:extLst>
      <p:ext uri="{BB962C8B-B14F-4D97-AF65-F5344CB8AC3E}">
        <p14:creationId xmlns:p14="http://schemas.microsoft.com/office/powerpoint/2010/main" val="927334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97AB55-CED7-7E45-BA44-FA4C71339455}"/>
              </a:ext>
            </a:extLst>
          </p:cNvPr>
          <p:cNvSpPr>
            <a:spLocks noGrp="1"/>
          </p:cNvSpPr>
          <p:nvPr>
            <p:ph type="sldNum" sz="quarter" idx="4"/>
          </p:nvPr>
        </p:nvSpPr>
        <p:spPr/>
        <p:txBody>
          <a:bodyPr/>
          <a:lstStyle/>
          <a:p>
            <a:r>
              <a:rPr lang="en-GB"/>
              <a:t>Page </a:t>
            </a:r>
            <a:fld id="{A30585B2-4AE5-4E24-B2F9-21CF896AC489}" type="slidenum">
              <a:rPr lang="en-GB" smtClean="0"/>
              <a:pPr/>
              <a:t>40</a:t>
            </a:fld>
            <a:endParaRPr lang="en-GB"/>
          </a:p>
        </p:txBody>
      </p:sp>
      <p:sp>
        <p:nvSpPr>
          <p:cNvPr id="3" name="Title 2">
            <a:extLst>
              <a:ext uri="{FF2B5EF4-FFF2-40B4-BE49-F238E27FC236}">
                <a16:creationId xmlns:a16="http://schemas.microsoft.com/office/drawing/2014/main" id="{60B122B5-A4EA-8EE9-23A2-B903E5046539}"/>
              </a:ext>
            </a:extLst>
          </p:cNvPr>
          <p:cNvSpPr>
            <a:spLocks noGrp="1"/>
          </p:cNvSpPr>
          <p:nvPr>
            <p:ph type="title"/>
          </p:nvPr>
        </p:nvSpPr>
        <p:spPr>
          <a:xfrm>
            <a:off x="457200" y="461054"/>
            <a:ext cx="11277600" cy="543879"/>
          </a:xfrm>
          <a:prstGeom prst="rect">
            <a:avLst/>
          </a:prstGeom>
        </p:spPr>
        <p:txBody>
          <a:bodyPr>
            <a:normAutofit/>
          </a:bodyPr>
          <a:lstStyle/>
          <a:p>
            <a:r>
              <a:rPr lang="en-US" dirty="0"/>
              <a:t>Service Provider Markets: 2024 Themes</a:t>
            </a:r>
          </a:p>
        </p:txBody>
      </p:sp>
      <p:graphicFrame>
        <p:nvGraphicFramePr>
          <p:cNvPr id="6" name="Table 9">
            <a:extLst>
              <a:ext uri="{FF2B5EF4-FFF2-40B4-BE49-F238E27FC236}">
                <a16:creationId xmlns:a16="http://schemas.microsoft.com/office/drawing/2014/main" id="{76A3466C-B938-1746-7AA6-A8F534BB57BB}"/>
              </a:ext>
            </a:extLst>
          </p:cNvPr>
          <p:cNvGraphicFramePr>
            <a:graphicFrameLocks noGrp="1"/>
          </p:cNvGraphicFramePr>
          <p:nvPr/>
        </p:nvGraphicFramePr>
        <p:xfrm>
          <a:off x="537411" y="1525282"/>
          <a:ext cx="11117178" cy="3807436"/>
        </p:xfrm>
        <a:graphic>
          <a:graphicData uri="http://schemas.openxmlformats.org/drawingml/2006/table">
            <a:tbl>
              <a:tblPr firstRow="1" bandRow="1"/>
              <a:tblGrid>
                <a:gridCol w="2732645">
                  <a:extLst>
                    <a:ext uri="{9D8B030D-6E8A-4147-A177-3AD203B41FA5}">
                      <a16:colId xmlns:a16="http://schemas.microsoft.com/office/drawing/2014/main" val="2843827089"/>
                    </a:ext>
                  </a:extLst>
                </a:gridCol>
                <a:gridCol w="8384533">
                  <a:extLst>
                    <a:ext uri="{9D8B030D-6E8A-4147-A177-3AD203B41FA5}">
                      <a16:colId xmlns:a16="http://schemas.microsoft.com/office/drawing/2014/main" val="1095417602"/>
                    </a:ext>
                  </a:extLst>
                </a:gridCol>
              </a:tblGrid>
              <a:tr h="42736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1600" dirty="0"/>
                        <a:t>Theme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D2C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1600"/>
                        <a:t>Description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D2CA7"/>
                    </a:solidFill>
                  </a:tcPr>
                </a:tc>
                <a:extLst>
                  <a:ext uri="{0D108BD9-81ED-4DB2-BD59-A6C34878D82A}">
                    <a16:rowId xmlns:a16="http://schemas.microsoft.com/office/drawing/2014/main" val="373247539"/>
                  </a:ext>
                </a:extLst>
              </a:tr>
              <a:tr h="128209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prstClr val="black"/>
                          </a:solidFill>
                          <a:ea typeface="Calibri"/>
                          <a:cs typeface="Calibri"/>
                          <a:sym typeface="Calibri"/>
                        </a:rPr>
                        <a:t>5G and </a:t>
                      </a:r>
                      <a:r>
                        <a:rPr lang="en-GB" sz="1200" b="1" dirty="0" err="1">
                          <a:solidFill>
                            <a:prstClr val="black"/>
                          </a:solidFill>
                          <a:ea typeface="Calibri"/>
                          <a:cs typeface="Calibri"/>
                          <a:sym typeface="Calibri"/>
                        </a:rPr>
                        <a:t>Fiber</a:t>
                      </a:r>
                      <a:r>
                        <a:rPr lang="en-GB" sz="1200" b="1" dirty="0">
                          <a:solidFill>
                            <a:prstClr val="black"/>
                          </a:solidFill>
                          <a:ea typeface="Calibri"/>
                          <a:cs typeface="Calibri"/>
                          <a:sym typeface="Calibri"/>
                        </a:rPr>
                        <a:t> “in-market” development tracking and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prstClr val="black"/>
                        </a:solidFill>
                        <a:ea typeface="Calibri"/>
                        <a:cs typeface="Calibri"/>
                        <a:sym typeface="Calibri"/>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nSpc>
                          <a:spcPct val="100000"/>
                        </a:lnSpc>
                        <a:buClr>
                          <a:prstClr val="black"/>
                        </a:buClr>
                        <a:buSzPts val="1100"/>
                        <a:buFont typeface="Arial" panose="020B0604020202020204" pitchFamily="34" charset="0"/>
                        <a:buNone/>
                        <a:defRPr/>
                      </a:pPr>
                      <a:r>
                        <a:rPr lang="en-US" sz="1200" b="0" dirty="0"/>
                        <a:t>Ongoing monitoring of 5G and Fiber market developments across all the 220-plus countries and territories covered by the Service Provider Markets team. Particular attention will be paid to network deployments, B2C and B2B application launches, and service monetization. This research will feature in stand-alone research notes and country reports. It will also feed into </a:t>
                      </a:r>
                      <a:r>
                        <a:rPr lang="en-US" sz="1200" b="0" dirty="0" err="1"/>
                        <a:t>Omdia’s</a:t>
                      </a:r>
                      <a:r>
                        <a:rPr lang="en-US" sz="1200" b="0" dirty="0"/>
                        <a:t> quarterly forecast updates to guarantee the most accurate 5G and fiber projections.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125830160"/>
                  </a:ext>
                </a:extLst>
              </a:tr>
              <a:tr h="128209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Calibri"/>
                        </a:rPr>
                        <a:t>Regional and country-level operator digital strategies analysis and benchmarking (AI, 5G SA, Cloud, </a:t>
                      </a:r>
                      <a:r>
                        <a:rPr lang="en-US" sz="1200" b="1" dirty="0" err="1">
                          <a:sym typeface="Calibri"/>
                        </a:rPr>
                        <a:t>etc</a:t>
                      </a:r>
                      <a:r>
                        <a:rPr lang="en-US" sz="1200" b="1" dirty="0">
                          <a:sym typeface="Calibri"/>
                        </a:rPr>
                        <a:t>)</a:t>
                      </a:r>
                      <a:endParaRPr lang="en-US" sz="1200" b="1" dirty="0">
                        <a:solidFill>
                          <a:prstClr val="black"/>
                        </a:solidFill>
                        <a:ea typeface="Calibri"/>
                        <a:cs typeface="Calibri"/>
                        <a:sym typeface="Calibri"/>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Leveraging some of the research done in </a:t>
                      </a:r>
                      <a:r>
                        <a:rPr lang="en-GB" sz="1200" dirty="0" err="1"/>
                        <a:t>Omdia’s</a:t>
                      </a:r>
                      <a:r>
                        <a:rPr lang="en-GB" sz="1200" dirty="0"/>
                        <a:t> </a:t>
                      </a:r>
                      <a:r>
                        <a:rPr lang="en-GB" sz="1200" i="1" dirty="0"/>
                        <a:t>Service Provider Digital Strategies: Global Benchmark and Analysis</a:t>
                      </a:r>
                      <a:r>
                        <a:rPr lang="en-GB" sz="1200" dirty="0"/>
                        <a:t> report and Omdia </a:t>
                      </a:r>
                      <a:r>
                        <a:rPr lang="en-GB" sz="1200" i="1" dirty="0"/>
                        <a:t>Digital Profile </a:t>
                      </a:r>
                      <a:r>
                        <a:rPr lang="en-GB" sz="1200" i="0" dirty="0"/>
                        <a:t>report series, the Omdia regional analyst team will develop a deeper understanding and evaluation of operators’ various ventures into new verticals and technologies in markets. This research will cover a wide range of topics such as AI, IoT, 5G standalone, network slicing, cloud computing, cybersecurity and financial services. It will be produced in collaboration with other Omdia experts across the business.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extLst>
                  <a:ext uri="{0D108BD9-81ED-4DB2-BD59-A6C34878D82A}">
                    <a16:rowId xmlns:a16="http://schemas.microsoft.com/office/drawing/2014/main" val="3048582144"/>
                  </a:ext>
                </a:extLst>
              </a:tr>
              <a:tr h="8158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Calibri"/>
                        </a:rPr>
                        <a:t>Sub-brands and MVNOs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There is an interesting shift happening with MNOs entering niches typically targeted by MVNOs using sub-brands. Alternatively, some MVNOs like DISH and 1&amp;1 are deploying their own networks, becoming MNOs. This research will feature regular updates from </a:t>
                      </a:r>
                      <a:r>
                        <a:rPr lang="en-GB" sz="1200" dirty="0" err="1"/>
                        <a:t>Omdia’s</a:t>
                      </a:r>
                      <a:r>
                        <a:rPr lang="en-GB" sz="1200" dirty="0"/>
                        <a:t> popular sub-brand tracker and an annual MVNO outlook report.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538782164"/>
                  </a:ext>
                </a:extLst>
              </a:tr>
            </a:tbl>
          </a:graphicData>
        </a:graphic>
      </p:graphicFrame>
    </p:spTree>
    <p:extLst>
      <p:ext uri="{BB962C8B-B14F-4D97-AF65-F5344CB8AC3E}">
        <p14:creationId xmlns:p14="http://schemas.microsoft.com/office/powerpoint/2010/main" val="3356779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845B3B-4B07-9344-4395-5E1A0BF8DFC1}"/>
              </a:ext>
            </a:extLst>
          </p:cNvPr>
          <p:cNvSpPr txBox="1"/>
          <p:nvPr/>
        </p:nvSpPr>
        <p:spPr>
          <a:xfrm>
            <a:off x="457200" y="6087663"/>
            <a:ext cx="904871" cy="309277"/>
          </a:xfrm>
          <a:prstGeom prst="rect">
            <a:avLst/>
          </a:prstGeom>
          <a:noFill/>
          <a:ln cap="flat">
            <a:noFill/>
          </a:ln>
        </p:spPr>
        <p:txBody>
          <a:bodyPr vert="horz" wrap="square" lIns="0" tIns="0" rIns="0" bIns="0" anchor="b" anchorCtr="0" compatLnSpc="1">
            <a:normAutofit/>
          </a:bodyPr>
          <a:lstStyle/>
          <a:p>
            <a:pPr marL="0" marR="0" lvl="0" indent="0" algn="l" defTabSz="914400" rtl="0" eaLnBrk="1" fontAlgn="auto" latinLnBrk="0" hangingPunct="1">
              <a:lnSpc>
                <a:spcPct val="85000"/>
              </a:lnSpc>
              <a:spcBef>
                <a:spcPts val="0"/>
              </a:spcBef>
              <a:spcAft>
                <a:spcPts val="0"/>
              </a:spcAft>
              <a:buClrTx/>
              <a:buSzTx/>
              <a:buFontTx/>
              <a:buNone/>
              <a:tabLst/>
              <a:defRPr sz="1800" b="0" i="0" u="none" strike="noStrike" kern="0" cap="none" spc="0" baseline="0">
                <a:solidFill>
                  <a:srgbClr val="000000"/>
                </a:solidFill>
                <a:uFillTx/>
              </a:defRPr>
            </a:pPr>
            <a:r>
              <a:rPr kumimoji="0" lang="en-GB" sz="1200" b="0" i="0" u="none" strike="noStrike" kern="1200" cap="none" spc="0" normalizeH="0" baseline="0" noProof="0">
                <a:ln>
                  <a:noFill/>
                </a:ln>
                <a:solidFill>
                  <a:srgbClr val="000000"/>
                </a:solidFill>
                <a:effectLst/>
                <a:uLnTx/>
                <a:uFillTx/>
                <a:latin typeface="Calibri"/>
                <a:ea typeface="+mn-ea"/>
                <a:cs typeface="+mn-cs"/>
              </a:rPr>
              <a:t>Page </a:t>
            </a:r>
            <a:fld id="{EA00DB6A-41C2-4092-9D53-BB28A127BACF}" type="slidenum">
              <a:rPr kumimoji="0" lang="en-GB" sz="12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85000"/>
                </a:lnSpc>
                <a:spcBef>
                  <a:spcPts val="0"/>
                </a:spcBef>
                <a:spcAft>
                  <a:spcPts val="0"/>
                </a:spcAft>
                <a:buClrTx/>
                <a:buSzTx/>
                <a:buFontTx/>
                <a:buNone/>
                <a:tabLst/>
                <a:defRPr sz="1800" b="0" i="0" u="none" strike="noStrike" kern="0" cap="none" spc="0" baseline="0">
                  <a:solidFill>
                    <a:srgbClr val="000000"/>
                  </a:solidFill>
                  <a:uFillTx/>
                </a:defRPr>
              </a:pPr>
              <a:t>41</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
        <p:nvSpPr>
          <p:cNvPr id="3" name="Title 2">
            <a:extLst>
              <a:ext uri="{FF2B5EF4-FFF2-40B4-BE49-F238E27FC236}">
                <a16:creationId xmlns:a16="http://schemas.microsoft.com/office/drawing/2014/main" id="{15354AC2-BDF5-C289-74F3-AE14CC7FA847}"/>
              </a:ext>
            </a:extLst>
          </p:cNvPr>
          <p:cNvSpPr txBox="1">
            <a:spLocks noGrp="1"/>
          </p:cNvSpPr>
          <p:nvPr>
            <p:ph type="title"/>
          </p:nvPr>
        </p:nvSpPr>
        <p:spPr>
          <a:xfrm>
            <a:off x="457200" y="461049"/>
            <a:ext cx="11277596" cy="543875"/>
          </a:xfrm>
        </p:spPr>
        <p:txBody>
          <a:bodyPr/>
          <a:lstStyle/>
          <a:p>
            <a:pPr lvl="0"/>
            <a:r>
              <a:rPr lang="en-US"/>
              <a:t>Networks: Access, Software &amp; Transformation: 2024 Themes</a:t>
            </a:r>
          </a:p>
        </p:txBody>
      </p:sp>
      <p:graphicFrame>
        <p:nvGraphicFramePr>
          <p:cNvPr id="4" name="Table 9">
            <a:extLst>
              <a:ext uri="{FF2B5EF4-FFF2-40B4-BE49-F238E27FC236}">
                <a16:creationId xmlns:a16="http://schemas.microsoft.com/office/drawing/2014/main" id="{3AB83BC8-9E03-431C-AD54-23CF4836E67C}"/>
              </a:ext>
            </a:extLst>
          </p:cNvPr>
          <p:cNvGraphicFramePr>
            <a:graphicFrameLocks noGrp="1"/>
          </p:cNvGraphicFramePr>
          <p:nvPr/>
        </p:nvGraphicFramePr>
        <p:xfrm>
          <a:off x="537411" y="954688"/>
          <a:ext cx="11117182" cy="4452439"/>
        </p:xfrm>
        <a:graphic>
          <a:graphicData uri="http://schemas.openxmlformats.org/drawingml/2006/table">
            <a:tbl>
              <a:tblPr firstRow="1" bandRow="1">
                <a:effectLst/>
              </a:tblPr>
              <a:tblGrid>
                <a:gridCol w="2732647">
                  <a:extLst>
                    <a:ext uri="{9D8B030D-6E8A-4147-A177-3AD203B41FA5}">
                      <a16:colId xmlns:a16="http://schemas.microsoft.com/office/drawing/2014/main" val="879327997"/>
                    </a:ext>
                  </a:extLst>
                </a:gridCol>
                <a:gridCol w="8384535">
                  <a:extLst>
                    <a:ext uri="{9D8B030D-6E8A-4147-A177-3AD203B41FA5}">
                      <a16:colId xmlns:a16="http://schemas.microsoft.com/office/drawing/2014/main" val="983915384"/>
                    </a:ext>
                  </a:extLst>
                </a:gridCol>
              </a:tblGrid>
              <a:tr h="319482">
                <a:tc>
                  <a:txBody>
                    <a:bodyPr/>
                    <a:lstStyle/>
                    <a:p>
                      <a:pPr lvl="0"/>
                      <a:r>
                        <a:rPr lang="en-GB" sz="1600">
                          <a:solidFill>
                            <a:schemeClr val="bg1"/>
                          </a:solidFill>
                        </a:rPr>
                        <a:t>Theme </a:t>
                      </a:r>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38103" cap="flat" cmpd="sng" algn="ctr">
                      <a:solidFill>
                        <a:srgbClr val="FFFFFF"/>
                      </a:solidFill>
                      <a:prstDash val="solid"/>
                      <a:round/>
                      <a:headEnd type="none" w="med" len="med"/>
                      <a:tailEnd type="none" w="med" len="med"/>
                    </a:lnB>
                    <a:solidFill>
                      <a:srgbClr val="6D2CA7"/>
                    </a:solidFill>
                  </a:tcPr>
                </a:tc>
                <a:tc>
                  <a:txBody>
                    <a:bodyPr/>
                    <a:lstStyle/>
                    <a:p>
                      <a:pPr lvl="0"/>
                      <a:r>
                        <a:rPr lang="en-GB" sz="1600" dirty="0">
                          <a:solidFill>
                            <a:schemeClr val="bg1"/>
                          </a:solidFill>
                        </a:rPr>
                        <a:t>Description</a:t>
                      </a:r>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38103" cap="flat" cmpd="sng" algn="ctr">
                      <a:solidFill>
                        <a:srgbClr val="FFFFFF"/>
                      </a:solidFill>
                      <a:prstDash val="solid"/>
                      <a:round/>
                      <a:headEnd type="none" w="med" len="med"/>
                      <a:tailEnd type="none" w="med" len="med"/>
                    </a:lnB>
                    <a:solidFill>
                      <a:srgbClr val="6D2CA7"/>
                    </a:solidFill>
                  </a:tcPr>
                </a:tc>
                <a:extLst>
                  <a:ext uri="{0D108BD9-81ED-4DB2-BD59-A6C34878D82A}">
                    <a16:rowId xmlns:a16="http://schemas.microsoft.com/office/drawing/2014/main" val="236222196"/>
                  </a:ext>
                </a:extLst>
              </a:tr>
              <a:tr h="609401">
                <a:tc>
                  <a:txBody>
                    <a:bodyPr/>
                    <a:lstStyle/>
                    <a:p>
                      <a:pPr marL="0" marR="0" lvl="0" indent="0" algn="l" defTabSz="914400" rtl="0" fontAlgn="auto" hangingPunct="1">
                        <a:lnSpc>
                          <a:spcPct val="100000"/>
                        </a:lnSpc>
                        <a:spcBef>
                          <a:spcPts val="0"/>
                        </a:spcBef>
                        <a:spcAft>
                          <a:spcPts val="0"/>
                        </a:spcAft>
                        <a:buNone/>
                        <a:tabLst/>
                      </a:pPr>
                      <a:r>
                        <a:rPr lang="en-GB" sz="1200" dirty="0"/>
                        <a:t>PON adoption continues to boom</a:t>
                      </a:r>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38103"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4CDE1"/>
                    </a:solidFill>
                  </a:tcPr>
                </a:tc>
                <a:tc>
                  <a:txBody>
                    <a:bodyPr/>
                    <a:lstStyle/>
                    <a:p>
                      <a:pPr marL="0" marR="0" lvl="0" indent="0" algn="l" defTabSz="914400" rtl="0" fontAlgn="auto" hangingPunct="1">
                        <a:lnSpc>
                          <a:spcPct val="100000"/>
                        </a:lnSpc>
                        <a:spcBef>
                          <a:spcPts val="0"/>
                        </a:spcBef>
                        <a:spcAft>
                          <a:spcPts val="0"/>
                        </a:spcAft>
                        <a:buNone/>
                        <a:tabLst/>
                      </a:pPr>
                      <a:r>
                        <a:rPr lang="en-GB" sz="1200" dirty="0"/>
                        <a:t>PON is supporting ‘beyond-residential’ today and has the capability to support many types of services and applications. Advanced PON technologies continue to gain steady market share with the expansion of 10G PON networks and initial commercial rollouts of 25G PON and forthcoming 50G PON.  We cover various market developments for XGS-PON, 25G PON, 50G PON, along with the latest advancements on the push for 100G PON and 200G PON standardization. Vendor solutions continue to expand.</a:t>
                      </a:r>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38103"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4CDE1"/>
                    </a:solidFill>
                  </a:tcPr>
                </a:tc>
                <a:extLst>
                  <a:ext uri="{0D108BD9-81ED-4DB2-BD59-A6C34878D82A}">
                    <a16:rowId xmlns:a16="http://schemas.microsoft.com/office/drawing/2014/main" val="3539468404"/>
                  </a:ext>
                </a:extLst>
              </a:tr>
              <a:tr h="825319">
                <a:tc>
                  <a:txBody>
                    <a:bodyPr/>
                    <a:lstStyle/>
                    <a:p>
                      <a:pPr marL="0" marR="0" lvl="0" indent="0" algn="l" defTabSz="914400" rtl="0" fontAlgn="auto" hangingPunct="1">
                        <a:lnSpc>
                          <a:spcPct val="100000"/>
                        </a:lnSpc>
                        <a:spcBef>
                          <a:spcPts val="0"/>
                        </a:spcBef>
                        <a:spcAft>
                          <a:spcPts val="0"/>
                        </a:spcAft>
                        <a:buNone/>
                        <a:tabLst/>
                      </a:pPr>
                      <a:r>
                        <a:rPr lang="en-GB" sz="1200"/>
                        <a:t>5G core network functions beyond the packet core </a:t>
                      </a:r>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BE8F1"/>
                    </a:solidFill>
                  </a:tcPr>
                </a:tc>
                <a:tc>
                  <a:txBody>
                    <a:bodyPr/>
                    <a:lstStyle/>
                    <a:p>
                      <a:pPr marL="0" marR="0" lvl="0" indent="0" algn="l" defTabSz="914400" rtl="0" fontAlgn="auto" hangingPunct="1">
                        <a:lnSpc>
                          <a:spcPct val="100000"/>
                        </a:lnSpc>
                        <a:spcBef>
                          <a:spcPts val="0"/>
                        </a:spcBef>
                        <a:spcAft>
                          <a:spcPts val="0"/>
                        </a:spcAft>
                        <a:buNone/>
                        <a:tabLst/>
                      </a:pPr>
                      <a:r>
                        <a:rPr lang="en-GB" sz="1200">
                          <a:solidFill>
                            <a:srgbClr val="000000"/>
                          </a:solidFill>
                        </a:rPr>
                        <a:t>5G core is already a priority coverage area. Coverage will expand beyond packet core to new 5G core functions such as Network Slice Selection Function (NSSF), Network Repository Function (NRF) and Service Control Point (SCP), as well as associated topics such as policy and charging. New operational models will also be covered, as well as those technology developments supporting 5G Advanced and the path to 6G.</a:t>
                      </a:r>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BE8F1"/>
                    </a:solidFill>
                  </a:tcPr>
                </a:tc>
                <a:extLst>
                  <a:ext uri="{0D108BD9-81ED-4DB2-BD59-A6C34878D82A}">
                    <a16:rowId xmlns:a16="http://schemas.microsoft.com/office/drawing/2014/main" val="4214042016"/>
                  </a:ext>
                </a:extLst>
              </a:tr>
              <a:tr h="638955">
                <a:tc>
                  <a:txBody>
                    <a:bodyPr/>
                    <a:lstStyle/>
                    <a:p>
                      <a:pPr marL="0" marR="0" lvl="0" indent="0" algn="l" defTabSz="914400" rtl="0" fontAlgn="auto" hangingPunct="1">
                        <a:lnSpc>
                          <a:spcPct val="100000"/>
                        </a:lnSpc>
                        <a:spcBef>
                          <a:spcPts val="0"/>
                        </a:spcBef>
                        <a:spcAft>
                          <a:spcPts val="0"/>
                        </a:spcAft>
                        <a:buNone/>
                        <a:tabLst/>
                      </a:pPr>
                      <a:r>
                        <a:rPr lang="it-IT" sz="1200"/>
                        <a:t>AI in networks and telecom operations </a:t>
                      </a:r>
                      <a:endParaRPr lang="en-US" sz="1200" b="0">
                        <a:solidFill>
                          <a:srgbClr val="000000"/>
                        </a:solidFill>
                        <a:ea typeface="Calibri"/>
                        <a:cs typeface="Calibri"/>
                      </a:endParaRPr>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4CDE1"/>
                    </a:solidFill>
                  </a:tcPr>
                </a:tc>
                <a:tc>
                  <a:txBody>
                    <a:bodyPr/>
                    <a:lstStyle/>
                    <a:p>
                      <a:pPr marL="0" marR="0" lvl="0" indent="0" algn="l" defTabSz="914400" rtl="0" fontAlgn="auto" hangingPunct="1">
                        <a:lnSpc>
                          <a:spcPct val="100000"/>
                        </a:lnSpc>
                        <a:spcBef>
                          <a:spcPts val="0"/>
                        </a:spcBef>
                        <a:spcAft>
                          <a:spcPts val="0"/>
                        </a:spcAft>
                        <a:buNone/>
                        <a:tabLst/>
                      </a:pPr>
                      <a:r>
                        <a:rPr lang="en-GB" sz="1200" dirty="0">
                          <a:solidFill>
                            <a:srgbClr val="000000"/>
                          </a:solidFill>
                        </a:rPr>
                        <a:t>We continue to track the full range of network and telco customer-related telco AI use case developments, as well as exploring the scope for generative AI and large language models like </a:t>
                      </a:r>
                      <a:r>
                        <a:rPr lang="en-GB" sz="1200" dirty="0" err="1">
                          <a:solidFill>
                            <a:srgbClr val="000000"/>
                          </a:solidFill>
                        </a:rPr>
                        <a:t>ChatGPT</a:t>
                      </a:r>
                      <a:r>
                        <a:rPr lang="en-GB" sz="1200" dirty="0">
                          <a:solidFill>
                            <a:srgbClr val="000000"/>
                          </a:solidFill>
                        </a:rPr>
                        <a:t> in telecom operations, including </a:t>
                      </a:r>
                      <a:r>
                        <a:rPr lang="en-GB" sz="1200" dirty="0" err="1">
                          <a:solidFill>
                            <a:srgbClr val="000000"/>
                          </a:solidFill>
                        </a:rPr>
                        <a:t>analyzing</a:t>
                      </a:r>
                      <a:r>
                        <a:rPr lang="en-GB" sz="1200" dirty="0">
                          <a:solidFill>
                            <a:srgbClr val="000000"/>
                          </a:solidFill>
                        </a:rPr>
                        <a:t> external text for competitor and customer intelligence, </a:t>
                      </a:r>
                      <a:r>
                        <a:rPr lang="en-GB" sz="1200" dirty="0" err="1">
                          <a:solidFill>
                            <a:srgbClr val="000000"/>
                          </a:solidFill>
                        </a:rPr>
                        <a:t>analyzing</a:t>
                      </a:r>
                      <a:r>
                        <a:rPr lang="en-GB" sz="1200" dirty="0">
                          <a:solidFill>
                            <a:srgbClr val="000000"/>
                          </a:solidFill>
                        </a:rPr>
                        <a:t> internal company text, coding assistants, customer chatbots, fraud detection, network assurance, network planning, security threat detection, and more.  </a:t>
                      </a:r>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4CDE1"/>
                    </a:solidFill>
                  </a:tcPr>
                </a:tc>
                <a:extLst>
                  <a:ext uri="{0D108BD9-81ED-4DB2-BD59-A6C34878D82A}">
                    <a16:rowId xmlns:a16="http://schemas.microsoft.com/office/drawing/2014/main" val="1258420000"/>
                  </a:ext>
                </a:extLst>
              </a:tr>
              <a:tr h="638955">
                <a:tc>
                  <a:txBody>
                    <a:bodyPr/>
                    <a:lstStyle/>
                    <a:p>
                      <a:pPr marL="0" marR="0" lvl="0" indent="0" algn="l" defTabSz="914400" rtl="0" fontAlgn="auto" hangingPunct="1">
                        <a:lnSpc>
                          <a:spcPct val="100000"/>
                        </a:lnSpc>
                        <a:spcBef>
                          <a:spcPts val="0"/>
                        </a:spcBef>
                        <a:spcAft>
                          <a:spcPts val="0"/>
                        </a:spcAft>
                        <a:buNone/>
                        <a:tabLst/>
                      </a:pPr>
                      <a:r>
                        <a:rPr lang="en-GB" sz="1200" dirty="0">
                          <a:solidFill>
                            <a:srgbClr val="000000"/>
                          </a:solidFill>
                        </a:rPr>
                        <a:t>Openness driving innovation and new business models</a:t>
                      </a:r>
                    </a:p>
                    <a:p>
                      <a:pPr marL="0" marR="0" lvl="0" indent="0" algn="l" defTabSz="914400" rtl="0" fontAlgn="auto" hangingPunct="1">
                        <a:lnSpc>
                          <a:spcPct val="100000"/>
                        </a:lnSpc>
                        <a:spcBef>
                          <a:spcPts val="0"/>
                        </a:spcBef>
                        <a:spcAft>
                          <a:spcPts val="0"/>
                        </a:spcAft>
                        <a:buNone/>
                        <a:tabLst/>
                      </a:pPr>
                      <a:endParaRPr lang="en-GB" sz="1200" dirty="0">
                        <a:solidFill>
                          <a:srgbClr val="6C2CA7"/>
                        </a:solidFill>
                      </a:endParaRPr>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BE8F1"/>
                    </a:solidFill>
                  </a:tcPr>
                </a:tc>
                <a:tc>
                  <a:txBody>
                    <a:bodyPr/>
                    <a:lstStyle/>
                    <a:p>
                      <a:pPr marL="0" marR="0" lvl="0" indent="0" algn="l" defTabSz="914400" rtl="0" fontAlgn="auto" hangingPunct="1">
                        <a:lnSpc>
                          <a:spcPct val="100000"/>
                        </a:lnSpc>
                        <a:spcBef>
                          <a:spcPts val="0"/>
                        </a:spcBef>
                        <a:spcAft>
                          <a:spcPts val="0"/>
                        </a:spcAft>
                        <a:buNone/>
                        <a:tabLst/>
                      </a:pPr>
                      <a:r>
                        <a:rPr lang="en-GB" sz="1200" dirty="0">
                          <a:solidFill>
                            <a:srgbClr val="000000"/>
                          </a:solidFill>
                        </a:rPr>
                        <a:t>Explore the multiple ways the telecoms sector is seeking to embrace more open ecosystems, partnering relationships and business models. Topics will include the growing role of APIs, the technologies CSPs require in order to expose network capabilities to developers and how to monetize this, how public cloud is being used to host network functions, the impact of network disaggregation and open </a:t>
                      </a:r>
                      <a:r>
                        <a:rPr lang="en-GB" sz="1200" dirty="0" err="1">
                          <a:solidFill>
                            <a:srgbClr val="000000"/>
                          </a:solidFill>
                        </a:rPr>
                        <a:t>vRAN</a:t>
                      </a:r>
                      <a:r>
                        <a:rPr lang="en-GB" sz="1200" dirty="0">
                          <a:solidFill>
                            <a:srgbClr val="000000"/>
                          </a:solidFill>
                        </a:rPr>
                        <a:t>, as well as the role of open source communities and standards.</a:t>
                      </a:r>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BE8F1"/>
                    </a:solidFill>
                  </a:tcPr>
                </a:tc>
                <a:extLst>
                  <a:ext uri="{0D108BD9-81ED-4DB2-BD59-A6C34878D82A}">
                    <a16:rowId xmlns:a16="http://schemas.microsoft.com/office/drawing/2014/main" val="2124688328"/>
                  </a:ext>
                </a:extLst>
              </a:tr>
              <a:tr h="667987">
                <a:tc>
                  <a:txBody>
                    <a:bodyPr/>
                    <a:lstStyle/>
                    <a:p>
                      <a:pPr marL="0" marR="0" lvl="0" indent="0" algn="l" defTabSz="914400" rtl="0" fontAlgn="auto" hangingPunct="1">
                        <a:lnSpc>
                          <a:spcPct val="100000"/>
                        </a:lnSpc>
                        <a:spcBef>
                          <a:spcPts val="0"/>
                        </a:spcBef>
                        <a:spcAft>
                          <a:spcPts val="0"/>
                        </a:spcAft>
                        <a:buNone/>
                        <a:tabLst/>
                      </a:pPr>
                      <a:r>
                        <a:rPr lang="en-US" sz="1200" dirty="0"/>
                        <a:t>Energy efficiency </a:t>
                      </a:r>
                      <a:r>
                        <a:rPr lang="en-US" sz="1200"/>
                        <a:t>and sustainability</a:t>
                      </a:r>
                      <a:endParaRPr lang="en-US" sz="1200" dirty="0"/>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4CDE1"/>
                    </a:solidFill>
                  </a:tcPr>
                </a:tc>
                <a:tc>
                  <a:txBody>
                    <a:bodyPr/>
                    <a:lstStyle/>
                    <a:p>
                      <a:pPr marL="0" marR="0" lvl="0" indent="0" algn="l" defTabSz="914400" rtl="0" fontAlgn="auto" hangingPunct="1">
                        <a:lnSpc>
                          <a:spcPct val="100000"/>
                        </a:lnSpc>
                        <a:spcBef>
                          <a:spcPts val="0"/>
                        </a:spcBef>
                        <a:spcAft>
                          <a:spcPts val="0"/>
                        </a:spcAft>
                        <a:buNone/>
                        <a:tabLst/>
                      </a:pPr>
                      <a:r>
                        <a:rPr lang="en-GB" sz="1200" dirty="0">
                          <a:solidFill>
                            <a:srgbClr val="000000"/>
                          </a:solidFill>
                        </a:rPr>
                        <a:t>Sustainability adaptations are expanding across the telecoms landscape, as operators look to meet regulatory targets and generate much-needed energy savings. </a:t>
                      </a:r>
                      <a:r>
                        <a:rPr lang="en-GB" sz="1200" dirty="0" err="1">
                          <a:solidFill>
                            <a:srgbClr val="000000"/>
                          </a:solidFill>
                        </a:rPr>
                        <a:t>Fiber</a:t>
                      </a:r>
                      <a:r>
                        <a:rPr lang="en-GB" sz="1200" dirty="0">
                          <a:solidFill>
                            <a:srgbClr val="000000"/>
                          </a:solidFill>
                        </a:rPr>
                        <a:t> can deliver an energy-saving business case, and new mobile network technologies can enhance sustainability. Research in this pillar will address sustainability as a matter of course, including the role of cloud and AI, and will explore sustainability issues, including what progress operators are making in reducing energy consumption and carbon emissions.  </a:t>
                      </a:r>
                    </a:p>
                  </a:txBody>
                  <a:tcPr>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4CDE1"/>
                    </a:solidFill>
                  </a:tcPr>
                </a:tc>
                <a:extLst>
                  <a:ext uri="{0D108BD9-81ED-4DB2-BD59-A6C34878D82A}">
                    <a16:rowId xmlns:a16="http://schemas.microsoft.com/office/drawing/2014/main" val="2447349054"/>
                  </a:ext>
                </a:extLst>
              </a:tr>
            </a:tbl>
          </a:graphicData>
        </a:graphic>
      </p:graphicFrame>
    </p:spTree>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97AB55-CED7-7E45-BA44-FA4C71339455}"/>
              </a:ext>
            </a:extLst>
          </p:cNvPr>
          <p:cNvSpPr>
            <a:spLocks noGrp="1"/>
          </p:cNvSpPr>
          <p:nvPr>
            <p:ph type="sldNum" sz="quarter" idx="4"/>
          </p:nvPr>
        </p:nvSpPr>
        <p:spPr/>
        <p:txBody>
          <a:bodyPr/>
          <a:lstStyle/>
          <a:p>
            <a:r>
              <a:rPr lang="en-GB"/>
              <a:t>Page </a:t>
            </a:r>
            <a:fld id="{A30585B2-4AE5-4E24-B2F9-21CF896AC489}" type="slidenum">
              <a:rPr lang="en-GB" smtClean="0"/>
              <a:pPr/>
              <a:t>42</a:t>
            </a:fld>
            <a:endParaRPr lang="en-GB"/>
          </a:p>
        </p:txBody>
      </p:sp>
      <p:sp>
        <p:nvSpPr>
          <p:cNvPr id="3" name="Title 2">
            <a:extLst>
              <a:ext uri="{FF2B5EF4-FFF2-40B4-BE49-F238E27FC236}">
                <a16:creationId xmlns:a16="http://schemas.microsoft.com/office/drawing/2014/main" id="{60B122B5-A4EA-8EE9-23A2-B903E5046539}"/>
              </a:ext>
            </a:extLst>
          </p:cNvPr>
          <p:cNvSpPr>
            <a:spLocks noGrp="1"/>
          </p:cNvSpPr>
          <p:nvPr>
            <p:ph type="title"/>
          </p:nvPr>
        </p:nvSpPr>
        <p:spPr>
          <a:xfrm>
            <a:off x="156575" y="83146"/>
            <a:ext cx="11277600" cy="543879"/>
          </a:xfrm>
          <a:prstGeom prst="rect">
            <a:avLst/>
          </a:prstGeom>
        </p:spPr>
        <p:txBody>
          <a:bodyPr>
            <a:normAutofit/>
          </a:bodyPr>
          <a:lstStyle/>
          <a:p>
            <a:r>
              <a:rPr lang="en-US" dirty="0"/>
              <a:t>Networks: Transport &amp; Components: 2024 Themes</a:t>
            </a:r>
          </a:p>
        </p:txBody>
      </p:sp>
      <p:graphicFrame>
        <p:nvGraphicFramePr>
          <p:cNvPr id="6" name="Table 9">
            <a:extLst>
              <a:ext uri="{FF2B5EF4-FFF2-40B4-BE49-F238E27FC236}">
                <a16:creationId xmlns:a16="http://schemas.microsoft.com/office/drawing/2014/main" id="{76A3466C-B938-1746-7AA6-A8F534BB57BB}"/>
              </a:ext>
            </a:extLst>
          </p:cNvPr>
          <p:cNvGraphicFramePr>
            <a:graphicFrameLocks noGrp="1"/>
          </p:cNvGraphicFramePr>
          <p:nvPr/>
        </p:nvGraphicFramePr>
        <p:xfrm>
          <a:off x="78288" y="627025"/>
          <a:ext cx="12035424" cy="5460640"/>
        </p:xfrm>
        <a:graphic>
          <a:graphicData uri="http://schemas.openxmlformats.org/drawingml/2006/table">
            <a:tbl>
              <a:tblPr firstRow="1" bandRow="1"/>
              <a:tblGrid>
                <a:gridCol w="2210550">
                  <a:extLst>
                    <a:ext uri="{9D8B030D-6E8A-4147-A177-3AD203B41FA5}">
                      <a16:colId xmlns:a16="http://schemas.microsoft.com/office/drawing/2014/main" val="2843827089"/>
                    </a:ext>
                  </a:extLst>
                </a:gridCol>
                <a:gridCol w="9824874">
                  <a:extLst>
                    <a:ext uri="{9D8B030D-6E8A-4147-A177-3AD203B41FA5}">
                      <a16:colId xmlns:a16="http://schemas.microsoft.com/office/drawing/2014/main" val="1095417602"/>
                    </a:ext>
                  </a:extLst>
                </a:gridCol>
              </a:tblGrid>
              <a:tr h="31947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1600"/>
                        <a:t>Theme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D2C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1600" dirty="0"/>
                        <a:t>Description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D2CA7"/>
                    </a:solidFill>
                  </a:tcPr>
                </a:tc>
                <a:extLst>
                  <a:ext uri="{0D108BD9-81ED-4DB2-BD59-A6C34878D82A}">
                    <a16:rowId xmlns:a16="http://schemas.microsoft.com/office/drawing/2014/main" val="373247539"/>
                  </a:ext>
                </a:extLst>
              </a:tr>
              <a:tr h="8253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prstClr val="black"/>
                          </a:solidFill>
                          <a:ea typeface="Calibri"/>
                          <a:cs typeface="Calibri"/>
                          <a:sym typeface="Calibri"/>
                        </a:rPr>
                        <a:t>APIs are key to IP/Optical convergence,  the next wave of network integration and CSP network management transformation</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D2C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defRPr/>
                      </a:pPr>
                      <a:r>
                        <a:rPr lang="en-GB" sz="1200" dirty="0"/>
                        <a:t>IP/Optical convergence momentum is underway. The hardware is done. Network management and carrier operations transformation are the last remaining challenges to be overcome. The new network paradigm is multi-layer and multi-vendor. The key enabling technology required to stitch it all together is standardized APIs. A well spring of API progress has emerged from entities such as ONF T-API, Open Config, OIF CMIS, Netconf Yang, TIP MUST and more. The maturing API environment will enable the CSPs to move forward with less risk to a new transformed network management paradigm of an interworking multi-layer, multi-vendor world. Output: The state of IP/Optical convergence network management transformation.</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extLst>
                  <a:ext uri="{0D108BD9-81ED-4DB2-BD59-A6C34878D82A}">
                    <a16:rowId xmlns:a16="http://schemas.microsoft.com/office/drawing/2014/main" val="3048582144"/>
                  </a:ext>
                </a:extLst>
              </a:tr>
              <a:tr h="638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prstClr val="black"/>
                          </a:solidFill>
                          <a:ea typeface="Calibri"/>
                          <a:cs typeface="Calibri"/>
                          <a:sym typeface="Calibri"/>
                        </a:rPr>
                        <a:t>3nm CMOS will pave the road to 100Tbps</a:t>
                      </a:r>
                    </a:p>
                  </a:txBody>
                  <a:tcPr marT="91440" marB="9144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high performance optical network that underpins the entire global digital economy is a high stakes technology arms race. The industry is rapidly progressing to 100Tbps systems. WAN transmission is progressing to 1.2T, 1.6T and 3.2T enabled by CMOS node advances. The current generation of coherent DSP is reliant on 5nm CMOS node technology. The next step to 1.6T solutions will leverage the nascent 3nm CMOS generation. The top communications  vendors stress test the advanced CMOS node capabilities. The state of Arizona is now positioned to be the site diverse critical infrastructure in the advanced technology race. Output: 3nm CMOS, delivered in 2024</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538782164"/>
                  </a:ext>
                </a:extLst>
              </a:tr>
              <a:tr h="638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Calibri"/>
                        </a:rPr>
                        <a:t>AI –enabled data centers will drive communications ecosystem change</a:t>
                      </a:r>
                      <a:endParaRPr lang="en-US" sz="1200" b="0" dirty="0">
                        <a:solidFill>
                          <a:prstClr val="black"/>
                        </a:solidFill>
                        <a:ea typeface="Calibri"/>
                        <a:cs typeface="Calibri"/>
                        <a:sym typeface="Calibri"/>
                      </a:endParaRPr>
                    </a:p>
                  </a:txBody>
                  <a:tcPr marT="91440" marB="9144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major cloud providers are building greenfield AI-optimized data </a:t>
                      </a:r>
                      <a:r>
                        <a:rPr lang="en-GB" sz="1200" dirty="0" err="1"/>
                        <a:t>centers</a:t>
                      </a:r>
                      <a:r>
                        <a:rPr lang="en-GB" sz="1200" dirty="0"/>
                        <a:t> (2.0 Data </a:t>
                      </a:r>
                      <a:r>
                        <a:rPr lang="en-GB" sz="1200" dirty="0" err="1"/>
                        <a:t>Centers</a:t>
                      </a:r>
                      <a:r>
                        <a:rPr lang="en-GB" sz="1200" dirty="0"/>
                        <a:t>). For selected cloud providers, electronic leaf-spine switching will give way to optical spine switching in the data </a:t>
                      </a:r>
                      <a:r>
                        <a:rPr lang="en-GB" sz="1200" dirty="0" err="1"/>
                        <a:t>center</a:t>
                      </a:r>
                      <a:r>
                        <a:rPr lang="en-GB" sz="1200" dirty="0"/>
                        <a:t> fabric. AI-optimized data </a:t>
                      </a:r>
                      <a:r>
                        <a:rPr lang="en-GB" sz="1200" dirty="0" err="1"/>
                        <a:t>centers</a:t>
                      </a:r>
                      <a:r>
                        <a:rPr lang="en-GB" sz="1200" dirty="0"/>
                        <a:t> will drive change throughout the WAN ecosystem. AI/ML workloads will be processing across distance creating new greenfield, terabit &amp; petabit WAN demands.  Output:  AI-Optimized DCs-Reshape Ecosystem </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extLst>
                  <a:ext uri="{0D108BD9-81ED-4DB2-BD59-A6C34878D82A}">
                    <a16:rowId xmlns:a16="http://schemas.microsoft.com/office/drawing/2014/main" val="2046030263"/>
                  </a:ext>
                </a:extLst>
              </a:tr>
              <a:tr h="825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Calibri"/>
                        </a:rPr>
                        <a:t>Growth of Networked Edge</a:t>
                      </a:r>
                      <a:endParaRPr lang="en-US" sz="1200" b="0" dirty="0">
                        <a:solidFill>
                          <a:prstClr val="black"/>
                        </a:solidFill>
                        <a:ea typeface="Calibri"/>
                        <a:cs typeface="Calibri"/>
                        <a:sym typeface="Calibri"/>
                      </a:endParaRPr>
                    </a:p>
                  </a:txBody>
                  <a:tcPr marT="91440" marB="91440">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D2CA7">
                        <a:tint val="40000"/>
                      </a:srgbClr>
                    </a:solidFill>
                  </a:tcPr>
                </a:tc>
                <a:tc>
                  <a:txBody>
                    <a:bodyPr/>
                    <a:lstStyle/>
                    <a:p>
                      <a:r>
                        <a:rPr lang="en-US" sz="1200" b="0" kern="1200" dirty="0">
                          <a:solidFill>
                            <a:schemeClr val="tx1"/>
                          </a:solidFill>
                          <a:latin typeface="+mn-lt"/>
                          <a:ea typeface="+mn-ea"/>
                          <a:cs typeface="+mn-cs"/>
                        </a:rPr>
                        <a:t>Edge computing presents significant opportunities for telcos, but actual deployments and uptake have not been very strong yet. Nonetheless, the vision shared by telcos, vendors and cloud players all point to a future where adoption is not a question of ‘if’ but ‘when’. Omdia will answer some of the most critical edge-related questions for telcos, such as the use cases that will drive early and at-scale adoption, potential strategies and business cases for edge rollouts, and most importantly a quantification of the overall market opportunity (i.e., a MEC / public edge forecast) </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169792057"/>
                  </a:ext>
                </a:extLst>
              </a:tr>
              <a:tr h="435293">
                <a:tc>
                  <a:txBody>
                    <a:bodyPr/>
                    <a:lstStyle/>
                    <a:p>
                      <a:pPr marL="0" marR="0" indent="0" algn="l" rtl="0" eaLnBrk="1" fontAlgn="auto" latinLnBrk="0" hangingPunct="1">
                        <a:spcBef>
                          <a:spcPts val="0"/>
                        </a:spcBef>
                        <a:spcAft>
                          <a:spcPts val="0"/>
                        </a:spcAft>
                      </a:pPr>
                      <a:r>
                        <a:rPr lang="en-US" sz="1200" b="0" i="0" u="none" strike="noStrike" kern="1200">
                          <a:solidFill>
                            <a:srgbClr val="000000"/>
                          </a:solidFill>
                          <a:effectLst/>
                          <a:latin typeface="Calibri" panose="020F0502020204030204" pitchFamily="34" charset="0"/>
                        </a:rPr>
                        <a:t>Evolution to cloud-enabled IP edge, metro and core transport network</a:t>
                      </a:r>
                      <a:endParaRPr lang="en-US" sz="1800" b="0" i="0" u="none" strike="noStrike">
                        <a:effectLst/>
                        <a:latin typeface="Arial" panose="020B0604020202020204" pitchFamily="34" charset="0"/>
                      </a:endParaRPr>
                    </a:p>
                  </a:txBody>
                  <a:tcPr marT="91440" marB="91440">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D2CA7">
                        <a:tint val="40000"/>
                      </a:srgbClr>
                    </a:solidFill>
                  </a:tcPr>
                </a:tc>
                <a:tc>
                  <a:txBody>
                    <a:bodyPr/>
                    <a:lstStyle/>
                    <a:p>
                      <a:pPr marL="0" marR="0" indent="0" algn="l" rtl="0" eaLnBrk="1" fontAlgn="auto" latinLnBrk="0" hangingPunct="1">
                        <a:spcBef>
                          <a:spcPts val="0"/>
                        </a:spcBef>
                        <a:spcAft>
                          <a:spcPts val="0"/>
                        </a:spcAft>
                      </a:pPr>
                      <a:r>
                        <a:rPr lang="en-US" sz="1200" b="0" i="0" u="none" strike="noStrike" kern="1200" dirty="0">
                          <a:solidFill>
                            <a:srgbClr val="000000"/>
                          </a:solidFill>
                          <a:effectLst/>
                          <a:latin typeface="Calibri" panose="020F0502020204030204" pitchFamily="34" charset="0"/>
                        </a:rPr>
                        <a:t>Three tailwind dynamics are reshaping routing and switching networks:  AI-enabled self-driven network redefines the overall networking paradigm resources. The industrial and consumer metaverse demands a generational upgrade of high-speed bandwidth with E2E network security is top of mind for all service providers</a:t>
                      </a:r>
                      <a:endParaRPr lang="en-US" sz="1800" b="0" i="0" u="none" strike="noStrike" dirty="0">
                        <a:effectLst/>
                        <a:latin typeface="Arial" panose="020B0604020202020204" pitchFamily="34" charset="0"/>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624437692"/>
                  </a:ext>
                </a:extLst>
              </a:tr>
              <a:tr h="825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Asia Pacific</a:t>
                      </a:r>
                    </a:p>
                  </a:txBody>
                  <a:tcPr marT="91440" marB="91440">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Calibri" panose="020F0502020204030204"/>
                          <a:ea typeface="+mn-ea"/>
                          <a:cs typeface="+mn-cs"/>
                        </a:rPr>
                        <a:t>Asia Pacific continues to be a growth engine for the communications ecosystem. India is poised for massive infrastructure growth as it transitions to 5G and cloud. International players are piling in seeing the opportunity. Local deep pocket actors, with land and power resource are also sizing up the opportunities. China is poised for a major network renewal post-pandemic. The ASEAN-5 region is very dynamic with a multitude of growth vectors pushing core growth. Japan, Korea and ANZ are multi-sector technology leaders rounding out totality of the high growth Asia Pacific region. </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3544161731"/>
                  </a:ext>
                </a:extLst>
              </a:tr>
            </a:tbl>
          </a:graphicData>
        </a:graphic>
      </p:graphicFrame>
    </p:spTree>
    <p:extLst>
      <p:ext uri="{BB962C8B-B14F-4D97-AF65-F5344CB8AC3E}">
        <p14:creationId xmlns:p14="http://schemas.microsoft.com/office/powerpoint/2010/main" val="475052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97AB55-CED7-7E45-BA44-FA4C71339455}"/>
              </a:ext>
            </a:extLst>
          </p:cNvPr>
          <p:cNvSpPr>
            <a:spLocks noGrp="1"/>
          </p:cNvSpPr>
          <p:nvPr>
            <p:ph type="sldNum" sz="quarter" idx="4"/>
          </p:nvPr>
        </p:nvSpPr>
        <p:spPr/>
        <p:txBody>
          <a:bodyPr/>
          <a:lstStyle/>
          <a:p>
            <a:r>
              <a:rPr lang="en-GB"/>
              <a:t>Page </a:t>
            </a:r>
            <a:fld id="{A30585B2-4AE5-4E24-B2F9-21CF896AC489}" type="slidenum">
              <a:rPr lang="en-GB" smtClean="0"/>
              <a:pPr/>
              <a:t>43</a:t>
            </a:fld>
            <a:endParaRPr lang="en-GB"/>
          </a:p>
        </p:txBody>
      </p:sp>
      <p:sp>
        <p:nvSpPr>
          <p:cNvPr id="3" name="Title 2">
            <a:extLst>
              <a:ext uri="{FF2B5EF4-FFF2-40B4-BE49-F238E27FC236}">
                <a16:creationId xmlns:a16="http://schemas.microsoft.com/office/drawing/2014/main" id="{60B122B5-A4EA-8EE9-23A2-B903E5046539}"/>
              </a:ext>
            </a:extLst>
          </p:cNvPr>
          <p:cNvSpPr>
            <a:spLocks noGrp="1"/>
          </p:cNvSpPr>
          <p:nvPr>
            <p:ph type="title"/>
          </p:nvPr>
        </p:nvSpPr>
        <p:spPr>
          <a:xfrm>
            <a:off x="457200" y="461054"/>
            <a:ext cx="11277600" cy="543879"/>
          </a:xfrm>
          <a:prstGeom prst="rect">
            <a:avLst/>
          </a:prstGeom>
        </p:spPr>
        <p:txBody>
          <a:bodyPr>
            <a:normAutofit/>
          </a:bodyPr>
          <a:lstStyle/>
          <a:p>
            <a:r>
              <a:rPr lang="en-US" dirty="0"/>
              <a:t>Digital Consumer Services: 2024 Themes</a:t>
            </a:r>
          </a:p>
        </p:txBody>
      </p:sp>
      <p:graphicFrame>
        <p:nvGraphicFramePr>
          <p:cNvPr id="6" name="Table 9">
            <a:extLst>
              <a:ext uri="{FF2B5EF4-FFF2-40B4-BE49-F238E27FC236}">
                <a16:creationId xmlns:a16="http://schemas.microsoft.com/office/drawing/2014/main" id="{76A3466C-B938-1746-7AA6-A8F534BB57BB}"/>
              </a:ext>
            </a:extLst>
          </p:cNvPr>
          <p:cNvGraphicFramePr>
            <a:graphicFrameLocks noGrp="1"/>
          </p:cNvGraphicFramePr>
          <p:nvPr/>
        </p:nvGraphicFramePr>
        <p:xfrm>
          <a:off x="493296" y="1243535"/>
          <a:ext cx="11117178" cy="4546240"/>
        </p:xfrm>
        <a:graphic>
          <a:graphicData uri="http://schemas.openxmlformats.org/drawingml/2006/table">
            <a:tbl>
              <a:tblPr firstRow="1" bandRow="1"/>
              <a:tblGrid>
                <a:gridCol w="2729738">
                  <a:extLst>
                    <a:ext uri="{9D8B030D-6E8A-4147-A177-3AD203B41FA5}">
                      <a16:colId xmlns:a16="http://schemas.microsoft.com/office/drawing/2014/main" val="2843827089"/>
                    </a:ext>
                  </a:extLst>
                </a:gridCol>
                <a:gridCol w="8387440">
                  <a:extLst>
                    <a:ext uri="{9D8B030D-6E8A-4147-A177-3AD203B41FA5}">
                      <a16:colId xmlns:a16="http://schemas.microsoft.com/office/drawing/2014/main" val="1095417602"/>
                    </a:ext>
                  </a:extLst>
                </a:gridCol>
              </a:tblGrid>
              <a:tr h="31947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1600"/>
                        <a:t>Theme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D2C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1600"/>
                        <a:t>Description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D2CA7"/>
                    </a:solidFill>
                  </a:tcPr>
                </a:tc>
                <a:extLst>
                  <a:ext uri="{0D108BD9-81ED-4DB2-BD59-A6C34878D82A}">
                    <a16:rowId xmlns:a16="http://schemas.microsoft.com/office/drawing/2014/main" val="373247539"/>
                  </a:ext>
                </a:extLst>
              </a:tr>
              <a:tr h="8253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nSpc>
                          <a:spcPct val="90000"/>
                        </a:lnSpc>
                        <a:buClr>
                          <a:prstClr val="black"/>
                        </a:buClr>
                        <a:buSzPts val="1300"/>
                        <a:defRPr/>
                      </a:pPr>
                      <a:r>
                        <a:rPr lang="en-US" sz="1200" b="1" dirty="0">
                          <a:ea typeface="Calibri"/>
                          <a:cs typeface="Calibri"/>
                          <a:sym typeface="Calibri"/>
                        </a:rPr>
                        <a:t>Driving successful 5G and FTTH </a:t>
                      </a:r>
                      <a:r>
                        <a:rPr lang="en-US" sz="1200" b="1" dirty="0" err="1">
                          <a:ea typeface="Calibri"/>
                          <a:cs typeface="Calibri"/>
                          <a:sym typeface="Calibri"/>
                        </a:rPr>
                        <a:t>RoI</a:t>
                      </a:r>
                      <a:endParaRPr lang="en-US" sz="1200" b="1" dirty="0">
                        <a:ea typeface="Calibri"/>
                        <a:cs typeface="Calibri"/>
                        <a:sym typeface="Calibri"/>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nSpc>
                          <a:spcPct val="90000"/>
                        </a:lnSpc>
                        <a:buClr>
                          <a:prstClr val="black"/>
                        </a:buClr>
                        <a:buSzPts val="1100"/>
                        <a:defRPr/>
                      </a:pPr>
                      <a:r>
                        <a:rPr lang="en-US" sz="1200" dirty="0">
                          <a:ea typeface="Calibri"/>
                          <a:cs typeface="Calibri"/>
                          <a:sym typeface="Calibri"/>
                        </a:rPr>
                        <a:t>Service providers around the world are investing billions in new 5G and ultra-fast broadband networks. They are under constant pressure from customers, governments, regulators, and other stakeholders to continuously to invest so that the global population can move towards a gigabit society. However, consumer service providers are finding it difficult to monetize such network advancements. Omdia’s thought leadership research on how to create effecting go-to-market strategies around 5G and FTTH is essential if service providers are to benefit from their investments.</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extLst>
                  <a:ext uri="{0D108BD9-81ED-4DB2-BD59-A6C34878D82A}">
                    <a16:rowId xmlns:a16="http://schemas.microsoft.com/office/drawing/2014/main" val="3048582144"/>
                  </a:ext>
                </a:extLst>
              </a:tr>
              <a:tr h="63895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nSpc>
                          <a:spcPct val="90000"/>
                        </a:lnSpc>
                        <a:buClr>
                          <a:prstClr val="black"/>
                        </a:buClr>
                        <a:buSzPts val="1300"/>
                        <a:defRPr/>
                      </a:pPr>
                      <a:r>
                        <a:rPr lang="en-US" sz="1200" b="1" dirty="0">
                          <a:ea typeface="Calibri"/>
                          <a:cs typeface="Calibri"/>
                          <a:sym typeface="Calibri"/>
                        </a:rPr>
                        <a:t>Identifying &amp; quantifying new telco opportunities around smart living, media, and financial services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Calibri"/>
                          <a:cs typeface="Calibri"/>
                          <a:sym typeface="Calibri"/>
                        </a:rPr>
                        <a:t>Mobile data and fixed broadband remain the growth engine for service providers around the world. However, getting consumers to pay more for just more data / speed has always proved difficult. Service providers therefore must look to innovate to create new direct or indirect revenue growth. Omdia’s research quantifies opportunities such as advanced communications, video, smart home, gaming, financial services, metaverse, etc., and then analyzes the potential service provider’s role from a B2C perspective in such services to enable them to evolve their go-to-market strategy.</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538782164"/>
                  </a:ext>
                </a:extLst>
              </a:tr>
              <a:tr h="63895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nSpc>
                          <a:spcPct val="90000"/>
                        </a:lnSpc>
                        <a:buClr>
                          <a:prstClr val="black"/>
                        </a:buClr>
                        <a:buSzPts val="1300"/>
                        <a:defRPr/>
                      </a:pPr>
                      <a:r>
                        <a:rPr lang="en-US" sz="1200" b="1" dirty="0">
                          <a:ea typeface="Calibri"/>
                          <a:cs typeface="Calibri"/>
                          <a:sym typeface="Calibri"/>
                        </a:rPr>
                        <a:t>Assessing new innovative vendor technology, and how it helps create more effective consumer strategies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Calibri"/>
                          <a:cs typeface="Calibri"/>
                          <a:sym typeface="Calibri"/>
                        </a:rPr>
                        <a:t>Analyses leading technology innovation from vendors in key areas such as home Wi-Fi, </a:t>
                      </a:r>
                      <a:r>
                        <a:rPr lang="en-US" sz="1200" dirty="0" err="1">
                          <a:ea typeface="Calibri"/>
                          <a:cs typeface="Calibri"/>
                          <a:sym typeface="Calibri"/>
                        </a:rPr>
                        <a:t>CPaaS</a:t>
                      </a:r>
                      <a:r>
                        <a:rPr lang="en-US" sz="1200" dirty="0">
                          <a:ea typeface="Calibri"/>
                          <a:cs typeface="Calibri"/>
                          <a:sym typeface="Calibri"/>
                        </a:rPr>
                        <a:t>, smart home, and consumer engagement, and provides in-depth case studies on how operators have used such technology to create more effective consumer strategies.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extLst>
                  <a:ext uri="{0D108BD9-81ED-4DB2-BD59-A6C34878D82A}">
                    <a16:rowId xmlns:a16="http://schemas.microsoft.com/office/drawing/2014/main" val="2046030263"/>
                  </a:ext>
                </a:extLst>
              </a:tr>
              <a:tr h="825320">
                <a:tc>
                  <a:txBody>
                    <a:bodyPr/>
                    <a:lstStyle/>
                    <a:p>
                      <a:pPr marL="0" marR="0" lvl="0" indent="0" algn="l" defTabSz="914400" rtl="0" eaLnBrk="1" fontAlgn="auto" latinLnBrk="0" hangingPunct="1">
                        <a:lnSpc>
                          <a:spcPct val="90000"/>
                        </a:lnSpc>
                        <a:spcBef>
                          <a:spcPts val="0"/>
                        </a:spcBef>
                        <a:spcAft>
                          <a:spcPts val="0"/>
                        </a:spcAft>
                        <a:buClr>
                          <a:prstClr val="black"/>
                        </a:buClr>
                        <a:buSzPts val="1300"/>
                        <a:buFontTx/>
                        <a:buNone/>
                        <a:tabLst/>
                        <a:defRPr/>
                      </a:pPr>
                      <a:r>
                        <a:rPr lang="en-US" sz="1200" b="1" dirty="0">
                          <a:ea typeface="Calibri"/>
                          <a:cs typeface="Calibri"/>
                          <a:sym typeface="Calibri"/>
                        </a:rPr>
                        <a:t>Assessing the power of 3</a:t>
                      </a:r>
                      <a:r>
                        <a:rPr lang="en-US" sz="1200" b="1" baseline="30000" dirty="0">
                          <a:ea typeface="Calibri"/>
                          <a:cs typeface="Calibri"/>
                          <a:sym typeface="Calibri"/>
                        </a:rPr>
                        <a:t>rd</a:t>
                      </a:r>
                      <a:r>
                        <a:rPr lang="en-US" sz="1200" b="1" dirty="0">
                          <a:ea typeface="Calibri"/>
                          <a:cs typeface="Calibri"/>
                          <a:sym typeface="Calibri"/>
                        </a:rPr>
                        <a:t> party partnerships in creating effective successful smart living, media, and financial services</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D2CA7">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Calibri"/>
                          <a:cs typeface="Calibri"/>
                          <a:sym typeface="Calibri"/>
                        </a:rPr>
                        <a:t>Creating the right partnerships is key to success. Omdia’s analysis identifies best of breed partnership models, and analyses how services providers are using such partnerships to create new consumer business models and go to market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Calibri"/>
                        <a:cs typeface="Calibri"/>
                        <a:sym typeface="Calibri"/>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169792057"/>
                  </a:ext>
                </a:extLst>
              </a:tr>
              <a:tr h="8253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nSpc>
                          <a:spcPct val="90000"/>
                        </a:lnSpc>
                        <a:buClr>
                          <a:prstClr val="black"/>
                        </a:buClr>
                        <a:buSzPts val="1300"/>
                        <a:defRPr/>
                      </a:pPr>
                      <a:r>
                        <a:rPr lang="en-US" sz="1200" b="1" kern="1200" dirty="0">
                          <a:solidFill>
                            <a:schemeClr val="tx1"/>
                          </a:solidFill>
                          <a:latin typeface="+mn-lt"/>
                          <a:ea typeface="Calibri"/>
                          <a:cs typeface="Calibri"/>
                          <a:sym typeface="Calibri"/>
                        </a:rPr>
                        <a:t>Creating successful consumer engagement strategies through new technology and innovation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Calibri"/>
                          <a:cs typeface="Calibri"/>
                          <a:sym typeface="Calibri"/>
                        </a:rPr>
                        <a:t>Telcos face increasing levels of competition from both rivals as well as ‘OTT players’, exacerbated by the cost-of-living crisis. Meanwhile the telco core product is becoming increasingly commoditized. To succeed, telcos need to effectively digitize all aspects of customer interaction and touchpoints. To do this they must shift from being reactive to proactive, maximize their omnichannel potential, and leverage AI and real-time data analysis to drive curated consumer engagement via hyper-personalization.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3544161731"/>
                  </a:ext>
                </a:extLst>
              </a:tr>
            </a:tbl>
          </a:graphicData>
        </a:graphic>
      </p:graphicFrame>
    </p:spTree>
    <p:extLst>
      <p:ext uri="{BB962C8B-B14F-4D97-AF65-F5344CB8AC3E}">
        <p14:creationId xmlns:p14="http://schemas.microsoft.com/office/powerpoint/2010/main" val="20966625"/>
      </p:ext>
    </p:extLst>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97AB55-CED7-7E45-BA44-FA4C71339455}"/>
              </a:ext>
            </a:extLst>
          </p:cNvPr>
          <p:cNvSpPr>
            <a:spLocks noGrp="1"/>
          </p:cNvSpPr>
          <p:nvPr>
            <p:ph type="sldNum" sz="quarter" idx="4"/>
          </p:nvPr>
        </p:nvSpPr>
        <p:spPr/>
        <p:txBody>
          <a:bodyPr/>
          <a:lstStyle/>
          <a:p>
            <a:r>
              <a:rPr lang="en-GB"/>
              <a:t>Page </a:t>
            </a:r>
            <a:fld id="{A30585B2-4AE5-4E24-B2F9-21CF896AC489}" type="slidenum">
              <a:rPr lang="en-GB" smtClean="0"/>
              <a:pPr/>
              <a:t>44</a:t>
            </a:fld>
            <a:endParaRPr lang="en-GB"/>
          </a:p>
        </p:txBody>
      </p:sp>
      <p:sp>
        <p:nvSpPr>
          <p:cNvPr id="3" name="Title 2">
            <a:extLst>
              <a:ext uri="{FF2B5EF4-FFF2-40B4-BE49-F238E27FC236}">
                <a16:creationId xmlns:a16="http://schemas.microsoft.com/office/drawing/2014/main" id="{60B122B5-A4EA-8EE9-23A2-B903E5046539}"/>
              </a:ext>
            </a:extLst>
          </p:cNvPr>
          <p:cNvSpPr>
            <a:spLocks noGrp="1"/>
          </p:cNvSpPr>
          <p:nvPr>
            <p:ph type="title"/>
          </p:nvPr>
        </p:nvSpPr>
        <p:spPr>
          <a:xfrm>
            <a:off x="457200" y="461054"/>
            <a:ext cx="11277600" cy="543879"/>
          </a:xfrm>
          <a:prstGeom prst="rect">
            <a:avLst/>
          </a:prstGeom>
        </p:spPr>
        <p:txBody>
          <a:bodyPr>
            <a:normAutofit/>
          </a:bodyPr>
          <a:lstStyle/>
          <a:p>
            <a:r>
              <a:rPr lang="en-US" dirty="0"/>
              <a:t>Service Provider Enterprise &amp; Wholesale: 2024 Themes</a:t>
            </a:r>
          </a:p>
        </p:txBody>
      </p:sp>
      <p:graphicFrame>
        <p:nvGraphicFramePr>
          <p:cNvPr id="6" name="Table 9">
            <a:extLst>
              <a:ext uri="{FF2B5EF4-FFF2-40B4-BE49-F238E27FC236}">
                <a16:creationId xmlns:a16="http://schemas.microsoft.com/office/drawing/2014/main" id="{76A3466C-B938-1746-7AA6-A8F534BB57BB}"/>
              </a:ext>
            </a:extLst>
          </p:cNvPr>
          <p:cNvGraphicFramePr>
            <a:graphicFrameLocks noGrp="1"/>
          </p:cNvGraphicFramePr>
          <p:nvPr/>
        </p:nvGraphicFramePr>
        <p:xfrm>
          <a:off x="493296" y="1243535"/>
          <a:ext cx="11117178" cy="4729120"/>
        </p:xfrm>
        <a:graphic>
          <a:graphicData uri="http://schemas.openxmlformats.org/drawingml/2006/table">
            <a:tbl>
              <a:tblPr firstRow="1" bandRow="1"/>
              <a:tblGrid>
                <a:gridCol w="2729738">
                  <a:extLst>
                    <a:ext uri="{9D8B030D-6E8A-4147-A177-3AD203B41FA5}">
                      <a16:colId xmlns:a16="http://schemas.microsoft.com/office/drawing/2014/main" val="2843827089"/>
                    </a:ext>
                  </a:extLst>
                </a:gridCol>
                <a:gridCol w="8387440">
                  <a:extLst>
                    <a:ext uri="{9D8B030D-6E8A-4147-A177-3AD203B41FA5}">
                      <a16:colId xmlns:a16="http://schemas.microsoft.com/office/drawing/2014/main" val="1095417602"/>
                    </a:ext>
                  </a:extLst>
                </a:gridCol>
              </a:tblGrid>
              <a:tr h="31947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1600"/>
                        <a:t>Theme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D2C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1600"/>
                        <a:t>Description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D2CA7"/>
                    </a:solidFill>
                  </a:tcPr>
                </a:tc>
                <a:extLst>
                  <a:ext uri="{0D108BD9-81ED-4DB2-BD59-A6C34878D82A}">
                    <a16:rowId xmlns:a16="http://schemas.microsoft.com/office/drawing/2014/main" val="373247539"/>
                  </a:ext>
                </a:extLst>
              </a:tr>
              <a:tr h="8253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nSpc>
                          <a:spcPct val="90000"/>
                        </a:lnSpc>
                        <a:buClr>
                          <a:prstClr val="black"/>
                        </a:buClr>
                        <a:buSzPts val="1300"/>
                        <a:defRPr/>
                      </a:pPr>
                      <a:r>
                        <a:rPr lang="en-US" sz="1200" b="1" kern="1200" dirty="0">
                          <a:solidFill>
                            <a:schemeClr val="tx1"/>
                          </a:solidFill>
                          <a:latin typeface="+mn-lt"/>
                          <a:ea typeface="Calibri"/>
                          <a:cs typeface="Calibri"/>
                          <a:sym typeface="Calibri"/>
                        </a:rPr>
                        <a:t>Make services easy to consume (AIOps, </a:t>
                      </a:r>
                      <a:r>
                        <a:rPr lang="en-US" sz="1200" b="1" kern="1200" dirty="0" err="1">
                          <a:solidFill>
                            <a:schemeClr val="tx1"/>
                          </a:solidFill>
                          <a:latin typeface="+mn-lt"/>
                          <a:ea typeface="Calibri"/>
                          <a:cs typeface="Calibri"/>
                          <a:sym typeface="Calibri"/>
                        </a:rPr>
                        <a:t>NaaS</a:t>
                      </a:r>
                      <a:r>
                        <a:rPr lang="en-US" sz="1200" b="1" kern="1200" dirty="0">
                          <a:solidFill>
                            <a:schemeClr val="tx1"/>
                          </a:solidFill>
                          <a:latin typeface="+mn-lt"/>
                          <a:ea typeface="Calibri"/>
                          <a:cs typeface="Calibri"/>
                          <a:sym typeface="Calibri"/>
                        </a:rPr>
                        <a:t>, APIs, DX)</a:t>
                      </a:r>
                      <a:endParaRPr lang="en-US" sz="1200" b="1" dirty="0">
                        <a:solidFill>
                          <a:schemeClr val="tx1"/>
                        </a:solidFill>
                        <a:latin typeface="+mn-lt"/>
                        <a:ea typeface="Calibri"/>
                        <a:cs typeface="Calibri"/>
                        <a:sym typeface="Calibri"/>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D2C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nSpc>
                          <a:spcPct val="90000"/>
                        </a:lnSpc>
                        <a:buClr>
                          <a:prstClr val="black"/>
                        </a:buClr>
                        <a:buSzPts val="1100"/>
                        <a:buFont typeface="Arial" panose="020B0604020202020204" pitchFamily="34" charset="0"/>
                        <a:buNone/>
                        <a:defRPr/>
                      </a:pPr>
                      <a:r>
                        <a:rPr lang="en-US" sz="1200" b="0" dirty="0"/>
                        <a:t>Enterprises want B2B services that are easy to consume, which means simplifying how services are bought and managed. Tools to reduce complexity include AI/ML, particularly AIOps; provider APIs that tie into enterprises’ management platforms; and Network-as-a-Service packaging. </a:t>
                      </a:r>
                      <a:r>
                        <a:rPr lang="en-US" sz="1200" b="0" dirty="0" err="1"/>
                        <a:t>Omdia’s</a:t>
                      </a:r>
                      <a:r>
                        <a:rPr lang="en-US" sz="1200" b="0" dirty="0"/>
                        <a:t> research tracks enterprises’ rising expectations and recommends how service provider may improve the customer experience.</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extLst>
                  <a:ext uri="{0D108BD9-81ED-4DB2-BD59-A6C34878D82A}">
                    <a16:rowId xmlns:a16="http://schemas.microsoft.com/office/drawing/2014/main" val="3048582144"/>
                  </a:ext>
                </a:extLst>
              </a:tr>
              <a:tr h="638957">
                <a:tc>
                  <a:txBody>
                    <a:bodyPr/>
                    <a:lstStyle/>
                    <a:p>
                      <a:pPr marL="0" marR="0" lvl="0" indent="0" algn="l" defTabSz="914400" rtl="0" eaLnBrk="1" fontAlgn="auto" latinLnBrk="0" hangingPunct="1">
                        <a:lnSpc>
                          <a:spcPct val="90000"/>
                        </a:lnSpc>
                        <a:spcBef>
                          <a:spcPts val="0"/>
                        </a:spcBef>
                        <a:spcAft>
                          <a:spcPts val="0"/>
                        </a:spcAft>
                        <a:buClr>
                          <a:prstClr val="black"/>
                        </a:buClr>
                        <a:buSzPts val="1300"/>
                        <a:buFontTx/>
                        <a:buNone/>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Assist enterprise technology shifts </a:t>
                      </a:r>
                      <a:r>
                        <a:rPr kumimoji="0" lang="en-US" sz="1200" b="1" i="0" u="none" strike="noStrike" kern="1200" cap="none" spc="0" normalizeH="0" baseline="0" noProof="0" dirty="0">
                          <a:ln>
                            <a:noFill/>
                          </a:ln>
                          <a:solidFill>
                            <a:schemeClr val="tx2"/>
                          </a:solidFill>
                          <a:effectLst/>
                          <a:uLnTx/>
                          <a:uFillTx/>
                          <a:latin typeface="+mn-lt"/>
                          <a:ea typeface="+mn-ea"/>
                          <a:cs typeface="+mn-cs"/>
                        </a:rPr>
                        <a:t>(cloud, security/zero trust, -</a:t>
                      </a:r>
                      <a:r>
                        <a:rPr kumimoji="0" lang="en-US" sz="1200" b="1" i="0" u="none" strike="noStrike" kern="1200" cap="none" spc="0" normalizeH="0" baseline="0" noProof="0" dirty="0" err="1">
                          <a:ln>
                            <a:noFill/>
                          </a:ln>
                          <a:solidFill>
                            <a:schemeClr val="tx2"/>
                          </a:solidFill>
                          <a:effectLst/>
                          <a:uLnTx/>
                          <a:uFillTx/>
                          <a:latin typeface="+mn-lt"/>
                          <a:ea typeface="+mn-ea"/>
                          <a:cs typeface="+mn-cs"/>
                        </a:rPr>
                        <a:t>aaS</a:t>
                      </a:r>
                      <a:r>
                        <a:rPr kumimoji="0" lang="en-US" sz="1200" b="1" i="0" u="none" strike="noStrike" kern="1200" cap="none" spc="0" normalizeH="0" baseline="0" noProof="0" dirty="0">
                          <a:ln>
                            <a:noFill/>
                          </a:ln>
                          <a:solidFill>
                            <a:schemeClr val="tx2"/>
                          </a:solidFill>
                          <a:effectLst/>
                          <a:uLnTx/>
                          <a:uFillTx/>
                          <a:latin typeface="+mn-lt"/>
                          <a:ea typeface="+mn-ea"/>
                          <a:cs typeface="+mn-cs"/>
                        </a:rPr>
                        <a:t>, AI, energy)</a:t>
                      </a:r>
                    </a:p>
                  </a:txBody>
                  <a:tcPr marT="91440" marB="9144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90000"/>
                        </a:lnSpc>
                        <a:spcBef>
                          <a:spcPts val="0"/>
                        </a:spcBef>
                        <a:spcAft>
                          <a:spcPts val="0"/>
                        </a:spcAft>
                        <a:buClr>
                          <a:prstClr val="black"/>
                        </a:buClr>
                        <a:buSzPts val="1100"/>
                        <a:buFontTx/>
                        <a:buNone/>
                        <a:tabLst/>
                        <a:defRPr/>
                      </a:pPr>
                      <a:r>
                        <a:rPr lang="en-US" sz="1200" b="0" dirty="0"/>
                        <a:t>Businesses are shifting from data centers to cloud; from private WAN and dedicated access to internet/broadband and hybrid working patterns; from closed systems to open systems and interfaces; from site-to-site </a:t>
                      </a:r>
                      <a:r>
                        <a:rPr lang="en-US" sz="1200" b="0" dirty="0">
                          <a:solidFill>
                            <a:schemeClr val="tx2"/>
                          </a:solidFill>
                        </a:rPr>
                        <a:t>connectivity to cloud-</a:t>
                      </a:r>
                      <a:r>
                        <a:rPr lang="en-US" sz="1200" b="0" dirty="0" err="1">
                          <a:solidFill>
                            <a:schemeClr val="tx2"/>
                          </a:solidFill>
                        </a:rPr>
                        <a:t>hubbed</a:t>
                      </a:r>
                      <a:r>
                        <a:rPr lang="en-US" sz="1200" b="0" dirty="0">
                          <a:solidFill>
                            <a:schemeClr val="tx2"/>
                          </a:solidFill>
                        </a:rPr>
                        <a:t> networks; from security perimeters to perimeter-less zero trust; from static services to –</a:t>
                      </a:r>
                      <a:r>
                        <a:rPr lang="en-US" sz="1200" b="0" dirty="0" err="1">
                          <a:solidFill>
                            <a:schemeClr val="tx2"/>
                          </a:solidFill>
                        </a:rPr>
                        <a:t>aaS</a:t>
                      </a:r>
                      <a:r>
                        <a:rPr lang="en-US" sz="1200" b="0" dirty="0">
                          <a:solidFill>
                            <a:schemeClr val="tx2"/>
                          </a:solidFill>
                        </a:rPr>
                        <a:t> usage charges; from manual processes to closed-loop automation and AI/ML services; and from general green initiatives to rigorously tracked, sustainable energy policy. </a:t>
                      </a:r>
                      <a:r>
                        <a:rPr lang="en-US" sz="1200" b="0" dirty="0" err="1"/>
                        <a:t>Omdia’s</a:t>
                      </a:r>
                      <a:r>
                        <a:rPr lang="en-US" sz="1200" b="0" dirty="0"/>
                        <a:t> research examines where enterprises are in the transition, and where service providers need to be.</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538782164"/>
                  </a:ext>
                </a:extLst>
              </a:tr>
              <a:tr h="638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Leverage 5G capabilities (IoT, MPN, private networks, network slicing)</a:t>
                      </a:r>
                    </a:p>
                  </a:txBody>
                  <a:tcPr marT="91440" marB="9144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nSpc>
                          <a:spcPct val="90000"/>
                        </a:lnSpc>
                        <a:buClr>
                          <a:prstClr val="black"/>
                        </a:buClr>
                        <a:buSzPts val="1100"/>
                        <a:buFont typeface="Arial" panose="020B0604020202020204" pitchFamily="34" charset="0"/>
                        <a:buNone/>
                        <a:defRPr/>
                      </a:pPr>
                      <a:r>
                        <a:rPr lang="en-US" sz="1200" dirty="0"/>
                        <a:t>Wireless carriers made massive spectrum and infrastructure investments in 5G. There has not been corresponding revenue growth to justify the costs. Providers are scrambling to find more near-term 5G B2B selling opportunities: Two of them are B2B fixed wireless access and new IoT solutions. They also emphasize private networks and hybrid public/private networks, with the promise that network slicing will control and secure networking. </a:t>
                      </a:r>
                      <a:r>
                        <a:rPr lang="en-US" sz="1200" dirty="0" err="1"/>
                        <a:t>Omdia’s</a:t>
                      </a:r>
                      <a:r>
                        <a:rPr lang="en-US" sz="1200" dirty="0"/>
                        <a:t> research examines where wireless B2B services are gaining traction, and where service providers can find opportunities to exploit.</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20000"/>
                      </a:srgbClr>
                    </a:solidFill>
                  </a:tcPr>
                </a:tc>
                <a:extLst>
                  <a:ext uri="{0D108BD9-81ED-4DB2-BD59-A6C34878D82A}">
                    <a16:rowId xmlns:a16="http://schemas.microsoft.com/office/drawing/2014/main" val="2046030263"/>
                  </a:ext>
                </a:extLst>
              </a:tr>
              <a:tr h="825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Reach into the campus (edge/cloud connect, SASE, SD-WAN, WLAN, CMN)</a:t>
                      </a:r>
                    </a:p>
                  </a:txBody>
                  <a:tcPr marT="91440" marB="91440">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D2CA7">
                        <a:tint val="40000"/>
                      </a:srgbClr>
                    </a:solidFill>
                  </a:tcPr>
                </a:tc>
                <a:tc>
                  <a:txBody>
                    <a:bodyPr/>
                    <a:lstStyle/>
                    <a:p>
                      <a:pPr marL="0" indent="0">
                        <a:lnSpc>
                          <a:spcPct val="90000"/>
                        </a:lnSpc>
                        <a:buClr>
                          <a:prstClr val="black"/>
                        </a:buClr>
                        <a:buSzPts val="1100"/>
                        <a:buFont typeface="Arial" panose="020B0604020202020204" pitchFamily="34" charset="0"/>
                        <a:buNone/>
                        <a:defRPr/>
                      </a:pPr>
                      <a:r>
                        <a:rPr lang="en-US" sz="1200" dirty="0"/>
                        <a:t>Many enterprises do not want to run their own network operations and IT infrastructure. Cloud and edge, and cloud-managed networking are ways for enterprises to offload platforms but stay in control. Wireless/wired LAN, SD-WAN and SASE connect and manage connectivity on the campus to data centers and clouds. </a:t>
                      </a:r>
                      <a:r>
                        <a:rPr lang="en-US" sz="1200" dirty="0" err="1"/>
                        <a:t>Omdia’s</a:t>
                      </a:r>
                      <a:r>
                        <a:rPr lang="en-US" sz="1200" dirty="0"/>
                        <a:t> research looks at roles that suppliers and service providers can play on-site, and how campus networks connect and leverage hosted resources.</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169792057"/>
                  </a:ext>
                </a:extLst>
              </a:tr>
              <a:tr h="825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Find new routes to market (cloud/network, B2B channels, ecosystems)</a:t>
                      </a:r>
                    </a:p>
                  </a:txBody>
                  <a:tcPr marT="91440" marB="9144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nSpc>
                          <a:spcPct val="90000"/>
                        </a:lnSpc>
                        <a:buClr>
                          <a:prstClr val="black"/>
                        </a:buClr>
                        <a:buSzPts val="1100"/>
                        <a:buFont typeface="Arial" panose="020B0604020202020204" pitchFamily="34" charset="0"/>
                        <a:buNone/>
                        <a:defRPr/>
                      </a:pPr>
                      <a:r>
                        <a:rPr lang="en-US" sz="1200" dirty="0"/>
                        <a:t>Service providers – telcos, integrators, IT services, </a:t>
                      </a:r>
                      <a:r>
                        <a:rPr lang="en-US" sz="1200" dirty="0" err="1"/>
                        <a:t>hyperscalers</a:t>
                      </a:r>
                      <a:r>
                        <a:rPr lang="en-US" sz="1200" dirty="0"/>
                        <a:t>, consultants, vendors, resellers, specialists – all compete for enterprise customer managed and professional services. The right partner channels and partner ecosystems can help providers assemble compelling offers. But buyer expectations differ by geography, size, industry, company culture, and other factors. </a:t>
                      </a:r>
                      <a:r>
                        <a:rPr lang="en-US" sz="1200" dirty="0" err="1"/>
                        <a:t>Omdia’s</a:t>
                      </a:r>
                      <a:r>
                        <a:rPr lang="en-US" sz="1200" dirty="0"/>
                        <a:t> research helps providers understand roles to target within the enterprise, how to meet their expectations, and where enterprises give different types of providers “permission to compete”.</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D2CA7">
                        <a:tint val="40000"/>
                      </a:srgbClr>
                    </a:solidFill>
                  </a:tcPr>
                </a:tc>
                <a:extLst>
                  <a:ext uri="{0D108BD9-81ED-4DB2-BD59-A6C34878D82A}">
                    <a16:rowId xmlns:a16="http://schemas.microsoft.com/office/drawing/2014/main" val="3544161731"/>
                  </a:ext>
                </a:extLst>
              </a:tr>
            </a:tbl>
          </a:graphicData>
        </a:graphic>
      </p:graphicFrame>
    </p:spTree>
    <p:extLst>
      <p:ext uri="{BB962C8B-B14F-4D97-AF65-F5344CB8AC3E}">
        <p14:creationId xmlns:p14="http://schemas.microsoft.com/office/powerpoint/2010/main" val="1475583068"/>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92A0-88FB-E9FA-61FA-B540DDB4D494}"/>
              </a:ext>
            </a:extLst>
          </p:cNvPr>
          <p:cNvSpPr>
            <a:spLocks noGrp="1"/>
          </p:cNvSpPr>
          <p:nvPr>
            <p:ph type="title"/>
          </p:nvPr>
        </p:nvSpPr>
        <p:spPr/>
        <p:txBody>
          <a:bodyPr/>
          <a:lstStyle/>
          <a:p>
            <a:r>
              <a:rPr lang="en-US" dirty="0"/>
              <a:t>Select proposed new content</a:t>
            </a:r>
          </a:p>
        </p:txBody>
      </p:sp>
      <p:sp>
        <p:nvSpPr>
          <p:cNvPr id="3" name="Oval 2">
            <a:extLst>
              <a:ext uri="{FF2B5EF4-FFF2-40B4-BE49-F238E27FC236}">
                <a16:creationId xmlns:a16="http://schemas.microsoft.com/office/drawing/2014/main" id="{979B8D25-4B5D-5CDD-318D-718F4CDB53EE}"/>
              </a:ext>
            </a:extLst>
          </p:cNvPr>
          <p:cNvSpPr/>
          <p:nvPr/>
        </p:nvSpPr>
        <p:spPr>
          <a:xfrm>
            <a:off x="371475" y="1536169"/>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a:t>6G Operators and vendors</a:t>
            </a:r>
          </a:p>
        </p:txBody>
      </p:sp>
      <p:sp>
        <p:nvSpPr>
          <p:cNvPr id="4" name="Oval 3">
            <a:extLst>
              <a:ext uri="{FF2B5EF4-FFF2-40B4-BE49-F238E27FC236}">
                <a16:creationId xmlns:a16="http://schemas.microsoft.com/office/drawing/2014/main" id="{EC6366E4-AAD0-03D5-BDA3-A0C4F08C1DE3}"/>
              </a:ext>
            </a:extLst>
          </p:cNvPr>
          <p:cNvSpPr/>
          <p:nvPr/>
        </p:nvSpPr>
        <p:spPr>
          <a:xfrm>
            <a:off x="121054" y="3496155"/>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a:t>AI Regulation</a:t>
            </a:r>
          </a:p>
        </p:txBody>
      </p:sp>
      <p:sp>
        <p:nvSpPr>
          <p:cNvPr id="5" name="Oval 4">
            <a:extLst>
              <a:ext uri="{FF2B5EF4-FFF2-40B4-BE49-F238E27FC236}">
                <a16:creationId xmlns:a16="http://schemas.microsoft.com/office/drawing/2014/main" id="{BF548FF5-0A40-4601-5E0E-72602DA50B0F}"/>
              </a:ext>
            </a:extLst>
          </p:cNvPr>
          <p:cNvSpPr/>
          <p:nvPr/>
        </p:nvSpPr>
        <p:spPr>
          <a:xfrm>
            <a:off x="2371727" y="4426764"/>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a:t>Mobile </a:t>
            </a:r>
            <a:r>
              <a:rPr lang="en-US" sz="1400" dirty="0" err="1"/>
              <a:t>Xhaul</a:t>
            </a:r>
            <a:r>
              <a:rPr lang="en-US" sz="1400" dirty="0"/>
              <a:t> Forecasts</a:t>
            </a:r>
          </a:p>
        </p:txBody>
      </p:sp>
      <p:sp>
        <p:nvSpPr>
          <p:cNvPr id="6" name="Oval 5">
            <a:extLst>
              <a:ext uri="{FF2B5EF4-FFF2-40B4-BE49-F238E27FC236}">
                <a16:creationId xmlns:a16="http://schemas.microsoft.com/office/drawing/2014/main" id="{8F87F6E6-4310-495B-FF70-9BBCA36B1200}"/>
              </a:ext>
            </a:extLst>
          </p:cNvPr>
          <p:cNvSpPr/>
          <p:nvPr/>
        </p:nvSpPr>
        <p:spPr>
          <a:xfrm>
            <a:off x="1810536" y="2810355"/>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a:t>RAN Share – MEA/</a:t>
            </a:r>
            <a:r>
              <a:rPr lang="en-US" sz="1400" dirty="0" err="1"/>
              <a:t>EUe</a:t>
            </a:r>
            <a:r>
              <a:rPr lang="en-US" sz="1400" dirty="0"/>
              <a:t> split</a:t>
            </a:r>
          </a:p>
        </p:txBody>
      </p:sp>
      <p:sp>
        <p:nvSpPr>
          <p:cNvPr id="7" name="Oval 6">
            <a:extLst>
              <a:ext uri="{FF2B5EF4-FFF2-40B4-BE49-F238E27FC236}">
                <a16:creationId xmlns:a16="http://schemas.microsoft.com/office/drawing/2014/main" id="{2A954C91-FF82-381A-B183-A46ACE5FFB39}"/>
              </a:ext>
            </a:extLst>
          </p:cNvPr>
          <p:cNvSpPr/>
          <p:nvPr/>
        </p:nvSpPr>
        <p:spPr>
          <a:xfrm>
            <a:off x="3804745" y="5145856"/>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algn="ctr"/>
            <a:r>
              <a:rPr lang="en-US" sz="1400" dirty="0"/>
              <a:t>Mobile Core – more tracking and analysis</a:t>
            </a:r>
          </a:p>
        </p:txBody>
      </p:sp>
      <p:sp>
        <p:nvSpPr>
          <p:cNvPr id="10" name="Oval 9">
            <a:extLst>
              <a:ext uri="{FF2B5EF4-FFF2-40B4-BE49-F238E27FC236}">
                <a16:creationId xmlns:a16="http://schemas.microsoft.com/office/drawing/2014/main" id="{0B11D214-23C7-808B-9D10-82C0FD7ED290}"/>
              </a:ext>
            </a:extLst>
          </p:cNvPr>
          <p:cNvSpPr/>
          <p:nvPr/>
        </p:nvSpPr>
        <p:spPr>
          <a:xfrm>
            <a:off x="3794803" y="1495387"/>
            <a:ext cx="1578221" cy="160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n-US" sz="900" dirty="0"/>
              <a:t>Market share figures for OSS and BSS categories: Service Management, Network Management, Monetization, and Customer Engagement. </a:t>
            </a:r>
          </a:p>
        </p:txBody>
      </p:sp>
      <p:sp>
        <p:nvSpPr>
          <p:cNvPr id="13" name="Oval 12">
            <a:extLst>
              <a:ext uri="{FF2B5EF4-FFF2-40B4-BE49-F238E27FC236}">
                <a16:creationId xmlns:a16="http://schemas.microsoft.com/office/drawing/2014/main" id="{12BBEDCA-7910-4665-EED5-734945A4FB47}"/>
              </a:ext>
            </a:extLst>
          </p:cNvPr>
          <p:cNvSpPr/>
          <p:nvPr/>
        </p:nvSpPr>
        <p:spPr>
          <a:xfrm>
            <a:off x="3569463" y="3345122"/>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1400" dirty="0"/>
              <a:t>Telco Network Cloud: market share analysis for each product category</a:t>
            </a:r>
          </a:p>
        </p:txBody>
      </p:sp>
      <p:sp>
        <p:nvSpPr>
          <p:cNvPr id="14" name="Oval 13">
            <a:extLst>
              <a:ext uri="{FF2B5EF4-FFF2-40B4-BE49-F238E27FC236}">
                <a16:creationId xmlns:a16="http://schemas.microsoft.com/office/drawing/2014/main" id="{0528A8F1-B5AE-8C03-6122-3922F87E03DD}"/>
              </a:ext>
            </a:extLst>
          </p:cNvPr>
          <p:cNvSpPr/>
          <p:nvPr/>
        </p:nvSpPr>
        <p:spPr>
          <a:xfrm>
            <a:off x="5360949" y="4776534"/>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a:t>Business BB: add SME splits</a:t>
            </a:r>
          </a:p>
        </p:txBody>
      </p:sp>
      <p:sp>
        <p:nvSpPr>
          <p:cNvPr id="15" name="Oval 14">
            <a:extLst>
              <a:ext uri="{FF2B5EF4-FFF2-40B4-BE49-F238E27FC236}">
                <a16:creationId xmlns:a16="http://schemas.microsoft.com/office/drawing/2014/main" id="{3CB77343-C314-A914-DCBE-DDE0B6D6F19C}"/>
              </a:ext>
            </a:extLst>
          </p:cNvPr>
          <p:cNvSpPr/>
          <p:nvPr/>
        </p:nvSpPr>
        <p:spPr>
          <a:xfrm>
            <a:off x="10179219" y="547858"/>
            <a:ext cx="1495426" cy="148590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a:solidFill>
                  <a:schemeClr val="bg1"/>
                </a:solidFill>
              </a:rPr>
              <a:t>Telcos as Platforms: APIs</a:t>
            </a:r>
          </a:p>
        </p:txBody>
      </p:sp>
      <p:sp>
        <p:nvSpPr>
          <p:cNvPr id="16" name="Oval 15">
            <a:extLst>
              <a:ext uri="{FF2B5EF4-FFF2-40B4-BE49-F238E27FC236}">
                <a16:creationId xmlns:a16="http://schemas.microsoft.com/office/drawing/2014/main" id="{8317AE34-FDF5-007D-58B7-D429BD50CE08}"/>
              </a:ext>
            </a:extLst>
          </p:cNvPr>
          <p:cNvSpPr/>
          <p:nvPr/>
        </p:nvSpPr>
        <p:spPr>
          <a:xfrm>
            <a:off x="5348310" y="809042"/>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a:t>5G Standalone Forecast</a:t>
            </a:r>
          </a:p>
        </p:txBody>
      </p:sp>
      <p:sp>
        <p:nvSpPr>
          <p:cNvPr id="17" name="Oval 16">
            <a:extLst>
              <a:ext uri="{FF2B5EF4-FFF2-40B4-BE49-F238E27FC236}">
                <a16:creationId xmlns:a16="http://schemas.microsoft.com/office/drawing/2014/main" id="{370EC6DD-CED4-80C7-646D-48E9EEA52E6B}"/>
              </a:ext>
            </a:extLst>
          </p:cNvPr>
          <p:cNvSpPr/>
          <p:nvPr/>
        </p:nvSpPr>
        <p:spPr>
          <a:xfrm>
            <a:off x="8467099" y="3438067"/>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a:t>Fiber – premises passed</a:t>
            </a:r>
          </a:p>
        </p:txBody>
      </p:sp>
      <p:sp>
        <p:nvSpPr>
          <p:cNvPr id="18" name="Oval 17">
            <a:extLst>
              <a:ext uri="{FF2B5EF4-FFF2-40B4-BE49-F238E27FC236}">
                <a16:creationId xmlns:a16="http://schemas.microsoft.com/office/drawing/2014/main" id="{7DEA01A5-0DE4-5D31-C6D0-3A9B4427317C}"/>
              </a:ext>
            </a:extLst>
          </p:cNvPr>
          <p:cNvSpPr/>
          <p:nvPr/>
        </p:nvSpPr>
        <p:spPr>
          <a:xfrm>
            <a:off x="6952625" y="5259869"/>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err="1"/>
              <a:t>eSIM</a:t>
            </a:r>
            <a:r>
              <a:rPr lang="en-US" sz="1400" dirty="0"/>
              <a:t> coverage</a:t>
            </a:r>
          </a:p>
        </p:txBody>
      </p:sp>
      <p:sp>
        <p:nvSpPr>
          <p:cNvPr id="21" name="Oval 20">
            <a:extLst>
              <a:ext uri="{FF2B5EF4-FFF2-40B4-BE49-F238E27FC236}">
                <a16:creationId xmlns:a16="http://schemas.microsoft.com/office/drawing/2014/main" id="{4B3078F2-E427-9FFA-CAFA-FFEE297F00A5}"/>
              </a:ext>
            </a:extLst>
          </p:cNvPr>
          <p:cNvSpPr/>
          <p:nvPr/>
        </p:nvSpPr>
        <p:spPr>
          <a:xfrm>
            <a:off x="8538900" y="1812764"/>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GB" sz="1400" dirty="0"/>
              <a:t>MI IS: Non-Terrestrial Networks (NTN) in 5G-Advanced and </a:t>
            </a:r>
            <a:r>
              <a:rPr lang="en-GB" sz="1400"/>
              <a:t>6G </a:t>
            </a:r>
            <a:endParaRPr lang="en-GB" sz="1400" dirty="0"/>
          </a:p>
        </p:txBody>
      </p:sp>
      <p:sp>
        <p:nvSpPr>
          <p:cNvPr id="24" name="Oval 23">
            <a:extLst>
              <a:ext uri="{FF2B5EF4-FFF2-40B4-BE49-F238E27FC236}">
                <a16:creationId xmlns:a16="http://schemas.microsoft.com/office/drawing/2014/main" id="{4480B9A7-8E19-E3E6-33EE-BF8678710EE3}"/>
              </a:ext>
            </a:extLst>
          </p:cNvPr>
          <p:cNvSpPr/>
          <p:nvPr/>
        </p:nvSpPr>
        <p:spPr>
          <a:xfrm>
            <a:off x="8770948" y="4981575"/>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GB" sz="1400" dirty="0"/>
              <a:t>Network Evolution: Telco </a:t>
            </a:r>
            <a:r>
              <a:rPr lang="en-GB" sz="1400" dirty="0" err="1"/>
              <a:t>Opex</a:t>
            </a:r>
            <a:r>
              <a:rPr lang="en-GB" sz="1400" dirty="0"/>
              <a:t> Tracker</a:t>
            </a:r>
          </a:p>
        </p:txBody>
      </p:sp>
      <p:sp>
        <p:nvSpPr>
          <p:cNvPr id="25" name="Oval 24">
            <a:extLst>
              <a:ext uri="{FF2B5EF4-FFF2-40B4-BE49-F238E27FC236}">
                <a16:creationId xmlns:a16="http://schemas.microsoft.com/office/drawing/2014/main" id="{CC7C1A3B-0F62-4426-8901-B8091742D381}"/>
              </a:ext>
            </a:extLst>
          </p:cNvPr>
          <p:cNvSpPr/>
          <p:nvPr/>
        </p:nvSpPr>
        <p:spPr>
          <a:xfrm>
            <a:off x="6952625" y="540144"/>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GB" sz="1400" dirty="0"/>
              <a:t>10G PON surveys</a:t>
            </a:r>
          </a:p>
        </p:txBody>
      </p:sp>
      <p:sp>
        <p:nvSpPr>
          <p:cNvPr id="26" name="Oval 25">
            <a:extLst>
              <a:ext uri="{FF2B5EF4-FFF2-40B4-BE49-F238E27FC236}">
                <a16:creationId xmlns:a16="http://schemas.microsoft.com/office/drawing/2014/main" id="{DAC0F8FE-8FCB-2B77-0716-F82144A64A94}"/>
              </a:ext>
            </a:extLst>
          </p:cNvPr>
          <p:cNvSpPr/>
          <p:nvPr/>
        </p:nvSpPr>
        <p:spPr>
          <a:xfrm>
            <a:off x="2188368" y="1128756"/>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GB" sz="1400" dirty="0"/>
              <a:t>AI</a:t>
            </a:r>
            <a:r>
              <a:rPr lang="en-GB" sz="1400"/>
              <a:t>/ML in Mobile Core</a:t>
            </a:r>
            <a:endParaRPr lang="en-GB" sz="1400" dirty="0"/>
          </a:p>
        </p:txBody>
      </p:sp>
      <p:sp>
        <p:nvSpPr>
          <p:cNvPr id="27" name="Oval 26">
            <a:extLst>
              <a:ext uri="{FF2B5EF4-FFF2-40B4-BE49-F238E27FC236}">
                <a16:creationId xmlns:a16="http://schemas.microsoft.com/office/drawing/2014/main" id="{C585735A-49B8-4DF0-9D32-014140B0D4FC}"/>
              </a:ext>
            </a:extLst>
          </p:cNvPr>
          <p:cNvSpPr/>
          <p:nvPr/>
        </p:nvSpPr>
        <p:spPr>
          <a:xfrm>
            <a:off x="785814" y="5169715"/>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GB" sz="1400" b="1" dirty="0"/>
              <a:t>Converged IP/Optics Fcast; MEC forecast</a:t>
            </a:r>
          </a:p>
        </p:txBody>
      </p:sp>
      <p:sp>
        <p:nvSpPr>
          <p:cNvPr id="28" name="Oval 27">
            <a:extLst>
              <a:ext uri="{FF2B5EF4-FFF2-40B4-BE49-F238E27FC236}">
                <a16:creationId xmlns:a16="http://schemas.microsoft.com/office/drawing/2014/main" id="{07FCB286-DFDA-A11F-FEE4-E1CD60A93038}"/>
              </a:ext>
            </a:extLst>
          </p:cNvPr>
          <p:cNvSpPr/>
          <p:nvPr/>
        </p:nvSpPr>
        <p:spPr>
          <a:xfrm>
            <a:off x="10396939" y="5233363"/>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GB" sz="1400"/>
              <a:t>Smart WiFi</a:t>
            </a:r>
            <a:r>
              <a:rPr lang="en-GB" sz="1400" dirty="0"/>
              <a:t> </a:t>
            </a:r>
            <a:r>
              <a:rPr lang="en-GB" sz="1400"/>
              <a:t>Market Radar</a:t>
            </a:r>
            <a:endParaRPr lang="en-GB" sz="1400" dirty="0"/>
          </a:p>
        </p:txBody>
      </p:sp>
      <p:sp>
        <p:nvSpPr>
          <p:cNvPr id="29" name="Oval 28">
            <a:extLst>
              <a:ext uri="{FF2B5EF4-FFF2-40B4-BE49-F238E27FC236}">
                <a16:creationId xmlns:a16="http://schemas.microsoft.com/office/drawing/2014/main" id="{F4BFC896-8A3B-EAB0-A813-2BEA7184A5A3}"/>
              </a:ext>
            </a:extLst>
          </p:cNvPr>
          <p:cNvSpPr/>
          <p:nvPr/>
        </p:nvSpPr>
        <p:spPr>
          <a:xfrm>
            <a:off x="6431726" y="2077456"/>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GB" sz="1400" dirty="0"/>
              <a:t>5G FWA Pricing</a:t>
            </a:r>
          </a:p>
        </p:txBody>
      </p:sp>
      <p:sp>
        <p:nvSpPr>
          <p:cNvPr id="30" name="Oval 29">
            <a:extLst>
              <a:ext uri="{FF2B5EF4-FFF2-40B4-BE49-F238E27FC236}">
                <a16:creationId xmlns:a16="http://schemas.microsoft.com/office/drawing/2014/main" id="{4CE1C4BC-2580-77E8-B76A-935C029B3547}"/>
              </a:ext>
            </a:extLst>
          </p:cNvPr>
          <p:cNvSpPr/>
          <p:nvPr/>
        </p:nvSpPr>
        <p:spPr>
          <a:xfrm>
            <a:off x="5174718" y="3223877"/>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GB" sz="1400"/>
              <a:t>GenAI</a:t>
            </a:r>
            <a:r>
              <a:rPr lang="en-GB" sz="1400" dirty="0"/>
              <a:t> </a:t>
            </a:r>
            <a:r>
              <a:rPr lang="en-GB" sz="1400"/>
              <a:t>for Consumer</a:t>
            </a:r>
            <a:endParaRPr lang="en-GB" sz="1400" dirty="0"/>
          </a:p>
        </p:txBody>
      </p:sp>
      <p:sp>
        <p:nvSpPr>
          <p:cNvPr id="31" name="Oval 30">
            <a:extLst>
              <a:ext uri="{FF2B5EF4-FFF2-40B4-BE49-F238E27FC236}">
                <a16:creationId xmlns:a16="http://schemas.microsoft.com/office/drawing/2014/main" id="{3D4FBF60-DC3A-3B86-BE6E-DE6E2F0C4495}"/>
              </a:ext>
            </a:extLst>
          </p:cNvPr>
          <p:cNvSpPr/>
          <p:nvPr/>
        </p:nvSpPr>
        <p:spPr>
          <a:xfrm>
            <a:off x="6803783" y="3633561"/>
            <a:ext cx="1495426" cy="148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sz="1400" dirty="0"/>
              <a:t>PN Forecast: </a:t>
            </a:r>
            <a:r>
              <a:rPr lang="en-GB" sz="1400" dirty="0"/>
              <a:t> Intend to add breakouts for France, UK, Japan</a:t>
            </a:r>
            <a:endParaRPr lang="en-US" sz="1400" dirty="0"/>
          </a:p>
        </p:txBody>
      </p:sp>
      <p:sp>
        <p:nvSpPr>
          <p:cNvPr id="32" name="Oval 31">
            <a:extLst>
              <a:ext uri="{FF2B5EF4-FFF2-40B4-BE49-F238E27FC236}">
                <a16:creationId xmlns:a16="http://schemas.microsoft.com/office/drawing/2014/main" id="{8E428F7F-980B-A749-635E-0F49D115815F}"/>
              </a:ext>
            </a:extLst>
          </p:cNvPr>
          <p:cNvSpPr/>
          <p:nvPr/>
        </p:nvSpPr>
        <p:spPr>
          <a:xfrm>
            <a:off x="10483056" y="2147660"/>
            <a:ext cx="1495426" cy="148590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a:solidFill>
                  <a:schemeClr val="bg1"/>
                </a:solidFill>
              </a:rPr>
              <a:t>2030</a:t>
            </a:r>
          </a:p>
        </p:txBody>
      </p:sp>
      <p:sp>
        <p:nvSpPr>
          <p:cNvPr id="33" name="Oval 32">
            <a:extLst>
              <a:ext uri="{FF2B5EF4-FFF2-40B4-BE49-F238E27FC236}">
                <a16:creationId xmlns:a16="http://schemas.microsoft.com/office/drawing/2014/main" id="{A6E9A28D-7D21-6664-2FE1-6DD29080525E}"/>
              </a:ext>
            </a:extLst>
          </p:cNvPr>
          <p:cNvSpPr/>
          <p:nvPr/>
        </p:nvSpPr>
        <p:spPr>
          <a:xfrm>
            <a:off x="10096164" y="3683813"/>
            <a:ext cx="1495426" cy="148590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a:solidFill>
                  <a:schemeClr val="bg1"/>
                </a:solidFill>
              </a:rPr>
              <a:t>Telcos and AI: a framework</a:t>
            </a:r>
          </a:p>
        </p:txBody>
      </p:sp>
      <p:sp>
        <p:nvSpPr>
          <p:cNvPr id="34" name="Oval 33">
            <a:extLst>
              <a:ext uri="{FF2B5EF4-FFF2-40B4-BE49-F238E27FC236}">
                <a16:creationId xmlns:a16="http://schemas.microsoft.com/office/drawing/2014/main" id="{3D8E9A8D-7FAF-C7B2-FAC6-83FD9ADC045A}"/>
              </a:ext>
            </a:extLst>
          </p:cNvPr>
          <p:cNvSpPr/>
          <p:nvPr/>
        </p:nvSpPr>
        <p:spPr>
          <a:xfrm>
            <a:off x="8600738" y="129855"/>
            <a:ext cx="1495426" cy="148590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buNone/>
            </a:pPr>
            <a:r>
              <a:rPr lang="en-US" sz="1400" i="0" dirty="0">
                <a:solidFill>
                  <a:schemeClr val="bg1"/>
                </a:solidFill>
                <a:latin typeface="+mn-lt"/>
              </a:rPr>
              <a:t>Telco Energy Strategies and Tactics</a:t>
            </a:r>
          </a:p>
        </p:txBody>
      </p:sp>
    </p:spTree>
    <p:extLst>
      <p:ext uri="{BB962C8B-B14F-4D97-AF65-F5344CB8AC3E}">
        <p14:creationId xmlns:p14="http://schemas.microsoft.com/office/powerpoint/2010/main" val="2430636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7400-6FB8-C710-85BC-E2E43ADA93C8}"/>
              </a:ext>
            </a:extLst>
          </p:cNvPr>
          <p:cNvSpPr>
            <a:spLocks noGrp="1"/>
          </p:cNvSpPr>
          <p:nvPr>
            <p:ph type="ctrTitle"/>
          </p:nvPr>
        </p:nvSpPr>
        <p:spPr/>
        <p:txBody>
          <a:bodyPr/>
          <a:lstStyle/>
          <a:p>
            <a:r>
              <a:rPr lang="en-US" dirty="0"/>
              <a:t>Get in touch!</a:t>
            </a:r>
          </a:p>
        </p:txBody>
      </p:sp>
      <p:sp>
        <p:nvSpPr>
          <p:cNvPr id="3" name="Text Placeholder 2">
            <a:extLst>
              <a:ext uri="{FF2B5EF4-FFF2-40B4-BE49-F238E27FC236}">
                <a16:creationId xmlns:a16="http://schemas.microsoft.com/office/drawing/2014/main" id="{782DF991-D959-77B2-1661-F433C65C7848}"/>
              </a:ext>
            </a:extLst>
          </p:cNvPr>
          <p:cNvSpPr>
            <a:spLocks noGrp="1"/>
          </p:cNvSpPr>
          <p:nvPr>
            <p:ph type="body" sz="quarter" idx="26"/>
          </p:nvPr>
        </p:nvSpPr>
        <p:spPr/>
        <p:txBody>
          <a:bodyPr/>
          <a:lstStyle/>
          <a:p>
            <a:r>
              <a:rPr lang="en-US" dirty="0">
                <a:solidFill>
                  <a:schemeClr val="bg1"/>
                </a:solidFill>
              </a:rPr>
              <a:t>evan.kirchheimer@omdia.com</a:t>
            </a:r>
          </a:p>
        </p:txBody>
      </p:sp>
      <p:sp>
        <p:nvSpPr>
          <p:cNvPr id="4" name="Text Placeholder 3">
            <a:extLst>
              <a:ext uri="{FF2B5EF4-FFF2-40B4-BE49-F238E27FC236}">
                <a16:creationId xmlns:a16="http://schemas.microsoft.com/office/drawing/2014/main" id="{8012EBFC-043C-3065-7168-28F9C7C8B532}"/>
              </a:ext>
            </a:extLst>
          </p:cNvPr>
          <p:cNvSpPr>
            <a:spLocks noGrp="1"/>
          </p:cNvSpPr>
          <p:nvPr>
            <p:ph type="body" sz="quarter" idx="27"/>
          </p:nvPr>
        </p:nvSpPr>
        <p:spPr/>
        <p:txBody>
          <a:bodyPr/>
          <a:lstStyle/>
          <a:p>
            <a:r>
              <a:rPr lang="en-US" dirty="0"/>
              <a:t>@Omdia</a:t>
            </a:r>
          </a:p>
        </p:txBody>
      </p:sp>
      <p:sp>
        <p:nvSpPr>
          <p:cNvPr id="5" name="Text Placeholder 4">
            <a:extLst>
              <a:ext uri="{FF2B5EF4-FFF2-40B4-BE49-F238E27FC236}">
                <a16:creationId xmlns:a16="http://schemas.microsoft.com/office/drawing/2014/main" id="{3E211C0C-DE9E-C932-6D6B-BDF6AEA898CC}"/>
              </a:ext>
            </a:extLst>
          </p:cNvPr>
          <p:cNvSpPr>
            <a:spLocks noGrp="1"/>
          </p:cNvSpPr>
          <p:nvPr>
            <p:ph type="body" sz="quarter" idx="28"/>
          </p:nvPr>
        </p:nvSpPr>
        <p:spPr/>
        <p:txBody>
          <a:bodyPr/>
          <a:lstStyle/>
          <a:p>
            <a:r>
              <a:rPr lang="en-US" dirty="0"/>
              <a:t>@OmdiaHQ</a:t>
            </a:r>
          </a:p>
        </p:txBody>
      </p:sp>
      <p:pic>
        <p:nvPicPr>
          <p:cNvPr id="15" name="Picture 14">
            <a:extLst>
              <a:ext uri="{FF2B5EF4-FFF2-40B4-BE49-F238E27FC236}">
                <a16:creationId xmlns:a16="http://schemas.microsoft.com/office/drawing/2014/main" id="{E2E3C168-F724-4FE8-39BD-25310A5367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3778" y="3884831"/>
            <a:ext cx="279741" cy="193667"/>
          </a:xfrm>
          <a:prstGeom prst="rect">
            <a:avLst/>
          </a:prstGeom>
        </p:spPr>
      </p:pic>
      <p:pic>
        <p:nvPicPr>
          <p:cNvPr id="17" name="Picture 16">
            <a:extLst>
              <a:ext uri="{FF2B5EF4-FFF2-40B4-BE49-F238E27FC236}">
                <a16:creationId xmlns:a16="http://schemas.microsoft.com/office/drawing/2014/main" id="{E91BAAE2-92C8-7751-99B9-2D8F691DB98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27289" y="4809926"/>
            <a:ext cx="266230" cy="199673"/>
          </a:xfrm>
          <a:prstGeom prst="rect">
            <a:avLst/>
          </a:prstGeom>
        </p:spPr>
      </p:pic>
      <p:pic>
        <p:nvPicPr>
          <p:cNvPr id="18" name="Picture 17">
            <a:extLst>
              <a:ext uri="{FF2B5EF4-FFF2-40B4-BE49-F238E27FC236}">
                <a16:creationId xmlns:a16="http://schemas.microsoft.com/office/drawing/2014/main" id="{E4ABA194-4E45-9ACA-7ACB-CC21743154C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20533" y="4289014"/>
            <a:ext cx="266230" cy="266230"/>
          </a:xfrm>
          <a:prstGeom prst="rect">
            <a:avLst/>
          </a:prstGeom>
        </p:spPr>
      </p:pic>
    </p:spTree>
    <p:extLst>
      <p:ext uri="{BB962C8B-B14F-4D97-AF65-F5344CB8AC3E}">
        <p14:creationId xmlns:p14="http://schemas.microsoft.com/office/powerpoint/2010/main" val="1346847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AE13B1-305E-3318-4CFF-15224E185BC8}"/>
              </a:ext>
            </a:extLst>
          </p:cNvPr>
          <p:cNvSpPr>
            <a:spLocks noGrp="1"/>
          </p:cNvSpPr>
          <p:nvPr>
            <p:ph type="sldNum" sz="quarter" idx="4"/>
          </p:nvPr>
        </p:nvSpPr>
        <p:spPr/>
        <p:txBody>
          <a:bodyPr/>
          <a:lstStyle/>
          <a:p>
            <a:r>
              <a:rPr lang="en-GB"/>
              <a:t>Page </a:t>
            </a:r>
            <a:fld id="{A30585B2-4AE5-4E24-B2F9-21CF896AC489}" type="slidenum">
              <a:rPr lang="en-GB" smtClean="0"/>
              <a:pPr/>
              <a:t>5</a:t>
            </a:fld>
            <a:endParaRPr lang="en-GB"/>
          </a:p>
        </p:txBody>
      </p:sp>
      <p:sp>
        <p:nvSpPr>
          <p:cNvPr id="4" name="Title 3">
            <a:extLst>
              <a:ext uri="{FF2B5EF4-FFF2-40B4-BE49-F238E27FC236}">
                <a16:creationId xmlns:a16="http://schemas.microsoft.com/office/drawing/2014/main" id="{9BD96FD8-96D9-85D3-0BCF-8814111A295E}"/>
              </a:ext>
            </a:extLst>
          </p:cNvPr>
          <p:cNvSpPr>
            <a:spLocks noGrp="1"/>
          </p:cNvSpPr>
          <p:nvPr>
            <p:ph type="title"/>
          </p:nvPr>
        </p:nvSpPr>
        <p:spPr/>
        <p:txBody>
          <a:bodyPr/>
          <a:lstStyle/>
          <a:p>
            <a:r>
              <a:rPr lang="en-GB" dirty="0"/>
              <a:t>5G market leaders show growth drops after 20% penetration</a:t>
            </a:r>
          </a:p>
        </p:txBody>
      </p:sp>
      <p:graphicFrame>
        <p:nvGraphicFramePr>
          <p:cNvPr id="11" name="Chart 10">
            <a:extLst>
              <a:ext uri="{FF2B5EF4-FFF2-40B4-BE49-F238E27FC236}">
                <a16:creationId xmlns:a16="http://schemas.microsoft.com/office/drawing/2014/main" id="{D154387C-7CB0-20B0-C378-B7934DC22FB0}"/>
              </a:ext>
            </a:extLst>
          </p:cNvPr>
          <p:cNvGraphicFramePr>
            <a:graphicFrameLocks/>
          </p:cNvGraphicFramePr>
          <p:nvPr/>
        </p:nvGraphicFramePr>
        <p:xfrm>
          <a:off x="802436" y="1108937"/>
          <a:ext cx="10804846" cy="4422709"/>
        </p:xfrm>
        <a:graphic>
          <a:graphicData uri="http://schemas.openxmlformats.org/drawingml/2006/chart">
            <c:chart xmlns:c="http://schemas.openxmlformats.org/drawingml/2006/chart" xmlns:r="http://schemas.openxmlformats.org/officeDocument/2006/relationships" r:id="rId3"/>
          </a:graphicData>
        </a:graphic>
      </p:graphicFrame>
      <p:sp>
        <p:nvSpPr>
          <p:cNvPr id="12" name="Arrow: Right 11">
            <a:extLst>
              <a:ext uri="{FF2B5EF4-FFF2-40B4-BE49-F238E27FC236}">
                <a16:creationId xmlns:a16="http://schemas.microsoft.com/office/drawing/2014/main" id="{0244873A-26BA-93A3-C2C4-6AEF8CDAC1EA}"/>
              </a:ext>
            </a:extLst>
          </p:cNvPr>
          <p:cNvSpPr/>
          <p:nvPr/>
        </p:nvSpPr>
        <p:spPr>
          <a:xfrm>
            <a:off x="1586205" y="5531646"/>
            <a:ext cx="9843796" cy="251927"/>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F4539351-53F3-F4DD-9639-89D607026E4C}"/>
              </a:ext>
            </a:extLst>
          </p:cNvPr>
          <p:cNvSpPr/>
          <p:nvPr/>
        </p:nvSpPr>
        <p:spPr>
          <a:xfrm rot="16200000">
            <a:off x="-1118500" y="3050878"/>
            <a:ext cx="3516089" cy="32578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291464F-809A-E1E2-A1D4-E23084AFFD5B}"/>
              </a:ext>
            </a:extLst>
          </p:cNvPr>
          <p:cNvSpPr txBox="1"/>
          <p:nvPr/>
        </p:nvSpPr>
        <p:spPr>
          <a:xfrm>
            <a:off x="4986544" y="5675885"/>
            <a:ext cx="2436629" cy="307777"/>
          </a:xfrm>
          <a:prstGeom prst="rect">
            <a:avLst/>
          </a:prstGeom>
          <a:noFill/>
        </p:spPr>
        <p:txBody>
          <a:bodyPr wrap="none" rtlCol="0">
            <a:spAutoFit/>
          </a:bodyPr>
          <a:lstStyle/>
          <a:p>
            <a:r>
              <a:rPr lang="en-GB" sz="1400" dirty="0">
                <a:solidFill>
                  <a:srgbClr val="49ACF8"/>
                </a:solidFill>
              </a:rPr>
              <a:t>Market maturity (penetration) </a:t>
            </a:r>
          </a:p>
        </p:txBody>
      </p:sp>
      <p:sp>
        <p:nvSpPr>
          <p:cNvPr id="15" name="TextBox 14">
            <a:extLst>
              <a:ext uri="{FF2B5EF4-FFF2-40B4-BE49-F238E27FC236}">
                <a16:creationId xmlns:a16="http://schemas.microsoft.com/office/drawing/2014/main" id="{10CEBA8C-372B-3369-12F8-DB07B1287450}"/>
              </a:ext>
            </a:extLst>
          </p:cNvPr>
          <p:cNvSpPr txBox="1"/>
          <p:nvPr/>
        </p:nvSpPr>
        <p:spPr>
          <a:xfrm rot="16200000">
            <a:off x="-282362" y="2977925"/>
            <a:ext cx="1275927" cy="307777"/>
          </a:xfrm>
          <a:prstGeom prst="rect">
            <a:avLst/>
          </a:prstGeom>
          <a:noFill/>
        </p:spPr>
        <p:txBody>
          <a:bodyPr wrap="none" rtlCol="0">
            <a:spAutoFit/>
          </a:bodyPr>
          <a:lstStyle/>
          <a:p>
            <a:r>
              <a:rPr lang="en-GB" sz="1400" dirty="0">
                <a:solidFill>
                  <a:srgbClr val="49ACF8"/>
                </a:solidFill>
              </a:rPr>
              <a:t>Market growth</a:t>
            </a:r>
          </a:p>
        </p:txBody>
      </p:sp>
      <p:sp>
        <p:nvSpPr>
          <p:cNvPr id="16" name="Freeform: Shape 15">
            <a:extLst>
              <a:ext uri="{FF2B5EF4-FFF2-40B4-BE49-F238E27FC236}">
                <a16:creationId xmlns:a16="http://schemas.microsoft.com/office/drawing/2014/main" id="{48EFDB29-37B5-DE65-A907-F7C87CB12F4D}"/>
              </a:ext>
            </a:extLst>
          </p:cNvPr>
          <p:cNvSpPr/>
          <p:nvPr/>
        </p:nvSpPr>
        <p:spPr>
          <a:xfrm>
            <a:off x="2381062" y="2175769"/>
            <a:ext cx="8039478" cy="2534970"/>
          </a:xfrm>
          <a:custGeom>
            <a:avLst/>
            <a:gdLst>
              <a:gd name="connsiteX0" fmla="*/ 0 w 7813141"/>
              <a:gd name="connsiteY0" fmla="*/ 0 h 2209045"/>
              <a:gd name="connsiteX1" fmla="*/ 651850 w 7813141"/>
              <a:gd name="connsiteY1" fmla="*/ 1222218 h 2209045"/>
              <a:gd name="connsiteX2" fmla="*/ 2435382 w 7813141"/>
              <a:gd name="connsiteY2" fmla="*/ 1638677 h 2209045"/>
              <a:gd name="connsiteX3" fmla="*/ 6545655 w 7813141"/>
              <a:gd name="connsiteY3" fmla="*/ 2082297 h 2209045"/>
              <a:gd name="connsiteX4" fmla="*/ 7813141 w 7813141"/>
              <a:gd name="connsiteY4" fmla="*/ 2209045 h 2209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3141" h="2209045">
                <a:moveTo>
                  <a:pt x="0" y="0"/>
                </a:moveTo>
                <a:cubicBezTo>
                  <a:pt x="122976" y="474552"/>
                  <a:pt x="245953" y="949105"/>
                  <a:pt x="651850" y="1222218"/>
                </a:cubicBezTo>
                <a:cubicBezTo>
                  <a:pt x="1057747" y="1495331"/>
                  <a:pt x="1453081" y="1495331"/>
                  <a:pt x="2435382" y="1638677"/>
                </a:cubicBezTo>
                <a:cubicBezTo>
                  <a:pt x="3417683" y="1782024"/>
                  <a:pt x="5649362" y="1987236"/>
                  <a:pt x="6545655" y="2082297"/>
                </a:cubicBezTo>
                <a:lnTo>
                  <a:pt x="7813141" y="2209045"/>
                </a:lnTo>
              </a:path>
            </a:pathLst>
          </a:custGeom>
          <a:noFill/>
          <a:ln w="57150">
            <a:solidFill>
              <a:schemeClr val="accent1">
                <a:lumMod val="60000"/>
                <a:lumOff val="4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450D73DC-0838-9E8D-C443-6127D02AEA0A}"/>
              </a:ext>
            </a:extLst>
          </p:cNvPr>
          <p:cNvSpPr txBox="1"/>
          <p:nvPr/>
        </p:nvSpPr>
        <p:spPr>
          <a:xfrm>
            <a:off x="355601" y="6459978"/>
            <a:ext cx="5430076" cy="276999"/>
          </a:xfrm>
          <a:prstGeom prst="rect">
            <a:avLst/>
          </a:prstGeom>
          <a:noFill/>
        </p:spPr>
        <p:txBody>
          <a:bodyPr wrap="none" rtlCol="0">
            <a:spAutoFit/>
          </a:bodyPr>
          <a:lstStyle/>
          <a:p>
            <a:r>
              <a:rPr lang="en-GB" sz="1200" dirty="0"/>
              <a:t>Source: </a:t>
            </a:r>
            <a:r>
              <a:rPr lang="en-GB" sz="1200" i="1" dirty="0"/>
              <a:t>World Information Service – Service Provider (WIS-SP), WCIS data dashboard</a:t>
            </a:r>
          </a:p>
        </p:txBody>
      </p:sp>
    </p:spTree>
    <p:extLst>
      <p:ext uri="{BB962C8B-B14F-4D97-AF65-F5344CB8AC3E}">
        <p14:creationId xmlns:p14="http://schemas.microsoft.com/office/powerpoint/2010/main" val="388596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306607-19D3-F996-61C0-2F7C14D40ED9}"/>
              </a:ext>
            </a:extLst>
          </p:cNvPr>
          <p:cNvSpPr>
            <a:spLocks noGrp="1"/>
          </p:cNvSpPr>
          <p:nvPr>
            <p:ph type="title"/>
          </p:nvPr>
        </p:nvSpPr>
        <p:spPr/>
        <p:txBody>
          <a:bodyPr/>
          <a:lstStyle/>
          <a:p>
            <a:r>
              <a:rPr lang="en-GB" dirty="0"/>
              <a:t>5G smartphone activation rate is decreasing</a:t>
            </a:r>
          </a:p>
        </p:txBody>
      </p:sp>
      <p:sp>
        <p:nvSpPr>
          <p:cNvPr id="6" name="Content Placeholder 5">
            <a:extLst>
              <a:ext uri="{FF2B5EF4-FFF2-40B4-BE49-F238E27FC236}">
                <a16:creationId xmlns:a16="http://schemas.microsoft.com/office/drawing/2014/main" id="{B685B1A4-C2EA-EC02-8890-3183E71F1629}"/>
              </a:ext>
            </a:extLst>
          </p:cNvPr>
          <p:cNvSpPr>
            <a:spLocks noGrp="1"/>
          </p:cNvSpPr>
          <p:nvPr>
            <p:ph sz="half" idx="1"/>
          </p:nvPr>
        </p:nvSpPr>
        <p:spPr>
          <a:xfrm>
            <a:off x="570700" y="3505446"/>
            <a:ext cx="5524500" cy="2582217"/>
          </a:xfrm>
        </p:spPr>
        <p:txBody>
          <a:bodyPr>
            <a:normAutofit fontScale="92500" lnSpcReduction="10000"/>
          </a:bodyPr>
          <a:lstStyle/>
          <a:p>
            <a:r>
              <a:rPr lang="en-GB" dirty="0"/>
              <a:t>5G activation rate decreased 10pp to 44.9% in 2022. What does a decreasing activation rate means:</a:t>
            </a:r>
          </a:p>
          <a:p>
            <a:pPr marL="285750" indent="-285750">
              <a:buFont typeface="Arial" panose="020B0604020202020204" pitchFamily="34" charset="0"/>
              <a:buChar char="•"/>
            </a:pPr>
            <a:r>
              <a:rPr lang="en-GB" dirty="0"/>
              <a:t>More 5G smartphones have been sold in areas where 5G was not available (e.g. India)</a:t>
            </a:r>
          </a:p>
          <a:p>
            <a:pPr marL="285750" indent="-285750">
              <a:buFont typeface="Arial" panose="020B0604020202020204" pitchFamily="34" charset="0"/>
              <a:buChar char="•"/>
            </a:pPr>
            <a:r>
              <a:rPr lang="en-GB" dirty="0"/>
              <a:t>People upgrade to 5G smartphones without upgrading to a 5G tariff</a:t>
            </a:r>
          </a:p>
          <a:p>
            <a:pPr marL="285750" indent="-285750">
              <a:buFont typeface="Arial" panose="020B0604020202020204" pitchFamily="34" charset="0"/>
              <a:buChar char="•"/>
            </a:pPr>
            <a:r>
              <a:rPr lang="en-GB" dirty="0"/>
              <a:t>Some people may have a 5G smartphone but their network operator does not offer 5G services</a:t>
            </a:r>
          </a:p>
          <a:p>
            <a:pPr marL="285750" indent="-285750">
              <a:buFont typeface="Arial" panose="020B0604020202020204" pitchFamily="34" charset="0"/>
              <a:buChar char="•"/>
            </a:pPr>
            <a:endParaRPr lang="en-GB" dirty="0"/>
          </a:p>
          <a:p>
            <a:endParaRPr lang="en-GB" dirty="0"/>
          </a:p>
        </p:txBody>
      </p:sp>
      <p:sp>
        <p:nvSpPr>
          <p:cNvPr id="3" name="Slide Number Placeholder 2">
            <a:extLst>
              <a:ext uri="{FF2B5EF4-FFF2-40B4-BE49-F238E27FC236}">
                <a16:creationId xmlns:a16="http://schemas.microsoft.com/office/drawing/2014/main" id="{1F53A18E-69EF-5F4F-292F-FB50FAF6DE6B}"/>
              </a:ext>
            </a:extLst>
          </p:cNvPr>
          <p:cNvSpPr>
            <a:spLocks noGrp="1"/>
          </p:cNvSpPr>
          <p:nvPr>
            <p:ph type="sldNum" sz="quarter" idx="4"/>
          </p:nvPr>
        </p:nvSpPr>
        <p:spPr/>
        <p:txBody>
          <a:bodyPr/>
          <a:lstStyle/>
          <a:p>
            <a:r>
              <a:rPr lang="en-GB"/>
              <a:t>Page </a:t>
            </a:r>
            <a:fld id="{A30585B2-4AE5-4E24-B2F9-21CF896AC489}" type="slidenum">
              <a:rPr lang="en-GB" smtClean="0"/>
              <a:pPr/>
              <a:t>6</a:t>
            </a:fld>
            <a:endParaRPr lang="en-GB"/>
          </a:p>
        </p:txBody>
      </p:sp>
      <p:graphicFrame>
        <p:nvGraphicFramePr>
          <p:cNvPr id="8" name="Content Placeholder 6">
            <a:extLst>
              <a:ext uri="{FF2B5EF4-FFF2-40B4-BE49-F238E27FC236}">
                <a16:creationId xmlns:a16="http://schemas.microsoft.com/office/drawing/2014/main" id="{F737E21D-6E6E-3844-F25A-015C5C7E8694}"/>
              </a:ext>
            </a:extLst>
          </p:cNvPr>
          <p:cNvGraphicFramePr>
            <a:graphicFrameLocks noGrp="1"/>
          </p:cNvGraphicFramePr>
          <p:nvPr>
            <p:ph sz="half" idx="2"/>
          </p:nvPr>
        </p:nvGraphicFramePr>
        <p:xfrm>
          <a:off x="6210300" y="1168400"/>
          <a:ext cx="5524500" cy="46069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409C3E63-0796-B8D7-BCCF-640F6BF1870E}"/>
              </a:ext>
            </a:extLst>
          </p:cNvPr>
          <p:cNvGraphicFramePr>
            <a:graphicFrameLocks/>
          </p:cNvGraphicFramePr>
          <p:nvPr/>
        </p:nvGraphicFramePr>
        <p:xfrm>
          <a:off x="0" y="1004934"/>
          <a:ext cx="6095200" cy="2582216"/>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381E6500-DA9E-30A3-A020-3D56ADE51152}"/>
              </a:ext>
            </a:extLst>
          </p:cNvPr>
          <p:cNvSpPr txBox="1"/>
          <p:nvPr/>
        </p:nvSpPr>
        <p:spPr>
          <a:xfrm>
            <a:off x="355601" y="6459978"/>
            <a:ext cx="5430076" cy="276999"/>
          </a:xfrm>
          <a:prstGeom prst="rect">
            <a:avLst/>
          </a:prstGeom>
          <a:noFill/>
        </p:spPr>
        <p:txBody>
          <a:bodyPr wrap="none" rtlCol="0">
            <a:spAutoFit/>
          </a:bodyPr>
          <a:lstStyle/>
          <a:p>
            <a:r>
              <a:rPr lang="en-GB" sz="1200" dirty="0"/>
              <a:t>Source: </a:t>
            </a:r>
            <a:r>
              <a:rPr lang="en-GB" sz="1200" i="1" dirty="0"/>
              <a:t>World Information Service – Service Provider (WIS-SP), WCIS data dashboard</a:t>
            </a:r>
          </a:p>
        </p:txBody>
      </p:sp>
    </p:spTree>
    <p:extLst>
      <p:ext uri="{BB962C8B-B14F-4D97-AF65-F5344CB8AC3E}">
        <p14:creationId xmlns:p14="http://schemas.microsoft.com/office/powerpoint/2010/main" val="1481086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8D6D-A231-CA77-2568-2CCD334AF2EB}"/>
              </a:ext>
            </a:extLst>
          </p:cNvPr>
          <p:cNvSpPr>
            <a:spLocks noGrp="1"/>
          </p:cNvSpPr>
          <p:nvPr>
            <p:ph type="title"/>
          </p:nvPr>
        </p:nvSpPr>
        <p:spPr/>
        <p:txBody>
          <a:bodyPr/>
          <a:lstStyle/>
          <a:p>
            <a:r>
              <a:rPr lang="en-GB" dirty="0"/>
              <a:t>Network performance gain is difficult to show</a:t>
            </a:r>
          </a:p>
        </p:txBody>
      </p:sp>
      <p:sp>
        <p:nvSpPr>
          <p:cNvPr id="3" name="Content Placeholder 2">
            <a:extLst>
              <a:ext uri="{FF2B5EF4-FFF2-40B4-BE49-F238E27FC236}">
                <a16:creationId xmlns:a16="http://schemas.microsoft.com/office/drawing/2014/main" id="{95BC8D41-D43A-8C8B-AB65-BCD180999E13}"/>
              </a:ext>
            </a:extLst>
          </p:cNvPr>
          <p:cNvSpPr>
            <a:spLocks noGrp="1"/>
          </p:cNvSpPr>
          <p:nvPr>
            <p:ph sz="half" idx="1"/>
          </p:nvPr>
        </p:nvSpPr>
        <p:spPr>
          <a:xfrm>
            <a:off x="457200" y="1679944"/>
            <a:ext cx="5524500" cy="4111255"/>
          </a:xfrm>
        </p:spPr>
        <p:txBody>
          <a:bodyPr/>
          <a:lstStyle/>
          <a:p>
            <a:pPr marL="285750" indent="-285750">
              <a:lnSpc>
                <a:spcPct val="100000"/>
              </a:lnSpc>
              <a:buFont typeface="Arial" panose="020B0604020202020204" pitchFamily="34" charset="0"/>
              <a:buChar char="•"/>
            </a:pPr>
            <a:r>
              <a:rPr lang="en-US" dirty="0"/>
              <a:t>The quality of the networks vary greatly by market</a:t>
            </a:r>
          </a:p>
          <a:p>
            <a:pPr marL="285750" indent="-285750">
              <a:lnSpc>
                <a:spcPct val="100000"/>
              </a:lnSpc>
              <a:buFont typeface="Arial" panose="020B0604020202020204" pitchFamily="34" charset="0"/>
              <a:buChar char="•"/>
            </a:pPr>
            <a:r>
              <a:rPr lang="en-US" dirty="0"/>
              <a:t>Network density needs to grow as adoption grows</a:t>
            </a:r>
          </a:p>
          <a:p>
            <a:pPr marL="285750" indent="-285750">
              <a:lnSpc>
                <a:spcPct val="100000"/>
              </a:lnSpc>
              <a:buFont typeface="Arial" panose="020B0604020202020204" pitchFamily="34" charset="0"/>
              <a:buChar char="•"/>
            </a:pPr>
            <a:r>
              <a:rPr lang="en-US" dirty="0"/>
              <a:t>Financial pressure from rising costs and declining ARPUs has slowed-down 5G network deployments in Europe in particular</a:t>
            </a:r>
          </a:p>
          <a:p>
            <a:pPr marL="285750" indent="-285750">
              <a:lnSpc>
                <a:spcPct val="100000"/>
              </a:lnSpc>
              <a:buFont typeface="Arial" panose="020B0604020202020204" pitchFamily="34" charset="0"/>
              <a:buChar char="•"/>
            </a:pPr>
            <a:r>
              <a:rPr lang="en-US" dirty="0"/>
              <a:t>The US C-band spectrum has helped operators like T-Mobile adding capacity to the network and offer higher quality of service</a:t>
            </a:r>
          </a:p>
          <a:p>
            <a:pPr marL="285750" indent="-285750">
              <a:lnSpc>
                <a:spcPct val="100000"/>
              </a:lnSpc>
              <a:buFont typeface="Arial" panose="020B0604020202020204" pitchFamily="34" charset="0"/>
              <a:buChar char="•"/>
            </a:pPr>
            <a:r>
              <a:rPr lang="en-US" dirty="0"/>
              <a:t>Vodafone UK recently advertised a new 5G Ultra network based on 5G standalone</a:t>
            </a:r>
          </a:p>
          <a:p>
            <a:pPr marL="285750" indent="-285750">
              <a:buFont typeface="Arial" panose="020B0604020202020204" pitchFamily="34" charset="0"/>
              <a:buChar char="•"/>
            </a:pPr>
            <a:endParaRPr lang="en-GB" dirty="0"/>
          </a:p>
        </p:txBody>
      </p:sp>
      <p:sp>
        <p:nvSpPr>
          <p:cNvPr id="5" name="Slide Number Placeholder 4">
            <a:extLst>
              <a:ext uri="{FF2B5EF4-FFF2-40B4-BE49-F238E27FC236}">
                <a16:creationId xmlns:a16="http://schemas.microsoft.com/office/drawing/2014/main" id="{9E1240D3-6C2D-AA05-AAE1-503C25D8B584}"/>
              </a:ext>
            </a:extLst>
          </p:cNvPr>
          <p:cNvSpPr>
            <a:spLocks noGrp="1"/>
          </p:cNvSpPr>
          <p:nvPr>
            <p:ph type="sldNum" sz="quarter" idx="4"/>
          </p:nvPr>
        </p:nvSpPr>
        <p:spPr/>
        <p:txBody>
          <a:bodyPr/>
          <a:lstStyle/>
          <a:p>
            <a:r>
              <a:rPr lang="en-GB"/>
              <a:t>Page </a:t>
            </a:r>
            <a:fld id="{A30585B2-4AE5-4E24-B2F9-21CF896AC489}" type="slidenum">
              <a:rPr lang="en-GB" smtClean="0"/>
              <a:pPr/>
              <a:t>7</a:t>
            </a:fld>
            <a:endParaRPr lang="en-GB"/>
          </a:p>
        </p:txBody>
      </p:sp>
      <p:pic>
        <p:nvPicPr>
          <p:cNvPr id="6" name="Picture 2">
            <a:extLst>
              <a:ext uri="{FF2B5EF4-FFF2-40B4-BE49-F238E27FC236}">
                <a16:creationId xmlns:a16="http://schemas.microsoft.com/office/drawing/2014/main" id="{2ABA92F0-6FA4-97AC-05B6-69B0E3932CC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10300" y="1247803"/>
            <a:ext cx="5524500" cy="4448119"/>
          </a:xfrm>
          <a:prstGeom prst="rect">
            <a:avLst/>
          </a:prstGeom>
          <a:solidFill>
            <a:srgbClr val="FFFFFF"/>
          </a:solidFill>
        </p:spPr>
      </p:pic>
    </p:spTree>
    <p:extLst>
      <p:ext uri="{BB962C8B-B14F-4D97-AF65-F5344CB8AC3E}">
        <p14:creationId xmlns:p14="http://schemas.microsoft.com/office/powerpoint/2010/main" val="2868047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09D71C-8090-F670-CD41-5625E1FA8CF7}"/>
              </a:ext>
            </a:extLst>
          </p:cNvPr>
          <p:cNvSpPr>
            <a:spLocks noGrp="1"/>
          </p:cNvSpPr>
          <p:nvPr>
            <p:ph type="title"/>
          </p:nvPr>
        </p:nvSpPr>
        <p:spPr/>
        <p:txBody>
          <a:bodyPr/>
          <a:lstStyle/>
          <a:p>
            <a:r>
              <a:rPr lang="en-US" dirty="0"/>
              <a:t>There is no correlation between 5G and ARPU</a:t>
            </a:r>
            <a:endParaRPr lang="en-GB" dirty="0"/>
          </a:p>
        </p:txBody>
      </p:sp>
      <p:graphicFrame>
        <p:nvGraphicFramePr>
          <p:cNvPr id="6" name="Content Placeholder 8">
            <a:extLst>
              <a:ext uri="{FF2B5EF4-FFF2-40B4-BE49-F238E27FC236}">
                <a16:creationId xmlns:a16="http://schemas.microsoft.com/office/drawing/2014/main" id="{DB174C9F-11B6-EBD3-59E0-97DEB7DAB4B7}"/>
              </a:ext>
            </a:extLst>
          </p:cNvPr>
          <p:cNvGraphicFramePr>
            <a:graphicFrameLocks noGrp="1"/>
          </p:cNvGraphicFramePr>
          <p:nvPr>
            <p:ph idx="1"/>
          </p:nvPr>
        </p:nvGraphicFramePr>
        <p:xfrm>
          <a:off x="457200" y="1168400"/>
          <a:ext cx="11277600" cy="46228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786182CD-DA65-2A4E-0746-B41F3E853C7D}"/>
              </a:ext>
            </a:extLst>
          </p:cNvPr>
          <p:cNvCxnSpPr>
            <a:cxnSpLocks/>
          </p:cNvCxnSpPr>
          <p:nvPr/>
        </p:nvCxnSpPr>
        <p:spPr>
          <a:xfrm>
            <a:off x="6455879" y="1573989"/>
            <a:ext cx="0" cy="35509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700DD8-9F67-A4B8-9C16-DD6699DCCA5A}"/>
              </a:ext>
            </a:extLst>
          </p:cNvPr>
          <p:cNvSpPr txBox="1"/>
          <p:nvPr/>
        </p:nvSpPr>
        <p:spPr>
          <a:xfrm>
            <a:off x="355601" y="6459978"/>
            <a:ext cx="5430076" cy="276999"/>
          </a:xfrm>
          <a:prstGeom prst="rect">
            <a:avLst/>
          </a:prstGeom>
          <a:noFill/>
        </p:spPr>
        <p:txBody>
          <a:bodyPr wrap="none" rtlCol="0">
            <a:spAutoFit/>
          </a:bodyPr>
          <a:lstStyle/>
          <a:p>
            <a:r>
              <a:rPr lang="en-GB" sz="1200" dirty="0"/>
              <a:t>Source: </a:t>
            </a:r>
            <a:r>
              <a:rPr lang="en-GB" sz="1200" i="1" dirty="0"/>
              <a:t>World Information Service – Service Provider (WIS-SP), WCIS data dashboard</a:t>
            </a:r>
          </a:p>
        </p:txBody>
      </p:sp>
    </p:spTree>
    <p:extLst>
      <p:ext uri="{BB962C8B-B14F-4D97-AF65-F5344CB8AC3E}">
        <p14:creationId xmlns:p14="http://schemas.microsoft.com/office/powerpoint/2010/main" val="250034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047090-A1F7-4179-091B-2ED8AEAD475B}"/>
              </a:ext>
            </a:extLst>
          </p:cNvPr>
          <p:cNvSpPr>
            <a:spLocks noGrp="1"/>
          </p:cNvSpPr>
          <p:nvPr>
            <p:ph type="sldNum" sz="quarter" idx="4"/>
          </p:nvPr>
        </p:nvSpPr>
        <p:spPr>
          <a:xfrm>
            <a:off x="457200" y="5840191"/>
            <a:ext cx="904875" cy="309281"/>
          </a:xfrm>
        </p:spPr>
        <p:txBody>
          <a:bodyPr/>
          <a:lstStyle/>
          <a:p>
            <a:r>
              <a:rPr lang="en-GB"/>
              <a:t>Page </a:t>
            </a:r>
            <a:fld id="{A30585B2-4AE5-4E24-B2F9-21CF896AC489}" type="slidenum">
              <a:rPr lang="en-GB" smtClean="0"/>
              <a:pPr/>
              <a:t>9</a:t>
            </a:fld>
            <a:endParaRPr lang="en-GB"/>
          </a:p>
        </p:txBody>
      </p:sp>
      <p:sp>
        <p:nvSpPr>
          <p:cNvPr id="4" name="Title 3">
            <a:extLst>
              <a:ext uri="{FF2B5EF4-FFF2-40B4-BE49-F238E27FC236}">
                <a16:creationId xmlns:a16="http://schemas.microsoft.com/office/drawing/2014/main" id="{A8A28B10-F832-4801-518E-598E8AC77565}"/>
              </a:ext>
            </a:extLst>
          </p:cNvPr>
          <p:cNvSpPr>
            <a:spLocks noGrp="1"/>
          </p:cNvSpPr>
          <p:nvPr>
            <p:ph type="title"/>
          </p:nvPr>
        </p:nvSpPr>
        <p:spPr/>
        <p:txBody>
          <a:bodyPr>
            <a:normAutofit/>
          </a:bodyPr>
          <a:lstStyle/>
          <a:p>
            <a:r>
              <a:rPr lang="en-GB" dirty="0"/>
              <a:t>But service revenues are growing alongside 5G penetration</a:t>
            </a:r>
          </a:p>
        </p:txBody>
      </p:sp>
      <p:graphicFrame>
        <p:nvGraphicFramePr>
          <p:cNvPr id="5" name="Content Placeholder 22">
            <a:extLst>
              <a:ext uri="{FF2B5EF4-FFF2-40B4-BE49-F238E27FC236}">
                <a16:creationId xmlns:a16="http://schemas.microsoft.com/office/drawing/2014/main" id="{F28D07B0-0871-1BA0-D8F2-A7690EA44E86}"/>
              </a:ext>
            </a:extLst>
          </p:cNvPr>
          <p:cNvGraphicFramePr>
            <a:graphicFrameLocks/>
          </p:cNvGraphicFramePr>
          <p:nvPr/>
        </p:nvGraphicFramePr>
        <p:xfrm>
          <a:off x="481013" y="1597201"/>
          <a:ext cx="2592387" cy="20891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23">
            <a:extLst>
              <a:ext uri="{FF2B5EF4-FFF2-40B4-BE49-F238E27FC236}">
                <a16:creationId xmlns:a16="http://schemas.microsoft.com/office/drawing/2014/main" id="{A86F71C9-5830-A3DA-0F45-B2B318A17669}"/>
              </a:ext>
            </a:extLst>
          </p:cNvPr>
          <p:cNvGraphicFramePr>
            <a:graphicFrameLocks/>
          </p:cNvGraphicFramePr>
          <p:nvPr/>
        </p:nvGraphicFramePr>
        <p:xfrm>
          <a:off x="481013" y="3903839"/>
          <a:ext cx="2592387" cy="20875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ntent Placeholder 25">
            <a:extLst>
              <a:ext uri="{FF2B5EF4-FFF2-40B4-BE49-F238E27FC236}">
                <a16:creationId xmlns:a16="http://schemas.microsoft.com/office/drawing/2014/main" id="{2D385D9A-E1A2-0A84-4840-CB4CB02B4434}"/>
              </a:ext>
            </a:extLst>
          </p:cNvPr>
          <p:cNvGraphicFramePr>
            <a:graphicFrameLocks/>
          </p:cNvGraphicFramePr>
          <p:nvPr/>
        </p:nvGraphicFramePr>
        <p:xfrm>
          <a:off x="3359150" y="1597201"/>
          <a:ext cx="2592388" cy="20891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ontent Placeholder 26">
            <a:extLst>
              <a:ext uri="{FF2B5EF4-FFF2-40B4-BE49-F238E27FC236}">
                <a16:creationId xmlns:a16="http://schemas.microsoft.com/office/drawing/2014/main" id="{0C71A1A8-9363-2D7B-60BE-D05ABEED5962}"/>
              </a:ext>
            </a:extLst>
          </p:cNvPr>
          <p:cNvGraphicFramePr>
            <a:graphicFrameLocks/>
          </p:cNvGraphicFramePr>
          <p:nvPr/>
        </p:nvGraphicFramePr>
        <p:xfrm>
          <a:off x="3360738" y="3903839"/>
          <a:ext cx="2592387" cy="20875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ontent Placeholder 27">
            <a:extLst>
              <a:ext uri="{FF2B5EF4-FFF2-40B4-BE49-F238E27FC236}">
                <a16:creationId xmlns:a16="http://schemas.microsoft.com/office/drawing/2014/main" id="{2F3791B3-6BC2-D7E0-03E0-15AA1F815882}"/>
              </a:ext>
            </a:extLst>
          </p:cNvPr>
          <p:cNvGraphicFramePr>
            <a:graphicFrameLocks/>
          </p:cNvGraphicFramePr>
          <p:nvPr/>
        </p:nvGraphicFramePr>
        <p:xfrm>
          <a:off x="6243638" y="1582208"/>
          <a:ext cx="2592387" cy="20891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ontent Placeholder 28">
            <a:extLst>
              <a:ext uri="{FF2B5EF4-FFF2-40B4-BE49-F238E27FC236}">
                <a16:creationId xmlns:a16="http://schemas.microsoft.com/office/drawing/2014/main" id="{0E08D644-F373-73A0-AAA9-CE2F63E8BAAB}"/>
              </a:ext>
            </a:extLst>
          </p:cNvPr>
          <p:cNvGraphicFramePr>
            <a:graphicFrameLocks/>
          </p:cNvGraphicFramePr>
          <p:nvPr/>
        </p:nvGraphicFramePr>
        <p:xfrm>
          <a:off x="9121775" y="1597201"/>
          <a:ext cx="2592388" cy="20891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Content Placeholder 29">
            <a:extLst>
              <a:ext uri="{FF2B5EF4-FFF2-40B4-BE49-F238E27FC236}">
                <a16:creationId xmlns:a16="http://schemas.microsoft.com/office/drawing/2014/main" id="{0AF2E3F4-2CCD-86BE-732F-8A63AE80EE49}"/>
              </a:ext>
            </a:extLst>
          </p:cNvPr>
          <p:cNvGraphicFramePr>
            <a:graphicFrameLocks/>
          </p:cNvGraphicFramePr>
          <p:nvPr/>
        </p:nvGraphicFramePr>
        <p:xfrm>
          <a:off x="6243638" y="3903839"/>
          <a:ext cx="2592387" cy="2085975"/>
        </p:xfrm>
        <a:graphic>
          <a:graphicData uri="http://schemas.openxmlformats.org/drawingml/2006/chart">
            <c:chart xmlns:c="http://schemas.openxmlformats.org/drawingml/2006/chart" xmlns:r="http://schemas.openxmlformats.org/officeDocument/2006/relationships" r:id="rId8"/>
          </a:graphicData>
        </a:graphic>
      </p:graphicFrame>
      <p:cxnSp>
        <p:nvCxnSpPr>
          <p:cNvPr id="12" name="Straight Connector 11">
            <a:extLst>
              <a:ext uri="{FF2B5EF4-FFF2-40B4-BE49-F238E27FC236}">
                <a16:creationId xmlns:a16="http://schemas.microsoft.com/office/drawing/2014/main" id="{77AC1B73-1A14-457D-FAF1-5B4D89D86C19}"/>
              </a:ext>
            </a:extLst>
          </p:cNvPr>
          <p:cNvCxnSpPr>
            <a:cxnSpLocks/>
          </p:cNvCxnSpPr>
          <p:nvPr/>
        </p:nvCxnSpPr>
        <p:spPr bwMode="auto">
          <a:xfrm>
            <a:off x="8836025" y="1136027"/>
            <a:ext cx="481263" cy="0"/>
          </a:xfrm>
          <a:prstGeom prst="line">
            <a:avLst/>
          </a:prstGeom>
          <a:ln w="38100">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15A330-9300-CF19-8D4E-3F76477B1ADD}"/>
              </a:ext>
            </a:extLst>
          </p:cNvPr>
          <p:cNvSpPr/>
          <p:nvPr/>
        </p:nvSpPr>
        <p:spPr bwMode="auto">
          <a:xfrm>
            <a:off x="8836025" y="1360092"/>
            <a:ext cx="481263" cy="204085"/>
          </a:xfrm>
          <a:prstGeom prst="rect">
            <a:avLst/>
          </a:prstGeom>
          <a:solidFill>
            <a:schemeClr val="accent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GB" err="1">
              <a:solidFill>
                <a:srgbClr val="FFFFFF"/>
              </a:solidFill>
              <a:latin typeface="+mn-lt"/>
            </a:endParaRPr>
          </a:p>
        </p:txBody>
      </p:sp>
      <p:sp>
        <p:nvSpPr>
          <p:cNvPr id="14" name="TextBox 13">
            <a:extLst>
              <a:ext uri="{FF2B5EF4-FFF2-40B4-BE49-F238E27FC236}">
                <a16:creationId xmlns:a16="http://schemas.microsoft.com/office/drawing/2014/main" id="{90D27EA5-1684-7E4E-AB82-B8E70C282449}"/>
              </a:ext>
            </a:extLst>
          </p:cNvPr>
          <p:cNvSpPr txBox="1"/>
          <p:nvPr/>
        </p:nvSpPr>
        <p:spPr>
          <a:xfrm>
            <a:off x="9403679" y="1004935"/>
            <a:ext cx="914400" cy="914400"/>
          </a:xfrm>
          <a:prstGeom prst="rect">
            <a:avLst/>
          </a:prstGeom>
        </p:spPr>
        <p:txBody>
          <a:bodyPr vert="horz" wrap="none" lIns="72000" tIns="36000" rIns="72000" bIns="36000" rtlCol="0" anchor="t">
            <a:noAutofit/>
          </a:bodyPr>
          <a:lstStyle/>
          <a:p>
            <a:pPr marR="0" algn="l" defTabSz="914400" rtl="0" eaLnBrk="1" fontAlgn="base" latinLnBrk="0" hangingPunct="1">
              <a:lnSpc>
                <a:spcPct val="100000"/>
              </a:lnSpc>
              <a:spcBef>
                <a:spcPts val="800"/>
              </a:spcBef>
              <a:spcAft>
                <a:spcPct val="0"/>
              </a:spcAft>
              <a:buClrTx/>
              <a:buSzTx/>
              <a:tabLst/>
            </a:pPr>
            <a:r>
              <a:rPr kumimoji="0" lang="en-GB" sz="1400" b="0" i="0" u="none" strike="noStrike" kern="1000" cap="none" spc="-30" normalizeH="0" baseline="0" noProof="0" dirty="0">
                <a:ln>
                  <a:noFill/>
                </a:ln>
                <a:solidFill>
                  <a:schemeClr val="tx1"/>
                </a:solidFill>
                <a:effectLst/>
                <a:uLnTx/>
                <a:uFillTx/>
                <a:latin typeface="Ericsson Hilda"/>
                <a:ea typeface="+mn-ea"/>
                <a:cs typeface="+mn-cs"/>
              </a:rPr>
              <a:t>5G SIM penetration</a:t>
            </a:r>
          </a:p>
          <a:p>
            <a:pPr marR="0" algn="l" defTabSz="914400" rtl="0" eaLnBrk="1" fontAlgn="base" latinLnBrk="0" hangingPunct="1">
              <a:lnSpc>
                <a:spcPct val="100000"/>
              </a:lnSpc>
              <a:spcBef>
                <a:spcPts val="800"/>
              </a:spcBef>
              <a:spcAft>
                <a:spcPct val="0"/>
              </a:spcAft>
              <a:buClrTx/>
              <a:buSzTx/>
              <a:tabLst/>
            </a:pPr>
            <a:r>
              <a:rPr lang="en-GB" sz="1400" kern="1000" spc="-30" dirty="0">
                <a:solidFill>
                  <a:schemeClr val="tx1"/>
                </a:solidFill>
                <a:latin typeface="Ericsson Hilda"/>
                <a:ea typeface="+mn-ea"/>
                <a:cs typeface="+mn-cs"/>
              </a:rPr>
              <a:t>Revenue YoY growth</a:t>
            </a:r>
            <a:endParaRPr kumimoji="0" lang="en-GB" sz="1400" b="0" i="0" u="none" strike="noStrike" kern="1000" cap="none" spc="-30" normalizeH="0" baseline="0" noProof="0" dirty="0">
              <a:ln>
                <a:noFill/>
              </a:ln>
              <a:solidFill>
                <a:schemeClr val="tx1"/>
              </a:solidFill>
              <a:effectLst/>
              <a:uLnTx/>
              <a:uFillTx/>
              <a:latin typeface="Ericsson Hilda"/>
              <a:ea typeface="+mn-ea"/>
              <a:cs typeface="+mn-cs"/>
            </a:endParaRPr>
          </a:p>
        </p:txBody>
      </p:sp>
      <p:graphicFrame>
        <p:nvGraphicFramePr>
          <p:cNvPr id="15" name="Content Placeholder 37">
            <a:extLst>
              <a:ext uri="{FF2B5EF4-FFF2-40B4-BE49-F238E27FC236}">
                <a16:creationId xmlns:a16="http://schemas.microsoft.com/office/drawing/2014/main" id="{64FEAD57-E8D2-6F64-9514-F3645EF47E1E}"/>
              </a:ext>
            </a:extLst>
          </p:cNvPr>
          <p:cNvGraphicFramePr>
            <a:graphicFrameLocks/>
          </p:cNvGraphicFramePr>
          <p:nvPr/>
        </p:nvGraphicFramePr>
        <p:xfrm>
          <a:off x="9121775" y="3903839"/>
          <a:ext cx="2592388" cy="208756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518732071"/>
      </p:ext>
    </p:extLst>
  </p:cSld>
  <p:clrMapOvr>
    <a:masterClrMapping/>
  </p:clrMapOvr>
</p:sld>
</file>

<file path=ppt/theme/theme1.xml><?xml version="1.0" encoding="utf-8"?>
<a:theme xmlns:a="http://schemas.openxmlformats.org/drawingml/2006/main" name="Office Theme">
  <a:themeElements>
    <a:clrScheme name="Omdia Colours 1">
      <a:dk1>
        <a:srgbClr val="000000"/>
      </a:dk1>
      <a:lt1>
        <a:srgbClr val="FFFFFF"/>
      </a:lt1>
      <a:dk2>
        <a:srgbClr val="000000"/>
      </a:dk2>
      <a:lt2>
        <a:srgbClr val="FFFFFF"/>
      </a:lt2>
      <a:accent1>
        <a:srgbClr val="613A8D"/>
      </a:accent1>
      <a:accent2>
        <a:srgbClr val="A54EAC"/>
      </a:accent2>
      <a:accent3>
        <a:srgbClr val="2D67CE"/>
      </a:accent3>
      <a:accent4>
        <a:srgbClr val="B09CC7"/>
      </a:accent4>
      <a:accent5>
        <a:srgbClr val="BE83C3"/>
      </a:accent5>
      <a:accent6>
        <a:srgbClr val="6890DA"/>
      </a:accent6>
      <a:hlink>
        <a:srgbClr val="B09CC7"/>
      </a:hlink>
      <a:folHlink>
        <a:srgbClr val="D0A7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MDIA_16x9_POWERPOINT_v1.potx  -  Read-Only" id="{ECD39F4F-F242-4930-A4E0-466CEC9247A0}" vid="{08FD39B5-27AD-4323-9171-2B8597A20954}"/>
    </a:ext>
  </a:extLst>
</a:theme>
</file>

<file path=ppt/theme/theme2.xml><?xml version="1.0" encoding="utf-8"?>
<a:theme xmlns:a="http://schemas.openxmlformats.org/drawingml/2006/main" name="Office Theme">
  <a:themeElements>
    <a:clrScheme name="OMDIA_COLOR_THEME_BLUE">
      <a:dk1>
        <a:sysClr val="windowText" lastClr="000000"/>
      </a:dk1>
      <a:lt1>
        <a:sysClr val="window" lastClr="FFFFFF"/>
      </a:lt1>
      <a:dk2>
        <a:srgbClr val="4B4B4B"/>
      </a:dk2>
      <a:lt2>
        <a:srgbClr val="999999"/>
      </a:lt2>
      <a:accent1>
        <a:srgbClr val="49ACF8"/>
      </a:accent1>
      <a:accent2>
        <a:srgbClr val="80C5FA"/>
      </a:accent2>
      <a:accent3>
        <a:srgbClr val="A4D5FB"/>
      </a:accent3>
      <a:accent4>
        <a:srgbClr val="C8E6FD"/>
      </a:accent4>
      <a:accent5>
        <a:srgbClr val="99B8F1"/>
      </a:accent5>
      <a:accent6>
        <a:srgbClr val="3472E4"/>
      </a:accent6>
      <a:hlink>
        <a:srgbClr val="49ACF8"/>
      </a:hlink>
      <a:folHlink>
        <a:srgbClr val="EB4EA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MDIA_COLOR_THEME_BLUE">
      <a:dk1>
        <a:sysClr val="windowText" lastClr="000000"/>
      </a:dk1>
      <a:lt1>
        <a:sysClr val="window" lastClr="FFFFFF"/>
      </a:lt1>
      <a:dk2>
        <a:srgbClr val="4B4B4B"/>
      </a:dk2>
      <a:lt2>
        <a:srgbClr val="999999"/>
      </a:lt2>
      <a:accent1>
        <a:srgbClr val="49ACF8"/>
      </a:accent1>
      <a:accent2>
        <a:srgbClr val="80C5FA"/>
      </a:accent2>
      <a:accent3>
        <a:srgbClr val="A4D5FB"/>
      </a:accent3>
      <a:accent4>
        <a:srgbClr val="C8E6FD"/>
      </a:accent4>
      <a:accent5>
        <a:srgbClr val="99B8F1"/>
      </a:accent5>
      <a:accent6>
        <a:srgbClr val="3472E4"/>
      </a:accent6>
      <a:hlink>
        <a:srgbClr val="49ACF8"/>
      </a:hlink>
      <a:folHlink>
        <a:srgbClr val="EB4EA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C595F57978C94C94AD43715BD4992F" ma:contentTypeVersion="13" ma:contentTypeDescription="Create a new document." ma:contentTypeScope="" ma:versionID="209522837bd47a6728348555b1f078c2">
  <xsd:schema xmlns:xsd="http://www.w3.org/2001/XMLSchema" xmlns:xs="http://www.w3.org/2001/XMLSchema" xmlns:p="http://schemas.microsoft.com/office/2006/metadata/properties" xmlns:ns3="d6ec4ff7-ffcc-4a84-8145-8136d85c3914" xmlns:ns4="5961f79d-f419-41a5-8b89-9aa6f38c3a73" targetNamespace="http://schemas.microsoft.com/office/2006/metadata/properties" ma:root="true" ma:fieldsID="17171fed3c665ef1c0a752db876eb51b" ns3:_="" ns4:_="">
    <xsd:import namespace="d6ec4ff7-ffcc-4a84-8145-8136d85c3914"/>
    <xsd:import namespace="5961f79d-f419-41a5-8b89-9aa6f38c3a7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ec4ff7-ffcc-4a84-8145-8136d85c39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61f79d-f419-41a5-8b89-9aa6f38c3a7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650356-DC95-4FED-BBD8-FF0E4E1A6862}">
  <ds:schemaRefs>
    <ds:schemaRef ds:uri="http://schemas.microsoft.com/office/2006/metadata/properties"/>
    <ds:schemaRef ds:uri="http://purl.org/dc/elements/1.1/"/>
    <ds:schemaRef ds:uri="d6ec4ff7-ffcc-4a84-8145-8136d85c3914"/>
    <ds:schemaRef ds:uri="http://purl.org/dc/term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5961f79d-f419-41a5-8b89-9aa6f38c3a73"/>
    <ds:schemaRef ds:uri="http://purl.org/dc/dcmitype/"/>
  </ds:schemaRefs>
</ds:datastoreItem>
</file>

<file path=customXml/itemProps2.xml><?xml version="1.0" encoding="utf-8"?>
<ds:datastoreItem xmlns:ds="http://schemas.openxmlformats.org/officeDocument/2006/customXml" ds:itemID="{98D0109E-96E6-4056-A0A6-C8646B63129F}">
  <ds:schemaRefs>
    <ds:schemaRef ds:uri="http://schemas.microsoft.com/sharepoint/v3/contenttype/forms"/>
  </ds:schemaRefs>
</ds:datastoreItem>
</file>

<file path=customXml/itemProps3.xml><?xml version="1.0" encoding="utf-8"?>
<ds:datastoreItem xmlns:ds="http://schemas.openxmlformats.org/officeDocument/2006/customXml" ds:itemID="{C77520CE-445B-40BB-9E4C-9F36BBD582C4}">
  <ds:schemaRefs>
    <ds:schemaRef ds:uri="5961f79d-f419-41a5-8b89-9aa6f38c3a73"/>
    <ds:schemaRef ds:uri="d6ec4ff7-ffcc-4a84-8145-8136d85c39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12849</TotalTime>
  <Words>6532</Words>
  <Application>Microsoft Office PowerPoint</Application>
  <PresentationFormat>Widescreen</PresentationFormat>
  <Paragraphs>607</Paragraphs>
  <Slides>46</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-apple-system</vt:lpstr>
      <vt:lpstr>Arial</vt:lpstr>
      <vt:lpstr>Calibri</vt:lpstr>
      <vt:lpstr>Ericsson Hilda</vt:lpstr>
      <vt:lpstr>Helvetica Neue</vt:lpstr>
      <vt:lpstr>Rockwell</vt:lpstr>
      <vt:lpstr>Wingdings</vt:lpstr>
      <vt:lpstr>Office Theme</vt:lpstr>
      <vt:lpstr>PowerPoint Presentation</vt:lpstr>
      <vt:lpstr>5G and Beyond: Resetting expectations in the face of disappointing growth</vt:lpstr>
      <vt:lpstr>4G vs 5G: it’s not as obvious as we thought</vt:lpstr>
      <vt:lpstr>5G is only 10% of connections but &gt;50% population penetration in leading markets like South Korea</vt:lpstr>
      <vt:lpstr>5G market leaders show growth drops after 20% penetration</vt:lpstr>
      <vt:lpstr>5G smartphone activation rate is decreasing</vt:lpstr>
      <vt:lpstr>Network performance gain is difficult to show</vt:lpstr>
      <vt:lpstr>There is no correlation between 5G and ARPU</vt:lpstr>
      <vt:lpstr>But service revenues are growing alongside 5G penetration</vt:lpstr>
      <vt:lpstr>Consumer: 5G-rich apps bundles can help shift ARPU but they come with a cost</vt:lpstr>
      <vt:lpstr>Enterprise: Private networks offer some opportunities but FWA and MEC are more scalable</vt:lpstr>
      <vt:lpstr>5G connections will reach 5.9 billion in 2027 but 4G to remain dominant until 2026 driven by IoT</vt:lpstr>
      <vt:lpstr>FWA connections will double in the next five years</vt:lpstr>
      <vt:lpstr>The telco business model needs to change</vt:lpstr>
      <vt:lpstr>The 5G roadmap for the next 5 years will take a decade</vt:lpstr>
      <vt:lpstr>Conclusions</vt:lpstr>
      <vt:lpstr>Your Presenter</vt:lpstr>
      <vt:lpstr>Shifting Business Models: Do new ways of working with hyperscalers offer hope for telcos?</vt:lpstr>
      <vt:lpstr>Traffic is growing, but are revenues?</vt:lpstr>
      <vt:lpstr>We know this story: a massive rise in traffic, powered by video</vt:lpstr>
      <vt:lpstr>Sustained demand will continue to power connectivity growth </vt:lpstr>
      <vt:lpstr> </vt:lpstr>
      <vt:lpstr>The OpEx Challenge</vt:lpstr>
      <vt:lpstr>Germany: Europe’s largest economy in the last decade</vt:lpstr>
      <vt:lpstr>Telecoms CapEx of $3.6 trillion since 2012 – where has it led?</vt:lpstr>
      <vt:lpstr>OpEx spend as a % of revenues: traditional v cloud approach  </vt:lpstr>
      <vt:lpstr>Three emerging models: telcos will be lean, light and local</vt:lpstr>
      <vt:lpstr>Hyperscalers and Telcos: will a closer embrace create new business models? </vt:lpstr>
      <vt:lpstr>The Five Telco-Cloud Business Models</vt:lpstr>
      <vt:lpstr>Five new telco cloud business models</vt:lpstr>
      <vt:lpstr>‘Buy from’ and ‘Marketplace’: deep dives –AWS, China Mobile, Rakuten</vt:lpstr>
      <vt:lpstr>‘Sell through’ and ‘Side by side’: Telefónica Tech, Unicom, Huawei</vt:lpstr>
      <vt:lpstr>Co-investment: Verizon’s multi-pronged approach to 5G Edge</vt:lpstr>
      <vt:lpstr>Conclusions</vt:lpstr>
      <vt:lpstr>Conclusion 1: The current course is a lean, utility industry. </vt:lpstr>
      <vt:lpstr>PowerPoint Presentation</vt:lpstr>
      <vt:lpstr>Your Presenter</vt:lpstr>
      <vt:lpstr>2024 Preview – DRAFT TBC!</vt:lpstr>
      <vt:lpstr>Service Provider Strategy &amp; Regulation: 2024 Themes</vt:lpstr>
      <vt:lpstr>Service Provider Markets: 2024 Themes</vt:lpstr>
      <vt:lpstr>Networks: Access, Software &amp; Transformation: 2024 Themes</vt:lpstr>
      <vt:lpstr>Networks: Transport &amp; Components: 2024 Themes</vt:lpstr>
      <vt:lpstr>Digital Consumer Services: 2024 Themes</vt:lpstr>
      <vt:lpstr>Service Provider Enterprise &amp; Wholesale: 2024 Themes</vt:lpstr>
      <vt:lpstr>Select proposed new content</vt:lpstr>
      <vt:lpstr>Get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1 Line</dc:title>
  <dc:creator>Choong, Mandy</dc:creator>
  <cp:lastModifiedBy>Landry Nze Mekwama</cp:lastModifiedBy>
  <cp:revision>39</cp:revision>
  <cp:lastPrinted>2023-06-27T04:02:41Z</cp:lastPrinted>
  <dcterms:created xsi:type="dcterms:W3CDTF">2020-08-04T03:41:01Z</dcterms:created>
  <dcterms:modified xsi:type="dcterms:W3CDTF">2023-07-16T10:26:21Z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0x0101002CC595F57978C94C94AD43715BD4992F</vt:lpwstr>
  </property>
  <property fmtid="{D5CDD505-2E9C-101B-9397-08002B2CF9AE}" pid="3" name="ClassificationContentMarkingFooterLocations">
    <vt:lpwstr>Office Theme:3</vt:lpwstr>
  </property>
  <property fmtid="{D5CDD505-2E9C-101B-9397-08002B2CF9AE}" pid="4" name="ClassificationContentMarkingFooterText">
    <vt:lpwstr>Information Classification: General</vt:lpwstr>
  </property>
  <property fmtid="{D5CDD505-2E9C-101B-9397-08002B2CF9AE}" pid="5" name="MSIP_Label_2bbab825-a111-45e4-86a1-18cee0005896_Enabled">
    <vt:lpwstr>true</vt:lpwstr>
  </property>
  <property fmtid="{D5CDD505-2E9C-101B-9397-08002B2CF9AE}" pid="6" name="MSIP_Label_2bbab825-a111-45e4-86a1-18cee0005896_SetDate">
    <vt:lpwstr>2022-10-19T11:35:33Z</vt:lpwstr>
  </property>
  <property fmtid="{D5CDD505-2E9C-101B-9397-08002B2CF9AE}" pid="7" name="MSIP_Label_2bbab825-a111-45e4-86a1-18cee0005896_Method">
    <vt:lpwstr>Standard</vt:lpwstr>
  </property>
  <property fmtid="{D5CDD505-2E9C-101B-9397-08002B2CF9AE}" pid="8" name="MSIP_Label_2bbab825-a111-45e4-86a1-18cee0005896_Name">
    <vt:lpwstr>2bbab825-a111-45e4-86a1-18cee0005896</vt:lpwstr>
  </property>
  <property fmtid="{D5CDD505-2E9C-101B-9397-08002B2CF9AE}" pid="9" name="MSIP_Label_2bbab825-a111-45e4-86a1-18cee0005896_SiteId">
    <vt:lpwstr>2567d566-604c-408a-8a60-55d0dc9d9d6b</vt:lpwstr>
  </property>
  <property fmtid="{D5CDD505-2E9C-101B-9397-08002B2CF9AE}" pid="10" name="MSIP_Label_2bbab825-a111-45e4-86a1-18cee0005896_ActionId">
    <vt:lpwstr>8fc4c009-ac9a-428f-bf45-8a2897149be0</vt:lpwstr>
  </property>
  <property fmtid="{D5CDD505-2E9C-101B-9397-08002B2CF9AE}" pid="11" name="MSIP_Label_2bbab825-a111-45e4-86a1-18cee0005896_ContentBits">
    <vt:lpwstr>2</vt:lpwstr>
  </property>
</Properties>
</file>